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24" r:id="rId2"/>
  </p:sldMasterIdLst>
  <p:notesMasterIdLst>
    <p:notesMasterId r:id="rId42"/>
  </p:notesMasterIdLst>
  <p:handoutMasterIdLst>
    <p:handoutMasterId r:id="rId43"/>
  </p:handoutMasterIdLst>
  <p:sldIdLst>
    <p:sldId id="294" r:id="rId3"/>
    <p:sldId id="293" r:id="rId4"/>
    <p:sldId id="289" r:id="rId5"/>
    <p:sldId id="302" r:id="rId6"/>
    <p:sldId id="319" r:id="rId7"/>
    <p:sldId id="321" r:id="rId8"/>
    <p:sldId id="317" r:id="rId9"/>
    <p:sldId id="304" r:id="rId10"/>
    <p:sldId id="322" r:id="rId11"/>
    <p:sldId id="344" r:id="rId12"/>
    <p:sldId id="345" r:id="rId13"/>
    <p:sldId id="346" r:id="rId14"/>
    <p:sldId id="347" r:id="rId15"/>
    <p:sldId id="348" r:id="rId16"/>
    <p:sldId id="337" r:id="rId17"/>
    <p:sldId id="338" r:id="rId18"/>
    <p:sldId id="349" r:id="rId19"/>
    <p:sldId id="350" r:id="rId20"/>
    <p:sldId id="351" r:id="rId21"/>
    <p:sldId id="339" r:id="rId22"/>
    <p:sldId id="320" r:id="rId23"/>
    <p:sldId id="340" r:id="rId24"/>
    <p:sldId id="323" r:id="rId25"/>
    <p:sldId id="324" r:id="rId26"/>
    <p:sldId id="325" r:id="rId27"/>
    <p:sldId id="326" r:id="rId28"/>
    <p:sldId id="328" r:id="rId29"/>
    <p:sldId id="329" r:id="rId30"/>
    <p:sldId id="330" r:id="rId31"/>
    <p:sldId id="355" r:id="rId32"/>
    <p:sldId id="354" r:id="rId33"/>
    <p:sldId id="310" r:id="rId34"/>
    <p:sldId id="311" r:id="rId35"/>
    <p:sldId id="356" r:id="rId36"/>
    <p:sldId id="327" r:id="rId37"/>
    <p:sldId id="352" r:id="rId38"/>
    <p:sldId id="331" r:id="rId39"/>
    <p:sldId id="343" r:id="rId40"/>
    <p:sldId id="279" r:id="rId41"/>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0000"/>
    <a:srgbClr val="E75A4F"/>
    <a:srgbClr val="F3B7B7"/>
    <a:srgbClr val="251F35"/>
    <a:srgbClr val="0916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972" y="7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75C8DC2-0315-477D-9452-507B14A59F5D}" type="datetimeFigureOut">
              <a:rPr lang="en-US"/>
              <a:pPr>
                <a:defRPr/>
              </a:pPr>
              <a:t>10/11/2017</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DB46660-0558-405B-9E25-BD782675279F}" type="slidenum">
              <a:rPr lang="en-US"/>
              <a:pPr>
                <a:defRPr/>
              </a:pPr>
              <a:t>‹#›</a:t>
            </a:fld>
            <a:endParaRPr lang="en-US"/>
          </a:p>
        </p:txBody>
      </p:sp>
    </p:spTree>
    <p:extLst>
      <p:ext uri="{BB962C8B-B14F-4D97-AF65-F5344CB8AC3E}">
        <p14:creationId xmlns:p14="http://schemas.microsoft.com/office/powerpoint/2010/main" val="48679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endParaRPr lang="en-GB"/>
          </a:p>
        </p:txBody>
      </p:sp>
      <p:sp>
        <p:nvSpPr>
          <p:cNvPr id="880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fld id="{DFA94EEB-61E9-4E35-B8E8-F56B72995CB1}" type="datetimeFigureOut">
              <a:rPr lang="en-GB"/>
              <a:pPr/>
              <a:t>11/10/2017</a:t>
            </a:fld>
            <a:endParaRPr lang="en-GB"/>
          </a:p>
        </p:txBody>
      </p:sp>
      <p:sp>
        <p:nvSpPr>
          <p:cNvPr id="8806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p:spPr>
      </p:sp>
      <p:sp>
        <p:nvSpPr>
          <p:cNvPr id="88069"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807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endParaRPr lang="en-GB"/>
          </a:p>
        </p:txBody>
      </p:sp>
      <p:sp>
        <p:nvSpPr>
          <p:cNvPr id="88071"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fld id="{38339F6D-610A-4573-AE01-F00013F1919A}" type="slidenum">
              <a:rPr lang="en-GB"/>
              <a:pPr/>
              <a:t>‹#›</a:t>
            </a:fld>
            <a:endParaRPr lang="en-GB"/>
          </a:p>
        </p:txBody>
      </p:sp>
    </p:spTree>
    <p:extLst>
      <p:ext uri="{BB962C8B-B14F-4D97-AF65-F5344CB8AC3E}">
        <p14:creationId xmlns:p14="http://schemas.microsoft.com/office/powerpoint/2010/main" val="16366962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Germany"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en.wikipedia.org/wiki/Rudolf_Virchow" TargetMode="External"/><Relationship Id="rId4" Type="http://schemas.openxmlformats.org/officeDocument/2006/relationships/hyperlink" Target="http://en.wikipedia.org/wiki/Physicia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339F6D-610A-4573-AE01-F00013F1919A}" type="slidenum">
              <a:rPr lang="en-GB" smtClean="0"/>
              <a:pPr/>
              <a:t>1</a:t>
            </a:fld>
            <a:endParaRPr lang="en-GB"/>
          </a:p>
        </p:txBody>
      </p:sp>
    </p:spTree>
    <p:extLst>
      <p:ext uri="{BB962C8B-B14F-4D97-AF65-F5344CB8AC3E}">
        <p14:creationId xmlns:p14="http://schemas.microsoft.com/office/powerpoint/2010/main" val="4036771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xfrm>
            <a:off x="917575" y="744538"/>
            <a:ext cx="4962525" cy="3722687"/>
          </a:xfrm>
          <a:ln/>
        </p:spPr>
      </p:sp>
      <p:sp>
        <p:nvSpPr>
          <p:cNvPr id="223235" name="Rectangle 3"/>
          <p:cNvSpPr>
            <a:spLocks noGrp="1" noChangeArrowheads="1"/>
          </p:cNvSpPr>
          <p:nvPr>
            <p:ph type="body" idx="1"/>
          </p:nvPr>
        </p:nvSpPr>
        <p:spPr/>
        <p:txBody>
          <a:bodyPr/>
          <a:lstStyle/>
          <a:p>
            <a:r>
              <a:rPr lang="en-GB"/>
              <a:t>How and why – chaotic activity in the atria – circulatory aspect of Virchow’s triad</a:t>
            </a:r>
          </a:p>
          <a:p>
            <a:r>
              <a:rPr lang="en-GB"/>
              <a:t>Left atrial appendage </a:t>
            </a:r>
          </a:p>
        </p:txBody>
      </p:sp>
    </p:spTree>
    <p:extLst>
      <p:ext uri="{BB962C8B-B14F-4D97-AF65-F5344CB8AC3E}">
        <p14:creationId xmlns:p14="http://schemas.microsoft.com/office/powerpoint/2010/main" val="4242166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339F6D-610A-4573-AE01-F00013F1919A}" type="slidenum">
              <a:rPr lang="en-GB" smtClean="0"/>
              <a:pPr/>
              <a:t>11</a:t>
            </a:fld>
            <a:endParaRPr lang="en-GB"/>
          </a:p>
        </p:txBody>
      </p:sp>
    </p:spTree>
    <p:extLst>
      <p:ext uri="{BB962C8B-B14F-4D97-AF65-F5344CB8AC3E}">
        <p14:creationId xmlns:p14="http://schemas.microsoft.com/office/powerpoint/2010/main" val="4041488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917575" y="744538"/>
            <a:ext cx="4962525" cy="3722687"/>
          </a:xfrm>
          <a:ln/>
        </p:spPr>
      </p:sp>
      <p:sp>
        <p:nvSpPr>
          <p:cNvPr id="226307" name="Rectangle 3"/>
          <p:cNvSpPr>
            <a:spLocks noGrp="1" noChangeArrowheads="1"/>
          </p:cNvSpPr>
          <p:nvPr>
            <p:ph type="body" idx="1"/>
          </p:nvPr>
        </p:nvSpPr>
        <p:spPr/>
        <p:txBody>
          <a:bodyPr/>
          <a:lstStyle/>
          <a:p>
            <a:r>
              <a:rPr lang="en-GB"/>
              <a:t>More prone to blood stasis – loss of atrial kick reducing cardiac output and affects blood flow and can lead to pooling of blood in dependent areas e.g. LAA</a:t>
            </a:r>
          </a:p>
          <a:p>
            <a:endParaRPr lang="en-GB"/>
          </a:p>
          <a:p>
            <a:r>
              <a:rPr lang="en-GB"/>
              <a:t>Large number of people still not suitably anti-coagulated – common reasons (falls, anxiety, out of date evidence…)</a:t>
            </a:r>
          </a:p>
        </p:txBody>
      </p:sp>
    </p:spTree>
    <p:extLst>
      <p:ext uri="{BB962C8B-B14F-4D97-AF65-F5344CB8AC3E}">
        <p14:creationId xmlns:p14="http://schemas.microsoft.com/office/powerpoint/2010/main" val="2591709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339F6D-610A-4573-AE01-F00013F1919A}" type="slidenum">
              <a:rPr lang="en-GB" smtClean="0"/>
              <a:pPr/>
              <a:t>13</a:t>
            </a:fld>
            <a:endParaRPr lang="en-GB"/>
          </a:p>
        </p:txBody>
      </p:sp>
    </p:spTree>
    <p:extLst>
      <p:ext uri="{BB962C8B-B14F-4D97-AF65-F5344CB8AC3E}">
        <p14:creationId xmlns:p14="http://schemas.microsoft.com/office/powerpoint/2010/main" val="2125295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691D57F7-F3C5-48BC-A148-60574C6D681C}" type="slidenum">
              <a:rPr lang="en-GB" sz="1200">
                <a:latin typeface="Calibri" pitchFamily="34" charset="0"/>
              </a:rPr>
              <a:pPr algn="r"/>
              <a:t>14</a:t>
            </a:fld>
            <a:endParaRPr lang="en-GB" sz="1200">
              <a:latin typeface="Calibri" pitchFamily="34" charset="0"/>
            </a:endParaRPr>
          </a:p>
        </p:txBody>
      </p:sp>
      <p:sp>
        <p:nvSpPr>
          <p:cNvPr id="229379"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A6300F0A-29E3-4976-A5CF-697CF0683E8D}" type="slidenum">
              <a:rPr lang="en-GB" sz="1200">
                <a:latin typeface="Calibri" pitchFamily="34" charset="0"/>
              </a:rPr>
              <a:pPr algn="r"/>
              <a:t>14</a:t>
            </a:fld>
            <a:endParaRPr lang="en-GB" sz="1200">
              <a:latin typeface="Calibri" pitchFamily="34" charset="0"/>
            </a:endParaRPr>
          </a:p>
        </p:txBody>
      </p:sp>
      <p:sp>
        <p:nvSpPr>
          <p:cNvPr id="229380" name="Rectangle 2"/>
          <p:cNvSpPr>
            <a:spLocks noGrp="1" noRot="1" noChangeAspect="1" noChangeArrowheads="1" noTextEdit="1"/>
          </p:cNvSpPr>
          <p:nvPr>
            <p:ph type="sldImg"/>
          </p:nvPr>
        </p:nvSpPr>
        <p:spPr>
          <a:xfrm>
            <a:off x="917575" y="744538"/>
            <a:ext cx="4962525" cy="3722687"/>
          </a:xfrm>
          <a:ln/>
        </p:spPr>
      </p:sp>
      <p:sp>
        <p:nvSpPr>
          <p:cNvPr id="229381" name="Rectangle 3"/>
          <p:cNvSpPr>
            <a:spLocks noGrp="1" noChangeArrowheads="1"/>
          </p:cNvSpPr>
          <p:nvPr>
            <p:ph type="body" idx="1"/>
          </p:nvPr>
        </p:nvSpPr>
        <p:spPr/>
        <p:txBody>
          <a:bodyPr/>
          <a:lstStyle/>
          <a:p>
            <a:pPr>
              <a:spcBef>
                <a:spcPct val="0"/>
              </a:spcBef>
            </a:pPr>
            <a:endParaRPr lang="en-GB"/>
          </a:p>
        </p:txBody>
      </p:sp>
    </p:spTree>
    <p:extLst>
      <p:ext uri="{BB962C8B-B14F-4D97-AF65-F5344CB8AC3E}">
        <p14:creationId xmlns:p14="http://schemas.microsoft.com/office/powerpoint/2010/main" val="3902641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E7729D3E-9FCE-49BF-ABE1-EBB64620368E}" type="slidenum">
              <a:rPr lang="en-GB" sz="1200">
                <a:latin typeface="Calibri" pitchFamily="34" charset="0"/>
              </a:rPr>
              <a:pPr algn="r"/>
              <a:t>15</a:t>
            </a:fld>
            <a:endParaRPr lang="en-GB" sz="1200">
              <a:latin typeface="Calibri" pitchFamily="34" charset="0"/>
            </a:endParaRPr>
          </a:p>
        </p:txBody>
      </p:sp>
      <p:sp>
        <p:nvSpPr>
          <p:cNvPr id="203779"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290AFC30-583B-4735-9C63-E2ED7D338D93}" type="slidenum">
              <a:rPr lang="en-GB" sz="1200">
                <a:latin typeface="Calibri" pitchFamily="34" charset="0"/>
              </a:rPr>
              <a:pPr algn="r"/>
              <a:t>15</a:t>
            </a:fld>
            <a:endParaRPr lang="en-GB" sz="1200">
              <a:latin typeface="Calibri" pitchFamily="34" charset="0"/>
            </a:endParaRPr>
          </a:p>
        </p:txBody>
      </p:sp>
      <p:sp>
        <p:nvSpPr>
          <p:cNvPr id="203780" name="Rectangle 2"/>
          <p:cNvSpPr>
            <a:spLocks noGrp="1" noRot="1" noChangeAspect="1" noChangeArrowheads="1" noTextEdit="1"/>
          </p:cNvSpPr>
          <p:nvPr>
            <p:ph type="sldImg"/>
          </p:nvPr>
        </p:nvSpPr>
        <p:spPr>
          <a:xfrm>
            <a:off x="917575" y="744538"/>
            <a:ext cx="4962525" cy="3722687"/>
          </a:xfrm>
          <a:ln/>
        </p:spPr>
      </p:sp>
      <p:sp>
        <p:nvSpPr>
          <p:cNvPr id="203781" name="Rectangle 3"/>
          <p:cNvSpPr>
            <a:spLocks noGrp="1" noChangeArrowheads="1"/>
          </p:cNvSpPr>
          <p:nvPr>
            <p:ph type="body" idx="1"/>
          </p:nvPr>
        </p:nvSpPr>
        <p:spPr/>
        <p:txBody>
          <a:bodyPr/>
          <a:lstStyle/>
          <a:p>
            <a:pPr>
              <a:spcBef>
                <a:spcPct val="0"/>
              </a:spcBef>
            </a:pPr>
            <a:endParaRPr lang="en-GB"/>
          </a:p>
        </p:txBody>
      </p:sp>
    </p:spTree>
    <p:extLst>
      <p:ext uri="{BB962C8B-B14F-4D97-AF65-F5344CB8AC3E}">
        <p14:creationId xmlns:p14="http://schemas.microsoft.com/office/powerpoint/2010/main" val="3207727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A92222E7-B304-4933-8EA9-B0F90A3F5A26}" type="slidenum">
              <a:rPr lang="en-GB" sz="1200">
                <a:latin typeface="Calibri" pitchFamily="34" charset="0"/>
              </a:rPr>
              <a:pPr algn="r"/>
              <a:t>16</a:t>
            </a:fld>
            <a:endParaRPr lang="en-GB" sz="1200">
              <a:latin typeface="Calibri" pitchFamily="34" charset="0"/>
            </a:endParaRPr>
          </a:p>
        </p:txBody>
      </p:sp>
      <p:sp>
        <p:nvSpPr>
          <p:cNvPr id="205827"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27CC2FD8-32EE-48EA-9FD0-9901B36ADFB1}" type="slidenum">
              <a:rPr lang="en-GB" sz="1200">
                <a:latin typeface="Calibri" pitchFamily="34" charset="0"/>
              </a:rPr>
              <a:pPr algn="r"/>
              <a:t>16</a:t>
            </a:fld>
            <a:endParaRPr lang="en-GB" sz="1200">
              <a:latin typeface="Calibri" pitchFamily="34" charset="0"/>
            </a:endParaRPr>
          </a:p>
        </p:txBody>
      </p:sp>
      <p:sp>
        <p:nvSpPr>
          <p:cNvPr id="205828" name="Rectangle 2"/>
          <p:cNvSpPr>
            <a:spLocks noGrp="1" noRot="1" noChangeAspect="1" noChangeArrowheads="1" noTextEdit="1"/>
          </p:cNvSpPr>
          <p:nvPr>
            <p:ph type="sldImg"/>
          </p:nvPr>
        </p:nvSpPr>
        <p:spPr>
          <a:xfrm>
            <a:off x="917575" y="744538"/>
            <a:ext cx="4962525" cy="3722687"/>
          </a:xfrm>
          <a:ln/>
        </p:spPr>
      </p:sp>
      <p:sp>
        <p:nvSpPr>
          <p:cNvPr id="205829" name="Rectangle 3"/>
          <p:cNvSpPr>
            <a:spLocks noGrp="1" noChangeArrowheads="1"/>
          </p:cNvSpPr>
          <p:nvPr>
            <p:ph type="body" idx="1"/>
          </p:nvPr>
        </p:nvSpPr>
        <p:spPr/>
        <p:txBody>
          <a:bodyPr/>
          <a:lstStyle/>
          <a:p>
            <a:pPr>
              <a:spcBef>
                <a:spcPct val="0"/>
              </a:spcBef>
            </a:pPr>
            <a:endParaRPr lang="en-GB"/>
          </a:p>
        </p:txBody>
      </p:sp>
    </p:spTree>
    <p:extLst>
      <p:ext uri="{BB962C8B-B14F-4D97-AF65-F5344CB8AC3E}">
        <p14:creationId xmlns:p14="http://schemas.microsoft.com/office/powerpoint/2010/main" val="1547756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737DC78F-9CA3-4FB3-96E9-A7195A7EB319}" type="slidenum">
              <a:rPr lang="en-GB" sz="1200">
                <a:latin typeface="Calibri" pitchFamily="34" charset="0"/>
              </a:rPr>
              <a:pPr algn="r"/>
              <a:t>17</a:t>
            </a:fld>
            <a:endParaRPr lang="en-GB" sz="1200">
              <a:latin typeface="Calibri" pitchFamily="34" charset="0"/>
            </a:endParaRPr>
          </a:p>
        </p:txBody>
      </p:sp>
      <p:sp>
        <p:nvSpPr>
          <p:cNvPr id="231427"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C6B14EBF-850E-4F20-9B59-7E52216F862E}" type="slidenum">
              <a:rPr lang="en-GB" sz="1200">
                <a:latin typeface="Calibri" pitchFamily="34" charset="0"/>
              </a:rPr>
              <a:pPr algn="r"/>
              <a:t>17</a:t>
            </a:fld>
            <a:endParaRPr lang="en-GB" sz="1200">
              <a:latin typeface="Calibri" pitchFamily="34" charset="0"/>
            </a:endParaRPr>
          </a:p>
        </p:txBody>
      </p:sp>
      <p:sp>
        <p:nvSpPr>
          <p:cNvPr id="231428" name="Rectangle 2"/>
          <p:cNvSpPr>
            <a:spLocks noGrp="1" noRot="1" noChangeAspect="1" noChangeArrowheads="1" noTextEdit="1"/>
          </p:cNvSpPr>
          <p:nvPr>
            <p:ph type="sldImg"/>
          </p:nvPr>
        </p:nvSpPr>
        <p:spPr>
          <a:xfrm>
            <a:off x="917575" y="744538"/>
            <a:ext cx="4962525" cy="3722687"/>
          </a:xfrm>
          <a:ln/>
        </p:spPr>
      </p:sp>
      <p:sp>
        <p:nvSpPr>
          <p:cNvPr id="231429" name="Rectangle 3"/>
          <p:cNvSpPr>
            <a:spLocks noGrp="1" noChangeArrowheads="1"/>
          </p:cNvSpPr>
          <p:nvPr>
            <p:ph type="body" idx="1"/>
          </p:nvPr>
        </p:nvSpPr>
        <p:spPr/>
        <p:txBody>
          <a:bodyPr/>
          <a:lstStyle/>
          <a:p>
            <a:pPr>
              <a:spcBef>
                <a:spcPct val="0"/>
              </a:spcBef>
            </a:pPr>
            <a:endParaRPr lang="en-GB"/>
          </a:p>
        </p:txBody>
      </p:sp>
    </p:spTree>
    <p:extLst>
      <p:ext uri="{BB962C8B-B14F-4D97-AF65-F5344CB8AC3E}">
        <p14:creationId xmlns:p14="http://schemas.microsoft.com/office/powerpoint/2010/main" val="1135151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8E878021-7666-4A8A-AB79-AAE994FAF6A9}" type="slidenum">
              <a:rPr lang="en-GB" sz="1200">
                <a:latin typeface="Calibri" pitchFamily="34" charset="0"/>
              </a:rPr>
              <a:pPr algn="r"/>
              <a:t>18</a:t>
            </a:fld>
            <a:endParaRPr lang="en-GB" sz="1200">
              <a:latin typeface="Calibri" pitchFamily="34" charset="0"/>
            </a:endParaRPr>
          </a:p>
        </p:txBody>
      </p:sp>
      <p:sp>
        <p:nvSpPr>
          <p:cNvPr id="233475"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D4D0CCAD-37FE-477D-9898-2A74008F4E8A}" type="slidenum">
              <a:rPr lang="en-GB" sz="1200">
                <a:latin typeface="Calibri" pitchFamily="34" charset="0"/>
              </a:rPr>
              <a:pPr algn="r"/>
              <a:t>18</a:t>
            </a:fld>
            <a:endParaRPr lang="en-GB" sz="1200">
              <a:latin typeface="Calibri" pitchFamily="34" charset="0"/>
            </a:endParaRPr>
          </a:p>
        </p:txBody>
      </p:sp>
      <p:sp>
        <p:nvSpPr>
          <p:cNvPr id="233476" name="Rectangle 2"/>
          <p:cNvSpPr>
            <a:spLocks noGrp="1" noRot="1" noChangeAspect="1" noChangeArrowheads="1" noTextEdit="1"/>
          </p:cNvSpPr>
          <p:nvPr>
            <p:ph type="sldImg"/>
          </p:nvPr>
        </p:nvSpPr>
        <p:spPr>
          <a:xfrm>
            <a:off x="917575" y="744538"/>
            <a:ext cx="4962525" cy="3722687"/>
          </a:xfrm>
          <a:ln/>
        </p:spPr>
      </p:sp>
      <p:sp>
        <p:nvSpPr>
          <p:cNvPr id="233477" name="Rectangle 3"/>
          <p:cNvSpPr>
            <a:spLocks noGrp="1" noChangeArrowheads="1"/>
          </p:cNvSpPr>
          <p:nvPr>
            <p:ph type="body" idx="1"/>
          </p:nvPr>
        </p:nvSpPr>
        <p:spPr/>
        <p:txBody>
          <a:bodyPr/>
          <a:lstStyle/>
          <a:p>
            <a:pPr>
              <a:spcBef>
                <a:spcPct val="0"/>
              </a:spcBef>
            </a:pPr>
            <a:endParaRPr lang="en-GB"/>
          </a:p>
        </p:txBody>
      </p:sp>
    </p:spTree>
    <p:extLst>
      <p:ext uri="{BB962C8B-B14F-4D97-AF65-F5344CB8AC3E}">
        <p14:creationId xmlns:p14="http://schemas.microsoft.com/office/powerpoint/2010/main" val="760186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C3AF0219-D2D9-41A2-8681-A291C8D87DA5}" type="slidenum">
              <a:rPr lang="en-GB" sz="1200">
                <a:latin typeface="Calibri" pitchFamily="34" charset="0"/>
              </a:rPr>
              <a:pPr algn="r"/>
              <a:t>19</a:t>
            </a:fld>
            <a:endParaRPr lang="en-GB" sz="1200">
              <a:latin typeface="Calibri" pitchFamily="34" charset="0"/>
            </a:endParaRPr>
          </a:p>
        </p:txBody>
      </p:sp>
      <p:sp>
        <p:nvSpPr>
          <p:cNvPr id="235523"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3B84976F-A97B-4774-9816-91C62AF8E127}" type="slidenum">
              <a:rPr lang="en-GB" sz="1200">
                <a:latin typeface="Calibri" pitchFamily="34" charset="0"/>
              </a:rPr>
              <a:pPr algn="r"/>
              <a:t>19</a:t>
            </a:fld>
            <a:endParaRPr lang="en-GB" sz="1200">
              <a:latin typeface="Calibri" pitchFamily="34" charset="0"/>
            </a:endParaRPr>
          </a:p>
        </p:txBody>
      </p:sp>
      <p:sp>
        <p:nvSpPr>
          <p:cNvPr id="235524" name="Rectangle 2"/>
          <p:cNvSpPr>
            <a:spLocks noGrp="1" noRot="1" noChangeAspect="1" noChangeArrowheads="1" noTextEdit="1"/>
          </p:cNvSpPr>
          <p:nvPr>
            <p:ph type="sldImg"/>
          </p:nvPr>
        </p:nvSpPr>
        <p:spPr>
          <a:xfrm>
            <a:off x="917575" y="744538"/>
            <a:ext cx="4962525" cy="3722687"/>
          </a:xfrm>
          <a:ln/>
        </p:spPr>
      </p:sp>
      <p:sp>
        <p:nvSpPr>
          <p:cNvPr id="235525" name="Rectangle 3"/>
          <p:cNvSpPr>
            <a:spLocks noGrp="1" noChangeArrowheads="1"/>
          </p:cNvSpPr>
          <p:nvPr>
            <p:ph type="body" idx="1"/>
          </p:nvPr>
        </p:nvSpPr>
        <p:spPr/>
        <p:txBody>
          <a:bodyPr/>
          <a:lstStyle/>
          <a:p>
            <a:pPr>
              <a:spcBef>
                <a:spcPct val="0"/>
              </a:spcBef>
            </a:pPr>
            <a:endParaRPr lang="en-GB"/>
          </a:p>
        </p:txBody>
      </p:sp>
    </p:spTree>
    <p:extLst>
      <p:ext uri="{BB962C8B-B14F-4D97-AF65-F5344CB8AC3E}">
        <p14:creationId xmlns:p14="http://schemas.microsoft.com/office/powerpoint/2010/main" val="3827775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339F6D-610A-4573-AE01-F00013F1919A}" type="slidenum">
              <a:rPr lang="en-GB" smtClean="0"/>
              <a:pPr/>
              <a:t>2</a:t>
            </a:fld>
            <a:endParaRPr lang="en-GB"/>
          </a:p>
        </p:txBody>
      </p:sp>
    </p:spTree>
    <p:extLst>
      <p:ext uri="{BB962C8B-B14F-4D97-AF65-F5344CB8AC3E}">
        <p14:creationId xmlns:p14="http://schemas.microsoft.com/office/powerpoint/2010/main" val="2802130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F10A6F70-DEC9-4363-852C-734303FF02D8}" type="slidenum">
              <a:rPr lang="en-GB" sz="1200">
                <a:latin typeface="Calibri" pitchFamily="34" charset="0"/>
              </a:rPr>
              <a:pPr algn="r"/>
              <a:t>20</a:t>
            </a:fld>
            <a:endParaRPr lang="en-GB" sz="1200">
              <a:latin typeface="Calibri" pitchFamily="34" charset="0"/>
            </a:endParaRPr>
          </a:p>
        </p:txBody>
      </p:sp>
      <p:sp>
        <p:nvSpPr>
          <p:cNvPr id="207875"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DFEA3203-1D57-4DA9-90F2-38F0E03CEBA3}" type="slidenum">
              <a:rPr lang="en-GB" sz="1200">
                <a:latin typeface="Calibri" pitchFamily="34" charset="0"/>
              </a:rPr>
              <a:pPr algn="r"/>
              <a:t>20</a:t>
            </a:fld>
            <a:endParaRPr lang="en-GB" sz="1200">
              <a:latin typeface="Calibri" pitchFamily="34" charset="0"/>
            </a:endParaRPr>
          </a:p>
        </p:txBody>
      </p:sp>
      <p:sp>
        <p:nvSpPr>
          <p:cNvPr id="207876" name="Rectangle 2"/>
          <p:cNvSpPr>
            <a:spLocks noGrp="1" noRot="1" noChangeAspect="1" noChangeArrowheads="1" noTextEdit="1"/>
          </p:cNvSpPr>
          <p:nvPr>
            <p:ph type="sldImg"/>
          </p:nvPr>
        </p:nvSpPr>
        <p:spPr>
          <a:xfrm>
            <a:off x="917575" y="744538"/>
            <a:ext cx="4962525" cy="3722687"/>
          </a:xfrm>
          <a:ln/>
        </p:spPr>
      </p:sp>
      <p:sp>
        <p:nvSpPr>
          <p:cNvPr id="207877" name="Rectangle 3"/>
          <p:cNvSpPr>
            <a:spLocks noGrp="1" noChangeArrowheads="1"/>
          </p:cNvSpPr>
          <p:nvPr>
            <p:ph type="body" idx="1"/>
          </p:nvPr>
        </p:nvSpPr>
        <p:spPr/>
        <p:txBody>
          <a:bodyPr/>
          <a:lstStyle/>
          <a:p>
            <a:pPr>
              <a:spcBef>
                <a:spcPct val="0"/>
              </a:spcBef>
            </a:pPr>
            <a:endParaRPr lang="en-GB"/>
          </a:p>
        </p:txBody>
      </p:sp>
    </p:spTree>
    <p:extLst>
      <p:ext uri="{BB962C8B-B14F-4D97-AF65-F5344CB8AC3E}">
        <p14:creationId xmlns:p14="http://schemas.microsoft.com/office/powerpoint/2010/main" val="1970831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982663" y="117475"/>
            <a:ext cx="4691062" cy="3517900"/>
          </a:xfrm>
          <a:ln/>
        </p:spPr>
      </p:sp>
      <p:sp>
        <p:nvSpPr>
          <p:cNvPr id="143363" name="Rectangle 3"/>
          <p:cNvSpPr>
            <a:spLocks noGrp="1" noChangeArrowheads="1"/>
          </p:cNvSpPr>
          <p:nvPr>
            <p:ph type="body" idx="1"/>
          </p:nvPr>
        </p:nvSpPr>
        <p:spPr>
          <a:xfrm>
            <a:off x="222250" y="3792538"/>
            <a:ext cx="6351588" cy="5794375"/>
          </a:xfrm>
        </p:spPr>
        <p:txBody>
          <a:bodyPr/>
          <a:lstStyle/>
          <a:p>
            <a:pPr indent="185738">
              <a:spcBef>
                <a:spcPct val="0"/>
              </a:spcBef>
              <a:tabLst>
                <a:tab pos="185738" algn="l"/>
              </a:tabLst>
            </a:pPr>
            <a:r>
              <a:rPr lang="en-GB" dirty="0">
                <a:latin typeface="Arial" pitchFamily="34" charset="0"/>
                <a:ea typeface="ＭＳ Ｐゴシック"/>
                <a:cs typeface="ＭＳ Ｐゴシック"/>
              </a:rPr>
              <a:t>Given the central role of thrombin, all anticoagulants exert their effects by directly or </a:t>
            </a:r>
            <a:r>
              <a:rPr lang="en-GB" dirty="0" smtClean="0">
                <a:latin typeface="Arial" pitchFamily="34" charset="0"/>
                <a:ea typeface="ＭＳ Ｐゴシック"/>
                <a:cs typeface="ＭＳ Ｐゴシック"/>
              </a:rPr>
              <a:t>  </a:t>
            </a:r>
          </a:p>
          <a:p>
            <a:pPr indent="185738">
              <a:spcBef>
                <a:spcPct val="0"/>
              </a:spcBef>
              <a:tabLst>
                <a:tab pos="185738" algn="l"/>
              </a:tabLst>
            </a:pPr>
            <a:r>
              <a:rPr lang="en-GB" dirty="0" smtClean="0">
                <a:latin typeface="Arial" pitchFamily="34" charset="0"/>
                <a:ea typeface="ＭＳ Ｐゴシック"/>
                <a:cs typeface="ＭＳ Ｐゴシック"/>
              </a:rPr>
              <a:t>indirectly </a:t>
            </a:r>
            <a:r>
              <a:rPr lang="en-GB" dirty="0">
                <a:latin typeface="Arial" pitchFamily="34" charset="0"/>
                <a:ea typeface="ＭＳ Ｐゴシック"/>
                <a:cs typeface="ＭＳ Ｐゴシック"/>
              </a:rPr>
              <a:t>inhibiting thrombin through either:</a:t>
            </a:r>
          </a:p>
          <a:p>
            <a:pPr marL="627063" lvl="1" indent="-169863">
              <a:spcBef>
                <a:spcPct val="0"/>
              </a:spcBef>
              <a:tabLst>
                <a:tab pos="185738" algn="l"/>
              </a:tabLst>
            </a:pPr>
            <a:r>
              <a:rPr lang="en-GB" dirty="0">
                <a:latin typeface="Arial" pitchFamily="34" charset="0"/>
                <a:ea typeface="ＭＳ Ｐゴシック"/>
                <a:cs typeface="ＭＳ Ｐゴシック"/>
              </a:rPr>
              <a:t>By reducing thrombin production</a:t>
            </a:r>
          </a:p>
          <a:p>
            <a:pPr marL="627063" lvl="1" indent="-169863">
              <a:spcBef>
                <a:spcPct val="0"/>
              </a:spcBef>
              <a:tabLst>
                <a:tab pos="185738" algn="l"/>
              </a:tabLst>
            </a:pPr>
            <a:r>
              <a:rPr lang="en-GB" dirty="0">
                <a:latin typeface="Arial" pitchFamily="34" charset="0"/>
                <a:ea typeface="ＭＳ Ｐゴシック"/>
                <a:cs typeface="ＭＳ Ｐゴシック"/>
              </a:rPr>
              <a:t>By inhibiting thrombin activity (either indirectly or directly)</a:t>
            </a:r>
          </a:p>
          <a:p>
            <a:pPr indent="185738">
              <a:spcBef>
                <a:spcPct val="0"/>
              </a:spcBef>
              <a:tabLst>
                <a:tab pos="185738" algn="l"/>
              </a:tabLst>
            </a:pPr>
            <a:r>
              <a:rPr lang="en-GB" dirty="0">
                <a:latin typeface="Arial" pitchFamily="34" charset="0"/>
                <a:ea typeface="ＭＳ Ｐゴシック"/>
                <a:cs typeface="ＭＳ Ｐゴシック"/>
              </a:rPr>
              <a:t>Unfractionated heparin (UFH) and to a lesser degree low molecular weight heparin </a:t>
            </a:r>
            <a:r>
              <a:rPr lang="en-GB" dirty="0" smtClean="0">
                <a:latin typeface="Arial" pitchFamily="34" charset="0"/>
                <a:ea typeface="ＭＳ Ｐゴシック"/>
                <a:cs typeface="ＭＳ Ｐゴシック"/>
              </a:rPr>
              <a:t> </a:t>
            </a:r>
          </a:p>
          <a:p>
            <a:pPr indent="185738">
              <a:spcBef>
                <a:spcPct val="0"/>
              </a:spcBef>
              <a:tabLst>
                <a:tab pos="185738" algn="l"/>
              </a:tabLst>
            </a:pPr>
            <a:r>
              <a:rPr lang="en-GB" dirty="0" smtClean="0">
                <a:latin typeface="Arial" pitchFamily="34" charset="0"/>
                <a:ea typeface="ＭＳ Ｐゴシック"/>
                <a:cs typeface="ＭＳ Ｐゴシック"/>
              </a:rPr>
              <a:t>(</a:t>
            </a:r>
            <a:r>
              <a:rPr lang="en-GB" dirty="0">
                <a:latin typeface="Arial" pitchFamily="34" charset="0"/>
                <a:ea typeface="ＭＳ Ｐゴシック"/>
                <a:cs typeface="ＭＳ Ｐゴシック"/>
              </a:rPr>
              <a:t>LMWH) indirectly inhibit thrombin through an intermediary known as </a:t>
            </a:r>
            <a:r>
              <a:rPr lang="en-GB" dirty="0" err="1">
                <a:latin typeface="Arial" pitchFamily="34" charset="0"/>
                <a:ea typeface="ＭＳ Ｐゴシック"/>
                <a:cs typeface="ＭＳ Ｐゴシック"/>
              </a:rPr>
              <a:t>antithrombin</a:t>
            </a:r>
            <a:r>
              <a:rPr lang="en-GB" dirty="0">
                <a:latin typeface="Arial" pitchFamily="34" charset="0"/>
                <a:ea typeface="ＭＳ Ｐゴシック"/>
                <a:cs typeface="ＭＳ Ｐゴシック"/>
              </a:rPr>
              <a:t>.</a:t>
            </a:r>
          </a:p>
          <a:p>
            <a:pPr indent="185738">
              <a:spcBef>
                <a:spcPct val="0"/>
              </a:spcBef>
              <a:tabLst>
                <a:tab pos="185738" algn="l"/>
              </a:tabLst>
            </a:pPr>
            <a:r>
              <a:rPr lang="en-GB" dirty="0">
                <a:latin typeface="Arial" pitchFamily="34" charset="0"/>
                <a:ea typeface="ＭＳ Ｐゴシック"/>
                <a:cs typeface="ＭＳ Ｐゴシック"/>
              </a:rPr>
              <a:t>All of the approaches listed above can be considered to indirectly inhibit thrombin </a:t>
            </a:r>
            <a:endParaRPr lang="en-GB" dirty="0" smtClean="0">
              <a:latin typeface="Arial" pitchFamily="34" charset="0"/>
              <a:ea typeface="ＭＳ Ｐゴシック"/>
              <a:cs typeface="ＭＳ Ｐゴシック"/>
            </a:endParaRPr>
          </a:p>
          <a:p>
            <a:pPr indent="185738">
              <a:spcBef>
                <a:spcPct val="0"/>
              </a:spcBef>
              <a:tabLst>
                <a:tab pos="185738" algn="l"/>
              </a:tabLst>
            </a:pPr>
            <a:r>
              <a:rPr lang="en-GB" dirty="0" smtClean="0">
                <a:latin typeface="Arial" pitchFamily="34" charset="0"/>
                <a:ea typeface="ＭＳ Ｐゴシック"/>
                <a:cs typeface="ＭＳ Ｐゴシック"/>
              </a:rPr>
              <a:t>(</a:t>
            </a:r>
            <a:r>
              <a:rPr lang="en-GB" dirty="0">
                <a:latin typeface="Arial" pitchFamily="34" charset="0"/>
                <a:ea typeface="ＭＳ Ｐゴシック"/>
                <a:cs typeface="ＭＳ Ｐゴシック"/>
              </a:rPr>
              <a:t>including thrombin’s other associated factors).</a:t>
            </a:r>
          </a:p>
          <a:p>
            <a:pPr indent="185738">
              <a:spcBef>
                <a:spcPct val="0"/>
              </a:spcBef>
              <a:tabLst>
                <a:tab pos="185738" algn="l"/>
              </a:tabLst>
            </a:pPr>
            <a:endParaRPr lang="en-US" dirty="0" smtClean="0">
              <a:latin typeface="Arial" pitchFamily="34" charset="0"/>
              <a:ea typeface="ＭＳ Ｐゴシック"/>
              <a:cs typeface="ＭＳ Ｐゴシック"/>
            </a:endParaRPr>
          </a:p>
          <a:p>
            <a:pPr indent="185738">
              <a:spcBef>
                <a:spcPct val="0"/>
              </a:spcBef>
              <a:tabLst>
                <a:tab pos="185738" algn="l"/>
              </a:tabLst>
            </a:pPr>
            <a:r>
              <a:rPr lang="en-US" dirty="0" smtClean="0">
                <a:latin typeface="Arial" pitchFamily="34" charset="0"/>
                <a:ea typeface="ＭＳ Ｐゴシック"/>
                <a:cs typeface="ＭＳ Ｐゴシック"/>
              </a:rPr>
              <a:t>Direct thrombin inhibitor – </a:t>
            </a:r>
            <a:r>
              <a:rPr lang="en-US" dirty="0" err="1" smtClean="0">
                <a:latin typeface="Arial" pitchFamily="34" charset="0"/>
                <a:ea typeface="ＭＳ Ｐゴシック"/>
                <a:cs typeface="ＭＳ Ｐゴシック"/>
              </a:rPr>
              <a:t>Dabigatran</a:t>
            </a:r>
            <a:endParaRPr lang="en-US" dirty="0" smtClean="0">
              <a:latin typeface="Arial" pitchFamily="34" charset="0"/>
              <a:ea typeface="ＭＳ Ｐゴシック"/>
              <a:cs typeface="ＭＳ Ｐゴシック"/>
            </a:endParaRPr>
          </a:p>
          <a:p>
            <a:pPr indent="185738">
              <a:spcBef>
                <a:spcPct val="0"/>
              </a:spcBef>
              <a:tabLst>
                <a:tab pos="185738" algn="l"/>
              </a:tabLst>
            </a:pPr>
            <a:r>
              <a:rPr lang="en-US" dirty="0" smtClean="0">
                <a:latin typeface="Arial" pitchFamily="34" charset="0"/>
                <a:ea typeface="ＭＳ Ｐゴシック"/>
                <a:cs typeface="ＭＳ Ｐゴシック"/>
              </a:rPr>
              <a:t>Blocking thrombin production  - Direct </a:t>
            </a:r>
            <a:r>
              <a:rPr lang="en-US" dirty="0" err="1" smtClean="0">
                <a:latin typeface="Arial" pitchFamily="34" charset="0"/>
                <a:ea typeface="ＭＳ Ｐゴシック"/>
                <a:cs typeface="ＭＳ Ｐゴシック"/>
              </a:rPr>
              <a:t>Xa</a:t>
            </a:r>
            <a:r>
              <a:rPr lang="en-US" dirty="0" smtClean="0">
                <a:latin typeface="Arial" pitchFamily="34" charset="0"/>
                <a:ea typeface="ＭＳ Ｐゴシック"/>
                <a:cs typeface="ＭＳ Ｐゴシック"/>
              </a:rPr>
              <a:t> inhibitor – </a:t>
            </a:r>
            <a:r>
              <a:rPr lang="en-US" dirty="0" err="1" smtClean="0">
                <a:latin typeface="Arial" pitchFamily="34" charset="0"/>
                <a:ea typeface="ＭＳ Ｐゴシック"/>
                <a:cs typeface="ＭＳ Ｐゴシック"/>
              </a:rPr>
              <a:t>Riv</a:t>
            </a:r>
            <a:r>
              <a:rPr lang="en-US" dirty="0" smtClean="0">
                <a:latin typeface="Arial" pitchFamily="34" charset="0"/>
                <a:ea typeface="ＭＳ Ｐゴシック"/>
                <a:cs typeface="ＭＳ Ｐゴシック"/>
              </a:rPr>
              <a:t> / </a:t>
            </a:r>
            <a:r>
              <a:rPr lang="en-US" dirty="0" err="1" smtClean="0">
                <a:latin typeface="Arial" pitchFamily="34" charset="0"/>
                <a:ea typeface="ＭＳ Ｐゴシック"/>
                <a:cs typeface="ＭＳ Ｐゴシック"/>
              </a:rPr>
              <a:t>Apixaban</a:t>
            </a:r>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3453767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982663" y="117475"/>
            <a:ext cx="4691062" cy="3517900"/>
          </a:xfrm>
          <a:ln/>
        </p:spPr>
      </p:sp>
      <p:sp>
        <p:nvSpPr>
          <p:cNvPr id="209923" name="Rectangle 3"/>
          <p:cNvSpPr>
            <a:spLocks noGrp="1" noChangeArrowheads="1"/>
          </p:cNvSpPr>
          <p:nvPr>
            <p:ph type="body" idx="1"/>
          </p:nvPr>
        </p:nvSpPr>
        <p:spPr>
          <a:xfrm>
            <a:off x="222250" y="3792538"/>
            <a:ext cx="6351588" cy="5794375"/>
          </a:xfrm>
        </p:spPr>
        <p:txBody>
          <a:bodyPr/>
          <a:lstStyle/>
          <a:p>
            <a:pPr indent="185738">
              <a:spcBef>
                <a:spcPct val="0"/>
              </a:spcBef>
              <a:tabLst>
                <a:tab pos="185738" algn="l"/>
              </a:tabLst>
            </a:pPr>
            <a:r>
              <a:rPr lang="en-US" dirty="0">
                <a:latin typeface="Arial" pitchFamily="34" charset="0"/>
                <a:ea typeface="ＭＳ Ｐゴシック"/>
                <a:cs typeface="ＭＳ Ｐゴシック"/>
              </a:rPr>
              <a:t>This slide highlights where each of the different anticoagulants work in the coagulation </a:t>
            </a:r>
            <a:endParaRPr lang="en-US" dirty="0" smtClean="0">
              <a:latin typeface="Arial" pitchFamily="34" charset="0"/>
              <a:ea typeface="ＭＳ Ｐゴシック"/>
              <a:cs typeface="ＭＳ Ｐゴシック"/>
            </a:endParaRPr>
          </a:p>
          <a:p>
            <a:pPr indent="185738">
              <a:spcBef>
                <a:spcPct val="0"/>
              </a:spcBef>
              <a:tabLst>
                <a:tab pos="185738" algn="l"/>
              </a:tabLst>
            </a:pPr>
            <a:r>
              <a:rPr lang="en-US" dirty="0" smtClean="0">
                <a:latin typeface="Arial" pitchFamily="34" charset="0"/>
                <a:ea typeface="ＭＳ Ｐゴシック"/>
                <a:cs typeface="ＭＳ Ｐゴシック"/>
              </a:rPr>
              <a:t>cascade</a:t>
            </a:r>
            <a:r>
              <a:rPr lang="en-US" dirty="0">
                <a:latin typeface="Arial" pitchFamily="34" charset="0"/>
                <a:ea typeface="ＭＳ Ｐゴシック"/>
                <a:cs typeface="ＭＳ Ｐゴシック"/>
              </a:rPr>
              <a:t>.</a:t>
            </a:r>
          </a:p>
          <a:p>
            <a:pPr indent="185738">
              <a:spcBef>
                <a:spcPct val="0"/>
              </a:spcBef>
              <a:tabLst>
                <a:tab pos="185738" algn="l"/>
              </a:tabLst>
            </a:pPr>
            <a:r>
              <a:rPr lang="en-US" dirty="0">
                <a:latin typeface="Arial" pitchFamily="34" charset="0"/>
                <a:ea typeface="ＭＳ Ｐゴシック"/>
                <a:cs typeface="ＭＳ Ｐゴシック"/>
              </a:rPr>
              <a:t>The most central and essential step in the coagulation cascade is thrombin’s conversion </a:t>
            </a:r>
            <a:endParaRPr lang="en-US" dirty="0" smtClean="0">
              <a:latin typeface="Arial" pitchFamily="34" charset="0"/>
              <a:ea typeface="ＭＳ Ｐゴシック"/>
              <a:cs typeface="ＭＳ Ｐゴシック"/>
            </a:endParaRPr>
          </a:p>
          <a:p>
            <a:pPr indent="185738">
              <a:spcBef>
                <a:spcPct val="0"/>
              </a:spcBef>
              <a:tabLst>
                <a:tab pos="185738" algn="l"/>
              </a:tabLst>
            </a:pPr>
            <a:r>
              <a:rPr lang="en-US" dirty="0" smtClean="0">
                <a:latin typeface="Arial" pitchFamily="34" charset="0"/>
                <a:ea typeface="ＭＳ Ｐゴシック"/>
                <a:cs typeface="ＭＳ Ｐゴシック"/>
              </a:rPr>
              <a:t>of </a:t>
            </a:r>
            <a:r>
              <a:rPr lang="en-US" dirty="0">
                <a:latin typeface="Arial" pitchFamily="34" charset="0"/>
                <a:ea typeface="ＭＳ Ｐゴシック"/>
                <a:cs typeface="ＭＳ Ｐゴシック"/>
              </a:rPr>
              <a:t>fibrinogen to fibrin making thrombin an attractive target for anticoagulant agents.  </a:t>
            </a:r>
          </a:p>
          <a:p>
            <a:pPr indent="185738">
              <a:spcBef>
                <a:spcPct val="0"/>
              </a:spcBef>
              <a:tabLst>
                <a:tab pos="185738" algn="l"/>
              </a:tabLst>
            </a:pPr>
            <a:r>
              <a:rPr lang="en-US" dirty="0">
                <a:latin typeface="Arial" pitchFamily="34" charset="0"/>
                <a:ea typeface="ＭＳ Ｐゴシック"/>
                <a:cs typeface="ＭＳ Ｐゴシック"/>
              </a:rPr>
              <a:t>Dabigatran </a:t>
            </a:r>
            <a:r>
              <a:rPr lang="en-US" dirty="0" err="1">
                <a:latin typeface="Arial" pitchFamily="34" charset="0"/>
                <a:ea typeface="ＭＳ Ｐゴシック"/>
                <a:cs typeface="ＭＳ Ｐゴシック"/>
              </a:rPr>
              <a:t>etexilate</a:t>
            </a:r>
            <a:r>
              <a:rPr lang="en-US" dirty="0">
                <a:latin typeface="Arial" pitchFamily="34" charset="0"/>
                <a:ea typeface="ＭＳ Ｐゴシック"/>
                <a:cs typeface="ＭＳ Ｐゴシック"/>
              </a:rPr>
              <a:t> is a direct, reversible thrombin inhibitor which directly blocks both </a:t>
            </a:r>
            <a:endParaRPr lang="en-US" dirty="0" smtClean="0">
              <a:latin typeface="Arial" pitchFamily="34" charset="0"/>
              <a:ea typeface="ＭＳ Ｐゴシック"/>
              <a:cs typeface="ＭＳ Ｐゴシック"/>
            </a:endParaRPr>
          </a:p>
          <a:p>
            <a:pPr indent="185738">
              <a:spcBef>
                <a:spcPct val="0"/>
              </a:spcBef>
              <a:tabLst>
                <a:tab pos="185738" algn="l"/>
              </a:tabLst>
            </a:pPr>
            <a:r>
              <a:rPr lang="en-US" dirty="0" smtClean="0">
                <a:latin typeface="Arial" pitchFamily="34" charset="0"/>
                <a:ea typeface="ＭＳ Ｐゴシック"/>
                <a:cs typeface="ＭＳ Ｐゴシック"/>
              </a:rPr>
              <a:t>free </a:t>
            </a:r>
            <a:r>
              <a:rPr lang="en-US" dirty="0">
                <a:latin typeface="Arial" pitchFamily="34" charset="0"/>
                <a:ea typeface="ＭＳ Ｐゴシック"/>
                <a:cs typeface="ＭＳ Ｐゴシック"/>
              </a:rPr>
              <a:t>and clot-bound thrombin, to prevent thrombus formation.</a:t>
            </a:r>
          </a:p>
          <a:p>
            <a:pPr indent="185738">
              <a:spcBef>
                <a:spcPct val="0"/>
              </a:spcBef>
              <a:tabLst>
                <a:tab pos="185738" algn="l"/>
              </a:tabLst>
            </a:pPr>
            <a:r>
              <a:rPr lang="en-US" dirty="0">
                <a:latin typeface="Arial" pitchFamily="34" charset="0"/>
                <a:ea typeface="ＭＳ Ｐゴシック"/>
                <a:cs typeface="ＭＳ Ｐゴシック"/>
              </a:rPr>
              <a:t>It binds directly to thrombin and blocks its effects upon its substrates</a:t>
            </a:r>
          </a:p>
          <a:p>
            <a:pPr indent="185738">
              <a:spcBef>
                <a:spcPct val="0"/>
              </a:spcBef>
              <a:tabLst>
                <a:tab pos="185738" algn="l"/>
              </a:tabLst>
            </a:pPr>
            <a:r>
              <a:rPr lang="en-US" dirty="0">
                <a:latin typeface="Arial" pitchFamily="34" charset="0"/>
                <a:ea typeface="ＭＳ Ｐゴシック"/>
                <a:cs typeface="ＭＳ Ｐゴシック"/>
              </a:rPr>
              <a:t>Direct thrombin inhibitors (DTIs) target thrombin with a high degree of specificity, which </a:t>
            </a:r>
            <a:endParaRPr lang="en-US" dirty="0" smtClean="0">
              <a:latin typeface="Arial" pitchFamily="34" charset="0"/>
              <a:ea typeface="ＭＳ Ｐゴシック"/>
              <a:cs typeface="ＭＳ Ｐゴシック"/>
            </a:endParaRPr>
          </a:p>
          <a:p>
            <a:pPr indent="185738">
              <a:spcBef>
                <a:spcPct val="0"/>
              </a:spcBef>
              <a:tabLst>
                <a:tab pos="185738" algn="l"/>
              </a:tabLst>
            </a:pPr>
            <a:r>
              <a:rPr lang="en-US" dirty="0" smtClean="0">
                <a:latin typeface="Arial" pitchFamily="34" charset="0"/>
                <a:ea typeface="ＭＳ Ｐゴシック"/>
                <a:cs typeface="ＭＳ Ｐゴシック"/>
              </a:rPr>
              <a:t>unlike </a:t>
            </a:r>
            <a:r>
              <a:rPr lang="en-US" dirty="0">
                <a:latin typeface="Arial" pitchFamily="34" charset="0"/>
                <a:ea typeface="ＭＳ Ｐゴシック"/>
                <a:cs typeface="ＭＳ Ｐゴシック"/>
              </a:rPr>
              <a:t>other anticoagulants, means the action of DTIs are limited to thrombin</a:t>
            </a:r>
          </a:p>
          <a:p>
            <a:pPr indent="185738">
              <a:spcBef>
                <a:spcPct val="0"/>
              </a:spcBef>
              <a:tabLst>
                <a:tab pos="185738" algn="l"/>
              </a:tabLst>
            </a:pPr>
            <a:r>
              <a:rPr lang="en-US" dirty="0">
                <a:latin typeface="Arial" pitchFamily="34" charset="0"/>
                <a:ea typeface="ＭＳ Ｐゴシック"/>
                <a:cs typeface="ＭＳ Ｐゴシック"/>
              </a:rPr>
              <a:t>Direct thrombin inhibitors block the </a:t>
            </a:r>
            <a:r>
              <a:rPr lang="en-US" dirty="0" err="1">
                <a:latin typeface="Arial" pitchFamily="34" charset="0"/>
                <a:ea typeface="ＭＳ Ｐゴシック"/>
                <a:cs typeface="ＭＳ Ｐゴシック"/>
              </a:rPr>
              <a:t>procoagulant</a:t>
            </a:r>
            <a:r>
              <a:rPr lang="en-US" dirty="0">
                <a:latin typeface="Arial" pitchFamily="34" charset="0"/>
                <a:ea typeface="ＭＳ Ｐゴシック"/>
                <a:cs typeface="ＭＳ Ｐゴシック"/>
              </a:rPr>
              <a:t> effects of thrombin including,</a:t>
            </a:r>
          </a:p>
          <a:p>
            <a:pPr marL="627063" lvl="1" indent="-169863">
              <a:spcBef>
                <a:spcPct val="0"/>
              </a:spcBef>
              <a:tabLst>
                <a:tab pos="185738" algn="l"/>
              </a:tabLst>
            </a:pPr>
            <a:r>
              <a:rPr lang="en-US" dirty="0">
                <a:latin typeface="Arial" pitchFamily="34" charset="0"/>
                <a:ea typeface="ＭＳ Ｐゴシック"/>
                <a:cs typeface="ＭＳ Ｐゴシック"/>
              </a:rPr>
              <a:t>Thrombin’s conversion of fibrinogen to fibrin</a:t>
            </a:r>
          </a:p>
          <a:p>
            <a:pPr marL="627063" lvl="1" indent="-169863">
              <a:spcBef>
                <a:spcPct val="0"/>
              </a:spcBef>
              <a:tabLst>
                <a:tab pos="185738" algn="l"/>
              </a:tabLst>
            </a:pPr>
            <a:r>
              <a:rPr lang="en-US" dirty="0">
                <a:latin typeface="Arial" pitchFamily="34" charset="0"/>
                <a:ea typeface="ＭＳ Ｐゴシック"/>
                <a:cs typeface="ＭＳ Ｐゴシック"/>
              </a:rPr>
              <a:t>Thrombin’s platelet activation</a:t>
            </a:r>
          </a:p>
          <a:p>
            <a:pPr marL="627063" lvl="1" indent="-169863">
              <a:spcBef>
                <a:spcPct val="0"/>
              </a:spcBef>
              <a:tabLst>
                <a:tab pos="185738" algn="l"/>
              </a:tabLst>
            </a:pPr>
            <a:r>
              <a:rPr lang="en-US" dirty="0">
                <a:latin typeface="Arial" pitchFamily="34" charset="0"/>
                <a:ea typeface="ＭＳ Ｐゴシック"/>
                <a:cs typeface="ＭＳ Ｐゴシック"/>
              </a:rPr>
              <a:t>Thrombin’s up regulation of clotting factors V, VIII and XI which play an important role in the amplification of thrombin production</a:t>
            </a:r>
          </a:p>
          <a:p>
            <a:pPr indent="185738">
              <a:spcBef>
                <a:spcPct val="0"/>
              </a:spcBef>
              <a:tabLst>
                <a:tab pos="185738" algn="l"/>
              </a:tabLst>
            </a:pPr>
            <a:r>
              <a:rPr lang="en-US" dirty="0">
                <a:latin typeface="Arial" pitchFamily="34" charset="0"/>
                <a:ea typeface="ＭＳ Ｐゴシック"/>
                <a:cs typeface="ＭＳ Ｐゴシック"/>
              </a:rPr>
              <a:t>Reversible binding to the active site of thrombin permits a linear dose-effect relationship </a:t>
            </a:r>
            <a:endParaRPr lang="en-US" dirty="0" smtClean="0">
              <a:latin typeface="Arial" pitchFamily="34" charset="0"/>
              <a:ea typeface="ＭＳ Ｐゴシック"/>
              <a:cs typeface="ＭＳ Ｐゴシック"/>
            </a:endParaRPr>
          </a:p>
          <a:p>
            <a:pPr indent="185738">
              <a:spcBef>
                <a:spcPct val="0"/>
              </a:spcBef>
              <a:tabLst>
                <a:tab pos="185738" algn="l"/>
              </a:tabLst>
            </a:pPr>
            <a:r>
              <a:rPr lang="en-US" dirty="0" smtClean="0">
                <a:latin typeface="Arial" pitchFamily="34" charset="0"/>
                <a:ea typeface="ＭＳ Ｐゴシック"/>
                <a:cs typeface="ＭＳ Ｐゴシック"/>
              </a:rPr>
              <a:t>for </a:t>
            </a:r>
            <a:r>
              <a:rPr lang="en-US" dirty="0">
                <a:latin typeface="Arial" pitchFamily="34" charset="0"/>
                <a:ea typeface="ＭＳ Ｐゴシック"/>
                <a:cs typeface="ＭＳ Ｐゴシック"/>
              </a:rPr>
              <a:t>the onset and offset of anticoagulant effect.</a:t>
            </a:r>
          </a:p>
          <a:p>
            <a:pPr indent="185738">
              <a:spcBef>
                <a:spcPct val="0"/>
              </a:spcBef>
              <a:tabLst>
                <a:tab pos="185738" algn="l"/>
              </a:tabLst>
            </a:pPr>
            <a:endParaRPr lang="en-US" dirty="0">
              <a:latin typeface="Arial" pitchFamily="34" charset="0"/>
              <a:ea typeface="ＭＳ Ｐゴシック"/>
              <a:cs typeface="ＭＳ Ｐゴシック"/>
            </a:endParaRPr>
          </a:p>
          <a:p>
            <a:pPr indent="185738">
              <a:spcBef>
                <a:spcPct val="0"/>
              </a:spcBef>
              <a:tabLst>
                <a:tab pos="185738" algn="l"/>
              </a:tabLst>
            </a:pPr>
            <a:r>
              <a:rPr lang="en-US" dirty="0">
                <a:latin typeface="Arial" pitchFamily="34" charset="0"/>
                <a:ea typeface="ＭＳ Ｐゴシック"/>
                <a:cs typeface="ＭＳ Ｐゴシック"/>
              </a:rPr>
              <a:t>Warfarin reduces the quantity of proteins that allow the blood to clot</a:t>
            </a:r>
          </a:p>
          <a:p>
            <a:pPr indent="185738">
              <a:spcBef>
                <a:spcPct val="0"/>
              </a:spcBef>
              <a:tabLst>
                <a:tab pos="185738" algn="l"/>
              </a:tabLst>
            </a:pPr>
            <a:r>
              <a:rPr lang="en-US" dirty="0">
                <a:latin typeface="Arial" pitchFamily="34" charset="0"/>
                <a:ea typeface="ＭＳ Ｐゴシック"/>
                <a:cs typeface="ＭＳ Ｐゴシック"/>
              </a:rPr>
              <a:t> - reduces fibrin production by upsetting things further up the cascade</a:t>
            </a:r>
          </a:p>
          <a:p>
            <a:pPr indent="185738">
              <a:spcBef>
                <a:spcPct val="0"/>
              </a:spcBef>
              <a:tabLst>
                <a:tab pos="185738" algn="l"/>
              </a:tabLst>
            </a:pPr>
            <a:r>
              <a:rPr lang="en-US" dirty="0">
                <a:latin typeface="Arial" pitchFamily="34" charset="0"/>
                <a:ea typeface="ＭＳ Ｐゴシック"/>
                <a:cs typeface="ＭＳ Ｐゴシック"/>
              </a:rPr>
              <a:t> - does this by inhibiting vitamin K enzyme</a:t>
            </a:r>
          </a:p>
        </p:txBody>
      </p:sp>
    </p:spTree>
    <p:extLst>
      <p:ext uri="{BB962C8B-B14F-4D97-AF65-F5344CB8AC3E}">
        <p14:creationId xmlns:p14="http://schemas.microsoft.com/office/powerpoint/2010/main" val="2109798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339F6D-610A-4573-AE01-F00013F1919A}" type="slidenum">
              <a:rPr lang="en-GB" smtClean="0"/>
              <a:pPr/>
              <a:t>23</a:t>
            </a:fld>
            <a:endParaRPr lang="en-GB"/>
          </a:p>
        </p:txBody>
      </p:sp>
    </p:spTree>
    <p:extLst>
      <p:ext uri="{BB962C8B-B14F-4D97-AF65-F5344CB8AC3E}">
        <p14:creationId xmlns:p14="http://schemas.microsoft.com/office/powerpoint/2010/main" val="2208780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339F6D-610A-4573-AE01-F00013F1919A}" type="slidenum">
              <a:rPr lang="en-GB" smtClean="0"/>
              <a:pPr/>
              <a:t>24</a:t>
            </a:fld>
            <a:endParaRPr lang="en-GB"/>
          </a:p>
        </p:txBody>
      </p:sp>
    </p:spTree>
    <p:extLst>
      <p:ext uri="{BB962C8B-B14F-4D97-AF65-F5344CB8AC3E}">
        <p14:creationId xmlns:p14="http://schemas.microsoft.com/office/powerpoint/2010/main" val="25990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xfrm>
            <a:off x="917575" y="744538"/>
            <a:ext cx="4962525" cy="3722687"/>
          </a:xfrm>
          <a:ln/>
        </p:spPr>
      </p:sp>
      <p:sp>
        <p:nvSpPr>
          <p:cNvPr id="151555" name="Notes Placeholder 2"/>
          <p:cNvSpPr>
            <a:spLocks noGrp="1"/>
          </p:cNvSpPr>
          <p:nvPr>
            <p:ph type="body" idx="1"/>
          </p:nvPr>
        </p:nvSpPr>
        <p:spPr/>
        <p:txBody>
          <a:bodyPr/>
          <a:lstStyle/>
          <a:p>
            <a:pPr>
              <a:spcBef>
                <a:spcPct val="0"/>
              </a:spcBef>
              <a:buFontTx/>
              <a:buChar char="•"/>
            </a:pPr>
            <a:r>
              <a:rPr lang="en-US">
                <a:latin typeface="Arial" pitchFamily="34" charset="0"/>
                <a:ea typeface="ＭＳ Ｐゴシック"/>
                <a:cs typeface="ＭＳ Ｐゴシック"/>
              </a:rPr>
              <a:t>Thankfully it’s not all doom and gloom – as we know we’ve got Warfarin – which in the AF population is a highly efficacious anticoagulant.</a:t>
            </a:r>
          </a:p>
          <a:p>
            <a:pPr>
              <a:spcBef>
                <a:spcPct val="0"/>
              </a:spcBef>
              <a:buFontTx/>
              <a:buChar char="•"/>
            </a:pPr>
            <a:r>
              <a:rPr lang="en-US">
                <a:latin typeface="Arial" pitchFamily="34" charset="0"/>
                <a:ea typeface="ＭＳ Ｐゴシック"/>
                <a:cs typeface="ＭＳ Ｐゴシック"/>
              </a:rPr>
              <a:t>It confers a </a:t>
            </a:r>
            <a:r>
              <a:rPr lang="en-US" b="1">
                <a:latin typeface="Arial" pitchFamily="34" charset="0"/>
                <a:ea typeface="ＭＳ Ｐゴシック"/>
                <a:cs typeface="ＭＳ Ｐゴシック"/>
              </a:rPr>
              <a:t>67% risk reduction of stroke</a:t>
            </a:r>
            <a:r>
              <a:rPr lang="en-US">
                <a:latin typeface="Arial" pitchFamily="34" charset="0"/>
                <a:ea typeface="ＭＳ Ｐゴシック"/>
                <a:cs typeface="ＭＳ Ｐゴシック"/>
              </a:rPr>
              <a:t>  in AF and also over a </a:t>
            </a:r>
            <a:r>
              <a:rPr lang="en-US" b="1">
                <a:latin typeface="Arial" pitchFamily="34" charset="0"/>
                <a:ea typeface="ＭＳ Ｐゴシック"/>
                <a:cs typeface="ＭＳ Ｐゴシック"/>
              </a:rPr>
              <a:t>25% risk reduction of all cause mortality</a:t>
            </a:r>
            <a:r>
              <a:rPr lang="en-US">
                <a:latin typeface="Arial" pitchFamily="34" charset="0"/>
                <a:ea typeface="ＭＳ Ｐゴシック"/>
                <a:cs typeface="ＭＳ Ｐゴシック"/>
              </a:rPr>
              <a:t>.</a:t>
            </a:r>
          </a:p>
          <a:p>
            <a:pPr>
              <a:spcBef>
                <a:spcPct val="0"/>
              </a:spcBef>
              <a:buFontTx/>
              <a:buChar char="•"/>
            </a:pPr>
            <a:r>
              <a:rPr lang="en-US">
                <a:latin typeface="Arial" pitchFamily="34" charset="0"/>
                <a:ea typeface="ＭＳ Ｐゴシック"/>
                <a:cs typeface="ＭＳ Ｐゴシック"/>
              </a:rPr>
              <a:t>Since the late 70’s early 80’s we’ve got large randomised clinical trials looking at anticoagulation with Warfarin in the AF population - So what we can say, with some confidence, is Warfarin should definitely be advocated as an anticoagulant in this populatio</a:t>
            </a:r>
            <a:r>
              <a:rPr lang="en-GB">
                <a:latin typeface="Arial" pitchFamily="34" charset="0"/>
                <a:ea typeface="ＭＳ Ｐゴシック"/>
                <a:cs typeface="ＭＳ Ｐゴシック"/>
              </a:rPr>
              <a:t>n</a:t>
            </a:r>
            <a:endParaRPr lang="en-US" sz="900">
              <a:latin typeface="Arial" pitchFamily="34" charset="0"/>
              <a:ea typeface="ＭＳ Ｐゴシック"/>
              <a:cs typeface="ＭＳ Ｐゴシック"/>
            </a:endParaRPr>
          </a:p>
          <a:p>
            <a:pPr>
              <a:spcBef>
                <a:spcPct val="0"/>
              </a:spcBef>
            </a:pPr>
            <a:endParaRPr lang="en-GB" sz="900">
              <a:latin typeface="Helvetica Neue Light"/>
              <a:ea typeface="ＭＳ Ｐゴシック"/>
              <a:cs typeface="ＭＳ Ｐゴシック"/>
            </a:endParaRPr>
          </a:p>
        </p:txBody>
      </p:sp>
      <p:sp>
        <p:nvSpPr>
          <p:cNvPr id="151556" name="Slide Number Placeholder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a:fld id="{CD23B25C-33C4-4B02-9545-24B660961D44}" type="slidenum">
              <a:rPr lang="en-US" sz="1200"/>
              <a:pPr algn="r"/>
              <a:t>25</a:t>
            </a:fld>
            <a:endParaRPr lang="en-US" sz="1200"/>
          </a:p>
        </p:txBody>
      </p:sp>
    </p:spTree>
    <p:extLst>
      <p:ext uri="{BB962C8B-B14F-4D97-AF65-F5344CB8AC3E}">
        <p14:creationId xmlns:p14="http://schemas.microsoft.com/office/powerpoint/2010/main" val="740036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xfrm>
            <a:off x="917575" y="744538"/>
            <a:ext cx="4962525" cy="3722687"/>
          </a:xfrm>
          <a:ln/>
        </p:spPr>
      </p:sp>
      <p:sp>
        <p:nvSpPr>
          <p:cNvPr id="217091" name="Rectangle 3"/>
          <p:cNvSpPr>
            <a:spLocks noGrp="1" noChangeArrowheads="1"/>
          </p:cNvSpPr>
          <p:nvPr>
            <p:ph type="body" idx="1"/>
          </p:nvPr>
        </p:nvSpPr>
        <p:spPr/>
        <p:txBody>
          <a:bodyPr/>
          <a:lstStyle/>
          <a:p>
            <a:r>
              <a:rPr lang="en-GB"/>
              <a:t>Other medications - &gt;250 medicines which report caution when used in combination. E.g. Amiodarone / Statins / Thyroxine but generally this is not a contraindication – just need to monitor the INR more frequently</a:t>
            </a:r>
          </a:p>
          <a:p>
            <a:endParaRPr lang="en-GB"/>
          </a:p>
          <a:p>
            <a:r>
              <a:rPr lang="en-GB"/>
              <a:t>Dual anti-platelet and warfarin – not ideal and limit the time required. Anti platelet usually for 1 year post MI / PCI but if AF occurs, add OAC and omit Aspirin on specialist advice</a:t>
            </a:r>
          </a:p>
          <a:p>
            <a:endParaRPr lang="en-GB"/>
          </a:p>
          <a:p>
            <a:r>
              <a:rPr lang="en-GB"/>
              <a:t>Highly protein bound drugs can displace warfarin and elevate the INR</a:t>
            </a:r>
          </a:p>
          <a:p>
            <a:endParaRPr lang="en-GB"/>
          </a:p>
          <a:p>
            <a:r>
              <a:rPr lang="en-GB"/>
              <a:t>Some drugs can reduce the metabolism of warfarin e.g. metronidazole</a:t>
            </a:r>
          </a:p>
          <a:p>
            <a:endParaRPr lang="en-GB"/>
          </a:p>
          <a:p>
            <a:r>
              <a:rPr lang="en-GB"/>
              <a:t>Thyroid – hypothyroid = people less responsive to warfarin treatment</a:t>
            </a:r>
          </a:p>
          <a:p>
            <a:r>
              <a:rPr lang="en-GB"/>
              <a:t>                 hyperthroid = boosts the anticoagulant effect</a:t>
            </a:r>
          </a:p>
          <a:p>
            <a:endParaRPr lang="en-GB"/>
          </a:p>
          <a:p>
            <a:r>
              <a:rPr lang="en-GB"/>
              <a:t>Watch foods / alcohol containing vitamin K</a:t>
            </a:r>
          </a:p>
        </p:txBody>
      </p:sp>
    </p:spTree>
    <p:extLst>
      <p:ext uri="{BB962C8B-B14F-4D97-AF65-F5344CB8AC3E}">
        <p14:creationId xmlns:p14="http://schemas.microsoft.com/office/powerpoint/2010/main" val="2680587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917575" y="744538"/>
            <a:ext cx="4962525" cy="3722687"/>
          </a:xfrm>
          <a:ln/>
        </p:spPr>
      </p:sp>
      <p:sp>
        <p:nvSpPr>
          <p:cNvPr id="156675" name="Rectangle 3"/>
          <p:cNvSpPr>
            <a:spLocks noGrp="1" noChangeArrowheads="1"/>
          </p:cNvSpPr>
          <p:nvPr>
            <p:ph type="body" idx="1"/>
          </p:nvPr>
        </p:nvSpPr>
        <p:spPr/>
        <p:txBody>
          <a:bodyPr/>
          <a:lstStyle/>
          <a:p>
            <a:pPr>
              <a:spcBef>
                <a:spcPct val="0"/>
              </a:spcBef>
              <a:buFontTx/>
              <a:buChar char="•"/>
            </a:pPr>
            <a:r>
              <a:rPr lang="en-US">
                <a:latin typeface="Arial" pitchFamily="34" charset="0"/>
                <a:ea typeface="ＭＳ Ｐゴシック"/>
                <a:cs typeface="ＭＳ Ｐゴシック"/>
              </a:rPr>
              <a:t>As we all know Warfarin has a few other difficulties which makes it quite hard to use, </a:t>
            </a:r>
            <a:r>
              <a:rPr lang="en-US" b="1">
                <a:latin typeface="Arial" pitchFamily="34" charset="0"/>
                <a:ea typeface="ＭＳ Ｐゴシック"/>
                <a:cs typeface="ＭＳ Ｐゴシック"/>
              </a:rPr>
              <a:t>perhaps, especially in the elderly population with poly-medication</a:t>
            </a:r>
          </a:p>
          <a:p>
            <a:pPr>
              <a:spcBef>
                <a:spcPct val="0"/>
              </a:spcBef>
              <a:buFontTx/>
              <a:buChar char="•"/>
            </a:pPr>
            <a:r>
              <a:rPr lang="en-US">
                <a:latin typeface="Arial" pitchFamily="34" charset="0"/>
                <a:ea typeface="ＭＳ Ｐゴシック"/>
                <a:cs typeface="ＭＳ Ｐゴシック"/>
              </a:rPr>
              <a:t>Routine </a:t>
            </a:r>
            <a:r>
              <a:rPr lang="en-US" b="1">
                <a:latin typeface="Arial" pitchFamily="34" charset="0"/>
                <a:ea typeface="ＭＳ Ｐゴシック"/>
                <a:cs typeface="ＭＳ Ｐゴシック"/>
              </a:rPr>
              <a:t>anticoagulation monitoring</a:t>
            </a:r>
            <a:r>
              <a:rPr lang="en-US">
                <a:latin typeface="Arial" pitchFamily="34" charset="0"/>
                <a:ea typeface="ＭＳ Ｐゴシック"/>
                <a:cs typeface="ＭＳ Ｐゴシック"/>
              </a:rPr>
              <a:t> required; lots of </a:t>
            </a:r>
            <a:r>
              <a:rPr lang="en-US" b="1">
                <a:latin typeface="Arial" pitchFamily="34" charset="0"/>
                <a:ea typeface="ＭＳ Ｐゴシック"/>
                <a:cs typeface="ＭＳ Ｐゴシック"/>
              </a:rPr>
              <a:t>drug (antibiotics, antipsychotics, paracetamol) and food interactions</a:t>
            </a:r>
            <a:r>
              <a:rPr lang="en-US">
                <a:latin typeface="Arial" pitchFamily="34" charset="0"/>
                <a:ea typeface="ＭＳ Ｐゴシック"/>
                <a:cs typeface="ＭＳ Ｐゴシック"/>
              </a:rPr>
              <a:t>; </a:t>
            </a:r>
            <a:r>
              <a:rPr lang="en-US" b="1">
                <a:latin typeface="Arial" pitchFamily="34" charset="0"/>
                <a:ea typeface="ＭＳ Ｐゴシック"/>
                <a:cs typeface="ＭＳ Ｐゴシック"/>
              </a:rPr>
              <a:t>narrow therapeutic window</a:t>
            </a:r>
            <a:r>
              <a:rPr lang="en-US">
                <a:latin typeface="Arial" pitchFamily="34" charset="0"/>
                <a:ea typeface="ＭＳ Ｐゴシック"/>
                <a:cs typeface="ＭＳ Ｐゴシック"/>
              </a:rPr>
              <a:t>; </a:t>
            </a:r>
            <a:r>
              <a:rPr lang="en-US" b="1">
                <a:latin typeface="Arial" pitchFamily="34" charset="0"/>
                <a:ea typeface="ＭＳ Ｐゴシック"/>
                <a:cs typeface="ＭＳ Ｐゴシック"/>
              </a:rPr>
              <a:t>slow onset and offset of action</a:t>
            </a:r>
            <a:r>
              <a:rPr lang="en-US">
                <a:latin typeface="Arial" pitchFamily="34" charset="0"/>
                <a:ea typeface="ＭＳ Ｐゴシック"/>
                <a:cs typeface="ＭＳ Ｐゴシック"/>
              </a:rPr>
              <a:t> – which is a problem when you have to load or ’bridge’ </a:t>
            </a:r>
          </a:p>
          <a:p>
            <a:pPr>
              <a:spcBef>
                <a:spcPct val="0"/>
              </a:spcBef>
              <a:buFontTx/>
              <a:buChar char="•"/>
            </a:pPr>
            <a:r>
              <a:rPr lang="en-US">
                <a:latin typeface="Arial" pitchFamily="34" charset="0"/>
                <a:ea typeface="ＭＳ Ｐゴシック"/>
                <a:cs typeface="ＭＳ Ｐゴシック"/>
              </a:rPr>
              <a:t>Also, certainly in the UK, there is a picture where if you have approximately 100 patients with AF who are advocated for anticoagulation, only 50% of those patients actually are; and as we know of those 50% of patients who do get Warfarin, only perhaps 25% of them are adequately monitored within time in range. So of your 100 patients that you’ve identified with AF, who should be protected via good anti-coagulation only around 25 are</a:t>
            </a:r>
            <a:r>
              <a:rPr lang="en-GB">
                <a:latin typeface="Arial" pitchFamily="34" charset="0"/>
                <a:ea typeface="ＭＳ Ｐゴシック"/>
                <a:cs typeface="ＭＳ Ｐゴシック"/>
              </a:rPr>
              <a:t> </a:t>
            </a:r>
            <a:endParaRPr lang="en-US">
              <a:latin typeface="Arial" pitchFamily="34" charset="0"/>
              <a:ea typeface="ＭＳ Ｐゴシック"/>
              <a:cs typeface="ＭＳ Ｐゴシック"/>
            </a:endParaRPr>
          </a:p>
        </p:txBody>
      </p:sp>
    </p:spTree>
    <p:extLst>
      <p:ext uri="{BB962C8B-B14F-4D97-AF65-F5344CB8AC3E}">
        <p14:creationId xmlns:p14="http://schemas.microsoft.com/office/powerpoint/2010/main" val="2976516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F11EB227-4242-4DD8-A0C9-B39E31940D21}" type="slidenum">
              <a:rPr lang="de-DE" sz="1200">
                <a:ea typeface="ＭＳ Ｐゴシック"/>
                <a:cs typeface="ＭＳ Ｐゴシック"/>
              </a:rPr>
              <a:pPr algn="r"/>
              <a:t>28</a:t>
            </a:fld>
            <a:endParaRPr lang="de-DE" sz="1200">
              <a:ea typeface="ＭＳ Ｐゴシック"/>
              <a:cs typeface="ＭＳ Ｐゴシック"/>
            </a:endParaRPr>
          </a:p>
        </p:txBody>
      </p:sp>
      <p:sp>
        <p:nvSpPr>
          <p:cNvPr id="158723" name="Rectangle 2"/>
          <p:cNvSpPr>
            <a:spLocks noGrp="1" noRot="1" noChangeAspect="1" noChangeArrowheads="1" noTextEdit="1"/>
          </p:cNvSpPr>
          <p:nvPr>
            <p:ph type="sldImg"/>
          </p:nvPr>
        </p:nvSpPr>
        <p:spPr>
          <a:xfrm>
            <a:off x="917575" y="744538"/>
            <a:ext cx="4962525" cy="3722687"/>
          </a:xfrm>
          <a:ln/>
        </p:spPr>
      </p:sp>
      <p:sp>
        <p:nvSpPr>
          <p:cNvPr id="158724" name="Rectangle 3"/>
          <p:cNvSpPr>
            <a:spLocks noGrp="1" noChangeArrowheads="1"/>
          </p:cNvSpPr>
          <p:nvPr>
            <p:ph type="body" idx="1"/>
          </p:nvPr>
        </p:nvSpPr>
        <p:spPr/>
        <p:txBody>
          <a:bodyPr/>
          <a:lstStyle/>
          <a:p>
            <a:pPr>
              <a:spcBef>
                <a:spcPct val="0"/>
              </a:spcBef>
            </a:pPr>
            <a:r>
              <a:rPr lang="en-US" dirty="0">
                <a:latin typeface="Arial" pitchFamily="34" charset="0"/>
                <a:ea typeface="ＭＳ Ｐゴシック"/>
                <a:cs typeface="ＭＳ Ｐゴシック"/>
              </a:rPr>
              <a:t>The anticoagulant effect of VKAs are optimized when therapeutic doses are maintained within a very narrow range. </a:t>
            </a:r>
          </a:p>
          <a:p>
            <a:pPr>
              <a:spcBef>
                <a:spcPct val="0"/>
              </a:spcBef>
            </a:pPr>
            <a:r>
              <a:rPr lang="en-US" dirty="0">
                <a:latin typeface="Arial" pitchFamily="34" charset="0"/>
                <a:ea typeface="ＭＳ Ｐゴシック"/>
                <a:cs typeface="ＭＳ Ｐゴシック"/>
              </a:rPr>
              <a:t>Over-anticoagulation (INR &gt;3) can lead to an increased risk of bleeding and under-anticoagulation (INR &lt;2) can lead to increased risk of stroke.</a:t>
            </a:r>
          </a:p>
          <a:p>
            <a:pPr>
              <a:spcBef>
                <a:spcPct val="0"/>
              </a:spcBef>
            </a:pPr>
            <a:endParaRPr lang="de-DE" dirty="0">
              <a:latin typeface="Arial" pitchFamily="34" charset="0"/>
              <a:ea typeface="ＭＳ Ｐゴシック"/>
              <a:cs typeface="ＭＳ Ｐゴシック"/>
            </a:endParaRPr>
          </a:p>
          <a:p>
            <a:pPr>
              <a:spcBef>
                <a:spcPct val="0"/>
              </a:spcBef>
            </a:pPr>
            <a:r>
              <a:rPr lang="de-DE" dirty="0">
                <a:latin typeface="Arial" pitchFamily="34" charset="0"/>
                <a:ea typeface="ＭＳ Ｐゴシック"/>
                <a:cs typeface="ＭＳ Ｐゴシック"/>
              </a:rPr>
              <a:t>Therapeutic index – ratio of a drug that causes a lethal effect and dosage that causes a therapeutic effect</a:t>
            </a:r>
          </a:p>
          <a:p>
            <a:pPr>
              <a:spcBef>
                <a:spcPct val="0"/>
              </a:spcBef>
            </a:pPr>
            <a:r>
              <a:rPr lang="de-DE" dirty="0">
                <a:latin typeface="Arial" pitchFamily="34" charset="0"/>
                <a:ea typeface="ＭＳ Ｐゴシック"/>
                <a:cs typeface="ＭＳ Ｐゴシック"/>
              </a:rPr>
              <a:t>Toxic vs therapeutic </a:t>
            </a:r>
            <a:r>
              <a:rPr lang="de-DE" dirty="0" smtClean="0">
                <a:latin typeface="Arial" pitchFamily="34" charset="0"/>
                <a:ea typeface="ＭＳ Ｐゴシック"/>
                <a:cs typeface="ＭＳ Ｐゴシック"/>
              </a:rPr>
              <a:t>effect</a:t>
            </a:r>
          </a:p>
          <a:p>
            <a:pPr>
              <a:spcBef>
                <a:spcPct val="0"/>
              </a:spcBef>
            </a:pPr>
            <a:endParaRPr lang="de-DE" dirty="0" smtClean="0">
              <a:latin typeface="Arial" pitchFamily="34" charset="0"/>
              <a:ea typeface="ＭＳ Ｐゴシック"/>
              <a:cs typeface="ＭＳ Ｐゴシック"/>
            </a:endParaRPr>
          </a:p>
          <a:p>
            <a:pPr>
              <a:spcBef>
                <a:spcPct val="0"/>
              </a:spcBef>
            </a:pPr>
            <a:r>
              <a:rPr lang="de-DE" dirty="0" smtClean="0">
                <a:latin typeface="Arial" pitchFamily="34" charset="0"/>
                <a:ea typeface="ＭＳ Ｐゴシック"/>
                <a:cs typeface="ＭＳ Ｐゴシック"/>
              </a:rPr>
              <a:t>TTR – estimated</a:t>
            </a:r>
            <a:r>
              <a:rPr lang="de-DE" baseline="0" dirty="0" smtClean="0">
                <a:latin typeface="Arial" pitchFamily="34" charset="0"/>
                <a:ea typeface="ＭＳ Ｐゴシック"/>
                <a:cs typeface="ＭＳ Ｐゴシック"/>
              </a:rPr>
              <a:t> to be &lt;60% in warfarin patients and if so – consider swapping to NOAC</a:t>
            </a:r>
            <a:endParaRPr lang="de-DE" dirty="0">
              <a:latin typeface="Arial" pitchFamily="34" charset="0"/>
              <a:ea typeface="ＭＳ Ｐゴシック"/>
              <a:cs typeface="ＭＳ Ｐゴシック"/>
            </a:endParaRPr>
          </a:p>
        </p:txBody>
      </p:sp>
    </p:spTree>
    <p:extLst>
      <p:ext uri="{BB962C8B-B14F-4D97-AF65-F5344CB8AC3E}">
        <p14:creationId xmlns:p14="http://schemas.microsoft.com/office/powerpoint/2010/main" val="531834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51275" y="9431338"/>
            <a:ext cx="2946400" cy="496887"/>
          </a:xfrm>
          <a:prstGeom prst="rect">
            <a:avLst/>
          </a:prstGeom>
          <a:noFill/>
          <a:ln w="9525">
            <a:noFill/>
            <a:miter lim="800000"/>
            <a:headEnd/>
            <a:tailEnd/>
          </a:ln>
        </p:spPr>
        <p:txBody>
          <a:bodyPr lIns="95760" tIns="47881" rIns="95760" bIns="47881" anchor="b"/>
          <a:lstStyle/>
          <a:p>
            <a:pPr algn="r" defTabSz="957263" eaLnBrk="0" hangingPunct="0"/>
            <a:fld id="{25F2D8A4-4F05-48D2-B08B-8789E7B35FCC}" type="slidenum">
              <a:rPr lang="en-US" sz="1300"/>
              <a:pPr algn="r" defTabSz="957263" eaLnBrk="0" hangingPunct="0"/>
              <a:t>29</a:t>
            </a:fld>
            <a:endParaRPr lang="en-US" sz="1300"/>
          </a:p>
        </p:txBody>
      </p:sp>
      <p:sp>
        <p:nvSpPr>
          <p:cNvPr id="160771" name="Rectangle 2"/>
          <p:cNvSpPr>
            <a:spLocks noGrp="1" noRot="1" noChangeAspect="1" noChangeArrowheads="1" noTextEdit="1"/>
          </p:cNvSpPr>
          <p:nvPr>
            <p:ph type="sldImg"/>
          </p:nvPr>
        </p:nvSpPr>
        <p:spPr>
          <a:xfrm>
            <a:off x="917575" y="744538"/>
            <a:ext cx="4962525" cy="3722687"/>
          </a:xfrm>
          <a:ln/>
        </p:spPr>
      </p:sp>
      <p:sp>
        <p:nvSpPr>
          <p:cNvPr id="160772" name="Rectangle 3"/>
          <p:cNvSpPr>
            <a:spLocks noGrp="1" noChangeArrowheads="1"/>
          </p:cNvSpPr>
          <p:nvPr>
            <p:ph type="body" idx="1"/>
          </p:nvPr>
        </p:nvSpPr>
        <p:spPr/>
        <p:txBody>
          <a:bodyPr/>
          <a:lstStyle/>
          <a:p>
            <a:pPr>
              <a:spcBef>
                <a:spcPct val="0"/>
              </a:spcBef>
            </a:pPr>
            <a:endParaRPr lang="de-DE">
              <a:latin typeface="Arial" pitchFamily="34" charset="0"/>
              <a:ea typeface="ＭＳ Ｐゴシック"/>
              <a:cs typeface="ＭＳ Ｐゴシック"/>
            </a:endParaRPr>
          </a:p>
        </p:txBody>
      </p:sp>
    </p:spTree>
    <p:extLst>
      <p:ext uri="{BB962C8B-B14F-4D97-AF65-F5344CB8AC3E}">
        <p14:creationId xmlns:p14="http://schemas.microsoft.com/office/powerpoint/2010/main" val="122107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917575" y="744538"/>
            <a:ext cx="4962525" cy="3722687"/>
          </a:xfrm>
          <a:ln/>
        </p:spPr>
      </p:sp>
      <p:sp>
        <p:nvSpPr>
          <p:cNvPr id="220163" name="Rectangle 3"/>
          <p:cNvSpPr>
            <a:spLocks noGrp="1" noChangeArrowheads="1"/>
          </p:cNvSpPr>
          <p:nvPr>
            <p:ph type="body" idx="1"/>
          </p:nvPr>
        </p:nvSpPr>
        <p:spPr/>
        <p:txBody>
          <a:bodyPr/>
          <a:lstStyle/>
          <a:p>
            <a:r>
              <a:rPr lang="en-GB" dirty="0" smtClean="0"/>
              <a:t>The process by which blood clots,</a:t>
            </a:r>
            <a:r>
              <a:rPr lang="en-GB" baseline="0" dirty="0" smtClean="0"/>
              <a:t> turning from a liquid to a solid</a:t>
            </a:r>
          </a:p>
          <a:p>
            <a:endParaRPr lang="en-GB" baseline="0" dirty="0" smtClean="0"/>
          </a:p>
          <a:p>
            <a:r>
              <a:rPr lang="en-GB" baseline="0" dirty="0" smtClean="0"/>
              <a:t>If it doesn’t work – bleeding disorders</a:t>
            </a:r>
          </a:p>
          <a:p>
            <a:r>
              <a:rPr lang="en-GB" baseline="0" dirty="0" smtClean="0"/>
              <a:t>If it works too well - thrombosis</a:t>
            </a:r>
            <a:endParaRPr lang="en-GB" dirty="0"/>
          </a:p>
        </p:txBody>
      </p:sp>
    </p:spTree>
    <p:extLst>
      <p:ext uri="{BB962C8B-B14F-4D97-AF65-F5344CB8AC3E}">
        <p14:creationId xmlns:p14="http://schemas.microsoft.com/office/powerpoint/2010/main" val="3206015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b="1" dirty="0" err="1" smtClean="0"/>
              <a:t>Dabigatran</a:t>
            </a:r>
            <a:r>
              <a:rPr lang="en-GB" baseline="0" dirty="0" smtClean="0"/>
              <a:t> – </a:t>
            </a:r>
            <a:r>
              <a:rPr lang="en-GB" baseline="0" dirty="0" err="1" smtClean="0"/>
              <a:t>CrCl</a:t>
            </a:r>
            <a:r>
              <a:rPr lang="en-GB" baseline="0" dirty="0" smtClean="0"/>
              <a:t> &lt;15ml/min avoid</a:t>
            </a:r>
          </a:p>
          <a:p>
            <a:r>
              <a:rPr lang="en-GB" baseline="0" dirty="0" smtClean="0"/>
              <a:t>Caution with </a:t>
            </a:r>
            <a:r>
              <a:rPr lang="en-GB" baseline="0" dirty="0" err="1" smtClean="0"/>
              <a:t>Amiodarone</a:t>
            </a:r>
            <a:r>
              <a:rPr lang="en-GB" baseline="0" dirty="0" smtClean="0"/>
              <a:t> and </a:t>
            </a:r>
            <a:r>
              <a:rPr lang="en-GB" baseline="0" dirty="0" err="1" smtClean="0"/>
              <a:t>Verpamail</a:t>
            </a:r>
            <a:r>
              <a:rPr lang="en-GB" baseline="0" dirty="0" smtClean="0"/>
              <a:t>, St johns </a:t>
            </a:r>
            <a:r>
              <a:rPr lang="en-GB" baseline="0" dirty="0" err="1" smtClean="0"/>
              <a:t>wort</a:t>
            </a:r>
            <a:r>
              <a:rPr lang="en-GB" baseline="0" dirty="0" smtClean="0"/>
              <a:t> and </a:t>
            </a:r>
            <a:r>
              <a:rPr lang="en-GB" baseline="0" dirty="0" err="1" smtClean="0"/>
              <a:t>rifampicin</a:t>
            </a:r>
            <a:endParaRPr lang="en-GB" baseline="0" dirty="0" smtClean="0"/>
          </a:p>
          <a:p>
            <a:r>
              <a:rPr lang="en-GB" baseline="0" dirty="0" smtClean="0"/>
              <a:t>Contraindicated with </a:t>
            </a:r>
            <a:r>
              <a:rPr lang="en-GB" baseline="0" dirty="0" err="1" smtClean="0"/>
              <a:t>Ketoconozole</a:t>
            </a:r>
            <a:r>
              <a:rPr lang="en-GB" baseline="0" dirty="0" smtClean="0"/>
              <a:t>, </a:t>
            </a:r>
            <a:r>
              <a:rPr lang="en-GB" baseline="0" dirty="0" err="1" smtClean="0"/>
              <a:t>Quinidine</a:t>
            </a:r>
            <a:endParaRPr lang="en-GB" baseline="0" dirty="0" smtClean="0"/>
          </a:p>
          <a:p>
            <a:endParaRPr lang="en-GB" baseline="0" dirty="0" smtClean="0"/>
          </a:p>
          <a:p>
            <a:r>
              <a:rPr lang="en-GB" b="1" baseline="0" dirty="0" err="1" smtClean="0"/>
              <a:t>Rivaroxaban</a:t>
            </a:r>
            <a:r>
              <a:rPr lang="en-GB" baseline="0" dirty="0" smtClean="0"/>
              <a:t> – 20mg </a:t>
            </a:r>
            <a:r>
              <a:rPr lang="en-GB" baseline="0" dirty="0" err="1" smtClean="0"/>
              <a:t>bd</a:t>
            </a:r>
            <a:r>
              <a:rPr lang="en-GB" baseline="0" dirty="0" smtClean="0"/>
              <a:t> or 15mg </a:t>
            </a:r>
            <a:r>
              <a:rPr lang="en-GB" baseline="0" dirty="0" err="1" smtClean="0"/>
              <a:t>od</a:t>
            </a:r>
            <a:r>
              <a:rPr lang="en-GB" baseline="0" dirty="0" smtClean="0"/>
              <a:t> if </a:t>
            </a:r>
            <a:r>
              <a:rPr lang="en-GB" baseline="0" dirty="0" err="1" smtClean="0"/>
              <a:t>CrCl</a:t>
            </a:r>
            <a:r>
              <a:rPr lang="en-GB" baseline="0" dirty="0" smtClean="0"/>
              <a:t> 15-49ml/min. Avoid if </a:t>
            </a:r>
            <a:r>
              <a:rPr lang="en-GB" baseline="0" dirty="0" err="1" smtClean="0"/>
              <a:t>CrCl</a:t>
            </a:r>
            <a:r>
              <a:rPr lang="en-GB" baseline="0" dirty="0" smtClean="0"/>
              <a:t> &lt;15ml/min</a:t>
            </a:r>
          </a:p>
          <a:p>
            <a:endParaRPr lang="en-GB" baseline="0" dirty="0" smtClean="0"/>
          </a:p>
          <a:p>
            <a:r>
              <a:rPr lang="en-GB" baseline="0" dirty="0" smtClean="0"/>
              <a:t>DVT </a:t>
            </a:r>
            <a:r>
              <a:rPr lang="en-GB" baseline="0" dirty="0" err="1" smtClean="0"/>
              <a:t>Tx</a:t>
            </a:r>
            <a:r>
              <a:rPr lang="en-GB" baseline="0" dirty="0" smtClean="0"/>
              <a:t> – 15mg </a:t>
            </a:r>
            <a:r>
              <a:rPr lang="en-GB" baseline="0" dirty="0" err="1" smtClean="0"/>
              <a:t>bd</a:t>
            </a:r>
            <a:r>
              <a:rPr lang="en-GB" baseline="0" dirty="0" smtClean="0"/>
              <a:t> then 20mg after 3 weeks</a:t>
            </a:r>
          </a:p>
          <a:p>
            <a:r>
              <a:rPr lang="en-GB" baseline="0" dirty="0" smtClean="0"/>
              <a:t>Prophylaxis e.g. THR / TKR – 10mg </a:t>
            </a:r>
            <a:r>
              <a:rPr lang="en-GB" baseline="0" dirty="0" err="1" smtClean="0"/>
              <a:t>od</a:t>
            </a:r>
            <a:endParaRPr lang="en-GB" baseline="0" dirty="0" smtClean="0"/>
          </a:p>
          <a:p>
            <a:endParaRPr lang="en-GB" baseline="0" dirty="0" smtClean="0"/>
          </a:p>
          <a:p>
            <a:r>
              <a:rPr lang="en-GB" b="1" baseline="0" dirty="0" err="1" smtClean="0"/>
              <a:t>Apixaban</a:t>
            </a:r>
            <a:r>
              <a:rPr lang="en-GB" b="1" baseline="0" dirty="0" smtClean="0"/>
              <a:t> </a:t>
            </a:r>
            <a:r>
              <a:rPr lang="en-GB" baseline="0" dirty="0" smtClean="0"/>
              <a:t>– levels increased with </a:t>
            </a:r>
            <a:r>
              <a:rPr lang="en-GB" baseline="0" dirty="0" err="1" smtClean="0"/>
              <a:t>Ketoconazole</a:t>
            </a:r>
            <a:r>
              <a:rPr lang="en-GB" baseline="0" dirty="0" smtClean="0"/>
              <a:t> / </a:t>
            </a:r>
            <a:r>
              <a:rPr lang="en-GB" baseline="0" dirty="0" err="1" smtClean="0"/>
              <a:t>Clarithromycin</a:t>
            </a:r>
            <a:r>
              <a:rPr lang="en-GB" baseline="0" dirty="0" smtClean="0"/>
              <a:t> by reducing the activity of liver enzymes that break down </a:t>
            </a:r>
            <a:r>
              <a:rPr lang="en-GB" baseline="0" dirty="0" err="1" smtClean="0"/>
              <a:t>apixaban</a:t>
            </a:r>
            <a:r>
              <a:rPr lang="en-GB" baseline="0" dirty="0" smtClean="0"/>
              <a:t>. Avoid with </a:t>
            </a:r>
            <a:r>
              <a:rPr lang="en-GB" baseline="0" dirty="0" err="1" smtClean="0"/>
              <a:t>Phenytoin</a:t>
            </a:r>
            <a:r>
              <a:rPr lang="en-GB" baseline="0" dirty="0" smtClean="0"/>
              <a:t>, </a:t>
            </a:r>
            <a:r>
              <a:rPr lang="en-GB" baseline="0" dirty="0" err="1" smtClean="0"/>
              <a:t>st</a:t>
            </a:r>
            <a:r>
              <a:rPr lang="en-GB" baseline="0" dirty="0" smtClean="0"/>
              <a:t> johns </a:t>
            </a:r>
            <a:r>
              <a:rPr lang="en-GB" baseline="0" dirty="0" err="1" smtClean="0"/>
              <a:t>wort</a:t>
            </a:r>
            <a:r>
              <a:rPr lang="en-GB" baseline="0" dirty="0" smtClean="0"/>
              <a:t>, </a:t>
            </a:r>
            <a:r>
              <a:rPr lang="en-GB" baseline="0" dirty="0" err="1" smtClean="0"/>
              <a:t>rifampacin</a:t>
            </a:r>
            <a:r>
              <a:rPr lang="en-GB" baseline="0" dirty="0" smtClean="0"/>
              <a:t> as blood levels reduced therefore reducing the effectiveness of the drug</a:t>
            </a:r>
          </a:p>
          <a:p>
            <a:endParaRPr lang="en-GB" baseline="0" dirty="0" smtClean="0"/>
          </a:p>
          <a:p>
            <a:r>
              <a:rPr lang="en-GB" baseline="0" dirty="0" smtClean="0"/>
              <a:t>DVT / PE </a:t>
            </a:r>
            <a:r>
              <a:rPr lang="en-GB" baseline="0" dirty="0" err="1" smtClean="0"/>
              <a:t>Tx</a:t>
            </a:r>
            <a:r>
              <a:rPr lang="en-GB" baseline="0" dirty="0" smtClean="0"/>
              <a:t> – 10mg </a:t>
            </a:r>
            <a:r>
              <a:rPr lang="en-GB" baseline="0" dirty="0" err="1" smtClean="0"/>
              <a:t>bd</a:t>
            </a:r>
            <a:r>
              <a:rPr lang="en-GB" baseline="0" dirty="0" smtClean="0"/>
              <a:t> for 7 days then 5mg bd. After 6/12 can reduce to 2.5mg </a:t>
            </a:r>
            <a:r>
              <a:rPr lang="en-GB" baseline="0" dirty="0" err="1" smtClean="0"/>
              <a:t>od</a:t>
            </a:r>
            <a:r>
              <a:rPr lang="en-GB" baseline="0" dirty="0" smtClean="0"/>
              <a:t>.</a:t>
            </a:r>
          </a:p>
          <a:p>
            <a:r>
              <a:rPr lang="en-GB" baseline="0" dirty="0" smtClean="0"/>
              <a:t>DVT post hip / knee – 2.5mg </a:t>
            </a:r>
            <a:r>
              <a:rPr lang="en-GB" baseline="0" dirty="0" err="1" smtClean="0"/>
              <a:t>od</a:t>
            </a:r>
            <a:r>
              <a:rPr lang="en-GB" baseline="0" dirty="0" smtClean="0"/>
              <a:t> starting 12-24 hours post op</a:t>
            </a:r>
            <a:endParaRPr lang="en-GB" dirty="0"/>
          </a:p>
        </p:txBody>
      </p:sp>
      <p:sp>
        <p:nvSpPr>
          <p:cNvPr id="4" name="Slide Number Placeholder 3"/>
          <p:cNvSpPr>
            <a:spLocks noGrp="1"/>
          </p:cNvSpPr>
          <p:nvPr>
            <p:ph type="sldNum" sz="quarter" idx="10"/>
          </p:nvPr>
        </p:nvSpPr>
        <p:spPr/>
        <p:txBody>
          <a:bodyPr/>
          <a:lstStyle/>
          <a:p>
            <a:fld id="{38339F6D-610A-4573-AE01-F00013F1919A}" type="slidenum">
              <a:rPr lang="en-GB" smtClean="0"/>
              <a:pPr/>
              <a:t>30</a:t>
            </a:fld>
            <a:endParaRPr lang="en-GB"/>
          </a:p>
        </p:txBody>
      </p:sp>
    </p:spTree>
    <p:extLst>
      <p:ext uri="{BB962C8B-B14F-4D97-AF65-F5344CB8AC3E}">
        <p14:creationId xmlns:p14="http://schemas.microsoft.com/office/powerpoint/2010/main" val="94804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339F6D-610A-4573-AE01-F00013F1919A}" type="slidenum">
              <a:rPr lang="en-GB" smtClean="0"/>
              <a:pPr/>
              <a:t>31</a:t>
            </a:fld>
            <a:endParaRPr lang="en-GB"/>
          </a:p>
        </p:txBody>
      </p:sp>
    </p:spTree>
    <p:extLst>
      <p:ext uri="{BB962C8B-B14F-4D97-AF65-F5344CB8AC3E}">
        <p14:creationId xmlns:p14="http://schemas.microsoft.com/office/powerpoint/2010/main" val="3566415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7575" y="744538"/>
            <a:ext cx="4962525" cy="3722687"/>
          </a:xfrm>
          <a:ln/>
        </p:spPr>
      </p:sp>
      <p:sp>
        <p:nvSpPr>
          <p:cNvPr id="218115" name="Rectangle 3"/>
          <p:cNvSpPr>
            <a:spLocks noGrp="1" noChangeArrowheads="1"/>
          </p:cNvSpPr>
          <p:nvPr>
            <p:ph type="body" idx="1"/>
          </p:nvPr>
        </p:nvSpPr>
        <p:spPr/>
        <p:txBody>
          <a:bodyPr/>
          <a:lstStyle/>
          <a:p>
            <a:r>
              <a:rPr lang="en-GB" dirty="0"/>
              <a:t>Bioavailability – amount of drug available unchanged that reaches the systemic circulation</a:t>
            </a:r>
          </a:p>
          <a:p>
            <a:r>
              <a:rPr lang="en-GB" dirty="0"/>
              <a:t>When given IV = 100%</a:t>
            </a:r>
          </a:p>
          <a:p>
            <a:endParaRPr lang="en-GB" dirty="0"/>
          </a:p>
          <a:p>
            <a:r>
              <a:rPr lang="en-GB" dirty="0"/>
              <a:t>Protein binding – the less bound a drug is the more efficiently it can traverse the cell membranes or diffuse.</a:t>
            </a:r>
          </a:p>
          <a:p>
            <a:r>
              <a:rPr lang="en-GB" dirty="0"/>
              <a:t>Generally drugs that are less protein bound penetrate tissues better than those highly bound, but are excreted faster. </a:t>
            </a:r>
          </a:p>
          <a:p>
            <a:r>
              <a:rPr lang="en-GB" dirty="0"/>
              <a:t>Can enhance or detract a drugs performance. Look at albumin – a blood protein that drugs bind to.</a:t>
            </a:r>
          </a:p>
          <a:p>
            <a:endParaRPr lang="en-GB" dirty="0"/>
          </a:p>
          <a:p>
            <a:r>
              <a:rPr lang="en-GB" dirty="0"/>
              <a:t>Renal clearance – excretion of drug into the urine by the kidney</a:t>
            </a:r>
          </a:p>
        </p:txBody>
      </p:sp>
    </p:spTree>
    <p:extLst>
      <p:ext uri="{BB962C8B-B14F-4D97-AF65-F5344CB8AC3E}">
        <p14:creationId xmlns:p14="http://schemas.microsoft.com/office/powerpoint/2010/main" val="23417972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smtClean="0"/>
              <a:t>RE-LY (</a:t>
            </a:r>
            <a:r>
              <a:rPr lang="en-GB" dirty="0" err="1" smtClean="0"/>
              <a:t>Dabigatran</a:t>
            </a:r>
            <a:r>
              <a:rPr lang="en-GB" dirty="0" smtClean="0"/>
              <a:t>)</a:t>
            </a:r>
            <a:r>
              <a:rPr lang="en-GB" baseline="0" dirty="0" smtClean="0"/>
              <a:t> – 110mg BD = to </a:t>
            </a:r>
            <a:r>
              <a:rPr lang="en-GB" baseline="0" dirty="0" err="1" smtClean="0"/>
              <a:t>warfarin</a:t>
            </a:r>
            <a:r>
              <a:rPr lang="en-GB" baseline="0" dirty="0" smtClean="0"/>
              <a:t> in stroke prevention but less bleeding than </a:t>
            </a:r>
            <a:r>
              <a:rPr lang="en-GB" baseline="0" dirty="0" err="1" smtClean="0"/>
              <a:t>warfarin</a:t>
            </a:r>
            <a:endParaRPr lang="en-GB" baseline="0" dirty="0" smtClean="0"/>
          </a:p>
          <a:p>
            <a:r>
              <a:rPr lang="en-GB" baseline="0" dirty="0" smtClean="0"/>
              <a:t>                               150mg BD – more effective than </a:t>
            </a:r>
            <a:r>
              <a:rPr lang="en-GB" baseline="0" dirty="0" err="1" smtClean="0"/>
              <a:t>warfarin</a:t>
            </a:r>
            <a:r>
              <a:rPr lang="en-GB" baseline="0" dirty="0" smtClean="0"/>
              <a:t> in stroke prevention (1.1% per year </a:t>
            </a:r>
            <a:r>
              <a:rPr lang="en-GB" baseline="0" dirty="0" err="1" smtClean="0"/>
              <a:t>vs</a:t>
            </a:r>
            <a:r>
              <a:rPr lang="en-GB" baseline="0" dirty="0" smtClean="0"/>
              <a:t> 1.7%) with equivalent bleeding to </a:t>
            </a:r>
            <a:r>
              <a:rPr lang="en-GB" baseline="0" dirty="0" err="1" smtClean="0"/>
              <a:t>warfarin</a:t>
            </a:r>
            <a:endParaRPr lang="en-GB" baseline="0" dirty="0" smtClean="0"/>
          </a:p>
          <a:p>
            <a:endParaRPr lang="en-GB" baseline="0" dirty="0" smtClean="0"/>
          </a:p>
          <a:p>
            <a:r>
              <a:rPr lang="en-GB" dirty="0" err="1" smtClean="0"/>
              <a:t>Rivaroxaban</a:t>
            </a:r>
            <a:r>
              <a:rPr lang="en-GB" dirty="0" smtClean="0"/>
              <a:t> – less haemorrhagic</a:t>
            </a:r>
            <a:r>
              <a:rPr lang="en-GB" baseline="0" dirty="0" smtClean="0"/>
              <a:t> stroke than </a:t>
            </a:r>
            <a:r>
              <a:rPr lang="en-GB" baseline="0" dirty="0" err="1" smtClean="0"/>
              <a:t>warfarin</a:t>
            </a:r>
            <a:r>
              <a:rPr lang="en-GB" baseline="0" dirty="0" smtClean="0"/>
              <a:t>, similar reduction in </a:t>
            </a:r>
            <a:r>
              <a:rPr lang="en-GB" baseline="0" dirty="0" err="1" smtClean="0"/>
              <a:t>ischaemic</a:t>
            </a:r>
            <a:r>
              <a:rPr lang="en-GB" baseline="0" dirty="0" smtClean="0"/>
              <a:t> stroke, less bleeding than </a:t>
            </a:r>
            <a:r>
              <a:rPr lang="en-GB" baseline="0" dirty="0" err="1" smtClean="0"/>
              <a:t>warfarin</a:t>
            </a:r>
            <a:endParaRPr lang="en-GB" baseline="0" dirty="0" smtClean="0"/>
          </a:p>
          <a:p>
            <a:endParaRPr lang="en-GB" baseline="0" dirty="0" smtClean="0"/>
          </a:p>
          <a:p>
            <a:r>
              <a:rPr lang="en-GB" baseline="0" dirty="0" err="1" smtClean="0"/>
              <a:t>Apixaban</a:t>
            </a:r>
            <a:r>
              <a:rPr lang="en-GB" baseline="0" dirty="0" smtClean="0"/>
              <a:t> – less haemorrhagic stroke than </a:t>
            </a:r>
            <a:r>
              <a:rPr lang="en-GB" baseline="0" dirty="0" err="1" smtClean="0"/>
              <a:t>warfarin</a:t>
            </a:r>
            <a:r>
              <a:rPr lang="en-GB" baseline="0" dirty="0" smtClean="0"/>
              <a:t>, similar reduction in </a:t>
            </a:r>
            <a:r>
              <a:rPr lang="en-GB" baseline="0" dirty="0" err="1" smtClean="0"/>
              <a:t>ischaemic</a:t>
            </a:r>
            <a:r>
              <a:rPr lang="en-GB" baseline="0" dirty="0" smtClean="0"/>
              <a:t> stroke, less bleeding than </a:t>
            </a:r>
            <a:r>
              <a:rPr lang="en-GB" baseline="0" dirty="0" err="1" smtClean="0"/>
              <a:t>warfarin</a:t>
            </a:r>
            <a:r>
              <a:rPr lang="en-GB" baseline="0" dirty="0" smtClean="0"/>
              <a:t>, lower overall mortality</a:t>
            </a:r>
            <a:endParaRPr lang="en-GB" dirty="0"/>
          </a:p>
        </p:txBody>
      </p:sp>
      <p:sp>
        <p:nvSpPr>
          <p:cNvPr id="4" name="Slide Number Placeholder 3"/>
          <p:cNvSpPr>
            <a:spLocks noGrp="1"/>
          </p:cNvSpPr>
          <p:nvPr>
            <p:ph type="sldNum" sz="quarter" idx="10"/>
          </p:nvPr>
        </p:nvSpPr>
        <p:spPr/>
        <p:txBody>
          <a:bodyPr/>
          <a:lstStyle/>
          <a:p>
            <a:fld id="{38339F6D-610A-4573-AE01-F00013F1919A}" type="slidenum">
              <a:rPr lang="en-GB" smtClean="0"/>
              <a:pPr/>
              <a:t>33</a:t>
            </a:fld>
            <a:endParaRPr lang="en-GB"/>
          </a:p>
        </p:txBody>
      </p:sp>
    </p:spTree>
    <p:extLst>
      <p:ext uri="{BB962C8B-B14F-4D97-AF65-F5344CB8AC3E}">
        <p14:creationId xmlns:p14="http://schemas.microsoft.com/office/powerpoint/2010/main" val="525643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339F6D-610A-4573-AE01-F00013F1919A}" type="slidenum">
              <a:rPr lang="en-GB" smtClean="0"/>
              <a:pPr/>
              <a:t>34</a:t>
            </a:fld>
            <a:endParaRPr lang="en-GB"/>
          </a:p>
        </p:txBody>
      </p:sp>
    </p:spTree>
    <p:extLst>
      <p:ext uri="{BB962C8B-B14F-4D97-AF65-F5344CB8AC3E}">
        <p14:creationId xmlns:p14="http://schemas.microsoft.com/office/powerpoint/2010/main" val="855549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51275" y="9431338"/>
            <a:ext cx="2946400" cy="496887"/>
          </a:xfrm>
          <a:prstGeom prst="rect">
            <a:avLst/>
          </a:prstGeom>
          <a:noFill/>
          <a:ln w="9525">
            <a:noFill/>
            <a:miter lim="800000"/>
            <a:headEnd/>
            <a:tailEnd/>
          </a:ln>
        </p:spPr>
        <p:txBody>
          <a:bodyPr lIns="95760" tIns="47881" rIns="95760" bIns="47881" anchor="b"/>
          <a:lstStyle/>
          <a:p>
            <a:pPr algn="r" defTabSz="957263" eaLnBrk="0" hangingPunct="0"/>
            <a:fld id="{7C15AC24-BCC7-4351-8FB1-9E61FFE66517}" type="slidenum">
              <a:rPr lang="en-US" sz="1300"/>
              <a:pPr algn="r" defTabSz="957263" eaLnBrk="0" hangingPunct="0"/>
              <a:t>35</a:t>
            </a:fld>
            <a:endParaRPr lang="en-US" sz="1300"/>
          </a:p>
        </p:txBody>
      </p:sp>
      <p:sp>
        <p:nvSpPr>
          <p:cNvPr id="154627" name="Rectangle 2"/>
          <p:cNvSpPr>
            <a:spLocks noGrp="1" noRot="1" noChangeAspect="1" noChangeArrowheads="1" noTextEdit="1"/>
          </p:cNvSpPr>
          <p:nvPr>
            <p:ph type="sldImg"/>
          </p:nvPr>
        </p:nvSpPr>
        <p:spPr>
          <a:xfrm>
            <a:off x="917575" y="744538"/>
            <a:ext cx="4962525" cy="3722687"/>
          </a:xfrm>
          <a:ln/>
        </p:spPr>
      </p:sp>
      <p:sp>
        <p:nvSpPr>
          <p:cNvPr id="154628" name="Rectangle 3"/>
          <p:cNvSpPr>
            <a:spLocks noGrp="1" noChangeArrowheads="1"/>
          </p:cNvSpPr>
          <p:nvPr>
            <p:ph type="body" idx="1"/>
          </p:nvPr>
        </p:nvSpPr>
        <p:spPr/>
        <p:txBody>
          <a:bodyPr/>
          <a:lstStyle/>
          <a:p>
            <a:pPr>
              <a:spcBef>
                <a:spcPct val="0"/>
              </a:spcBef>
            </a:pPr>
            <a:r>
              <a:rPr lang="de-DE">
                <a:latin typeface="Arial" pitchFamily="34" charset="0"/>
                <a:ea typeface="ＭＳ Ｐゴシック"/>
                <a:cs typeface="ＭＳ Ｐゴシック"/>
              </a:rPr>
              <a:t>The above study is the first prospective assessment of warfarin prescription at the time of the treatment decision among consecutive patients admitted and discharged with AF. In addition to baseline patient characteristics, we directly determined the reason for not prescribing warfarin for each patient </a:t>
            </a:r>
          </a:p>
          <a:p>
            <a:pPr>
              <a:spcBef>
                <a:spcPct val="0"/>
              </a:spcBef>
            </a:pPr>
            <a:r>
              <a:rPr lang="de-DE">
                <a:latin typeface="Arial" pitchFamily="34" charset="0"/>
                <a:ea typeface="ＭＳ Ｐゴシック"/>
                <a:cs typeface="ＭＳ Ｐゴシック"/>
              </a:rPr>
              <a:t>Most notably, recurrent nonhospitalized falls, previous attempts at warfarin use, recurrent bleeding, patient preference, patient nonadherence, excessive alcohol use, and comfort care status would not be systematically ascertained  </a:t>
            </a:r>
          </a:p>
        </p:txBody>
      </p:sp>
    </p:spTree>
    <p:extLst>
      <p:ext uri="{BB962C8B-B14F-4D97-AF65-F5344CB8AC3E}">
        <p14:creationId xmlns:p14="http://schemas.microsoft.com/office/powerpoint/2010/main" val="4211557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339F6D-610A-4573-AE01-F00013F1919A}" type="slidenum">
              <a:rPr lang="en-GB" smtClean="0"/>
              <a:pPr/>
              <a:t>36</a:t>
            </a:fld>
            <a:endParaRPr lang="en-GB"/>
          </a:p>
        </p:txBody>
      </p:sp>
    </p:spTree>
    <p:extLst>
      <p:ext uri="{BB962C8B-B14F-4D97-AF65-F5344CB8AC3E}">
        <p14:creationId xmlns:p14="http://schemas.microsoft.com/office/powerpoint/2010/main" val="3418659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917575" y="744538"/>
            <a:ext cx="4962525" cy="3722687"/>
          </a:xfrm>
          <a:ln/>
        </p:spPr>
      </p:sp>
      <p:sp>
        <p:nvSpPr>
          <p:cNvPr id="191491" name="Rectangle 3"/>
          <p:cNvSpPr>
            <a:spLocks noGrp="1" noChangeArrowheads="1"/>
          </p:cNvSpPr>
          <p:nvPr>
            <p:ph type="body" idx="1"/>
          </p:nvPr>
        </p:nvSpPr>
        <p:spPr/>
        <p:txBody>
          <a:bodyPr/>
          <a:lstStyle/>
          <a:p>
            <a:pPr>
              <a:spcBef>
                <a:spcPct val="0"/>
              </a:spcBef>
            </a:pPr>
            <a:r>
              <a:rPr lang="en-GB">
                <a:latin typeface="Arial" pitchFamily="34" charset="0"/>
                <a:ea typeface="ＭＳ Ｐゴシック"/>
                <a:cs typeface="ＭＳ Ｐゴシック"/>
              </a:rPr>
              <a:t>Was this intracranial Haemorrhage?</a:t>
            </a:r>
            <a:endParaRPr lang="de-DE">
              <a:latin typeface="Arial" pitchFamily="34" charset="0"/>
              <a:ea typeface="ＭＳ Ｐゴシック"/>
              <a:cs typeface="ＭＳ Ｐゴシック"/>
            </a:endParaRPr>
          </a:p>
        </p:txBody>
      </p:sp>
    </p:spTree>
    <p:extLst>
      <p:ext uri="{BB962C8B-B14F-4D97-AF65-F5344CB8AC3E}">
        <p14:creationId xmlns:p14="http://schemas.microsoft.com/office/powerpoint/2010/main" val="828493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xfrm>
            <a:off x="917575" y="744538"/>
            <a:ext cx="4962525" cy="3722687"/>
          </a:xfrm>
          <a:ln/>
        </p:spPr>
      </p:sp>
      <p:sp>
        <p:nvSpPr>
          <p:cNvPr id="214019" name="Rectangle 3"/>
          <p:cNvSpPr>
            <a:spLocks noGrp="1" noChangeArrowheads="1"/>
          </p:cNvSpPr>
          <p:nvPr>
            <p:ph type="body" idx="1"/>
          </p:nvPr>
        </p:nvSpPr>
        <p:spPr>
          <a:xfrm>
            <a:off x="350838" y="4716463"/>
            <a:ext cx="6172200" cy="4819649"/>
          </a:xfrm>
        </p:spPr>
        <p:txBody>
          <a:bodyPr/>
          <a:lstStyle/>
          <a:p>
            <a:pPr>
              <a:spcBef>
                <a:spcPct val="0"/>
              </a:spcBef>
            </a:pPr>
            <a:r>
              <a:rPr lang="en-GB" dirty="0">
                <a:latin typeface="Arial" pitchFamily="34" charset="0"/>
                <a:ea typeface="ＭＳ Ｐゴシック"/>
                <a:cs typeface="ＭＳ Ｐゴシック"/>
              </a:rPr>
              <a:t>In SPAF studies age was a more potent risk factor when combined with other risk factors such as hypertension European heart survey only 67% </a:t>
            </a:r>
            <a:r>
              <a:rPr lang="en-GB" dirty="0" smtClean="0">
                <a:latin typeface="Arial" pitchFamily="34" charset="0"/>
                <a:ea typeface="ＭＳ Ｐゴシック"/>
                <a:cs typeface="ＭＳ Ｐゴシック"/>
              </a:rPr>
              <a:t>of </a:t>
            </a:r>
            <a:r>
              <a:rPr lang="en-GB" dirty="0">
                <a:latin typeface="Arial" pitchFamily="34" charset="0"/>
                <a:ea typeface="ＭＳ Ｐゴシック"/>
                <a:cs typeface="ＭＳ Ｐゴシック"/>
              </a:rPr>
              <a:t>eligible </a:t>
            </a:r>
            <a:r>
              <a:rPr lang="en-GB" dirty="0" err="1">
                <a:latin typeface="Arial" pitchFamily="34" charset="0"/>
                <a:ea typeface="ＭＳ Ｐゴシック"/>
                <a:cs typeface="ＭＳ Ｐゴシック"/>
              </a:rPr>
              <a:t>af</a:t>
            </a:r>
            <a:r>
              <a:rPr lang="en-GB" dirty="0">
                <a:latin typeface="Arial" pitchFamily="34" charset="0"/>
                <a:ea typeface="ＭＳ Ｐゴシック"/>
                <a:cs typeface="ＭＳ Ｐゴシック"/>
              </a:rPr>
              <a:t> pts are actually receiving </a:t>
            </a:r>
            <a:r>
              <a:rPr lang="en-GB" dirty="0" err="1">
                <a:latin typeface="Arial" pitchFamily="34" charset="0"/>
                <a:ea typeface="ＭＳ Ｐゴシック"/>
                <a:cs typeface="ＭＳ Ｐゴシック"/>
              </a:rPr>
              <a:t>warf</a:t>
            </a:r>
            <a:r>
              <a:rPr lang="en-GB" dirty="0">
                <a:latin typeface="Arial" pitchFamily="34" charset="0"/>
                <a:ea typeface="ＭＳ Ｐゴシック"/>
                <a:cs typeface="ＭＳ Ｐゴシック"/>
              </a:rPr>
              <a:t> and those on it </a:t>
            </a:r>
            <a:r>
              <a:rPr lang="en-GB" dirty="0" smtClean="0">
                <a:latin typeface="Arial" pitchFamily="34" charset="0"/>
                <a:ea typeface="ＭＳ Ｐゴシック"/>
                <a:cs typeface="ＭＳ Ｐゴシック"/>
              </a:rPr>
              <a:t>long-term </a:t>
            </a:r>
            <a:r>
              <a:rPr lang="en-GB" dirty="0">
                <a:latin typeface="Arial" pitchFamily="34" charset="0"/>
                <a:ea typeface="ＭＳ Ｐゴシック"/>
                <a:cs typeface="ＭＳ Ｐゴシック"/>
              </a:rPr>
              <a:t>are believed to be in TTR only 55% of the time</a:t>
            </a:r>
          </a:p>
          <a:p>
            <a:pPr>
              <a:spcBef>
                <a:spcPct val="0"/>
              </a:spcBef>
            </a:pPr>
            <a:r>
              <a:rPr lang="de-DE" dirty="0">
                <a:latin typeface="Arial" pitchFamily="34" charset="0"/>
                <a:ea typeface="ＭＳ Ｐゴシック"/>
                <a:cs typeface="ＭＳ Ｐゴシック"/>
              </a:rPr>
              <a:t>Despite the ready availability of such clinical guidelines, the under-prescription of warfarin in AF remains commonplace, particularly amongst the elderly and those at highest risk of stroke. Generally, the main concern is of significant haemorrhage or that elderly patients will not be able to manage the complexities of anticoagulation, be it for fear that poor mobility may restrict attendance for therapeutic monitoring, or that dosage changes may be confusing. </a:t>
            </a:r>
          </a:p>
          <a:p>
            <a:pPr>
              <a:spcBef>
                <a:spcPct val="0"/>
              </a:spcBef>
            </a:pPr>
            <a:r>
              <a:rPr lang="de-DE" dirty="0">
                <a:latin typeface="Arial" pitchFamily="34" charset="0"/>
                <a:ea typeface="ＭＳ Ｐゴシック"/>
                <a:cs typeface="ＭＳ Ｐゴシック"/>
              </a:rPr>
              <a:t>Mahmud </a:t>
            </a:r>
            <a:r>
              <a:rPr lang="de-DE" i="1" dirty="0">
                <a:latin typeface="Arial" pitchFamily="34" charset="0"/>
                <a:ea typeface="ＭＳ Ｐゴシック"/>
                <a:cs typeface="ＭＳ Ｐゴシック"/>
              </a:rPr>
              <a:t>et al.</a:t>
            </a:r>
            <a:r>
              <a:rPr lang="de-DE" dirty="0">
                <a:latin typeface="Arial" pitchFamily="34" charset="0"/>
                <a:ea typeface="ＭＳ Ｐゴシック"/>
                <a:cs typeface="ＭＳ Ｐゴシック"/>
              </a:rPr>
              <a:t> [15] demonstrate that older patients are three times less likely to be prescribed </a:t>
            </a:r>
            <a:r>
              <a:rPr lang="de-DE" dirty="0" smtClean="0">
                <a:latin typeface="Arial" pitchFamily="34" charset="0"/>
                <a:ea typeface="ＭＳ Ｐゴシック"/>
                <a:cs typeface="ＭＳ Ｐゴシック"/>
              </a:rPr>
              <a:t>warfarin. Given </a:t>
            </a:r>
            <a:r>
              <a:rPr lang="de-DE" dirty="0">
                <a:latin typeface="Arial" pitchFamily="34" charset="0"/>
                <a:ea typeface="ＭＳ Ｐゴシック"/>
                <a:cs typeface="ＭＳ Ｐゴシック"/>
              </a:rPr>
              <a:t>that these older patients are, as a consequence of their age, automatically considered high risk for stroke, these data are of concern and must be used to drive the application of stroke risk stratification schema to aid appropriate targeting of anticoagulation. </a:t>
            </a:r>
          </a:p>
          <a:p>
            <a:pPr>
              <a:spcBef>
                <a:spcPct val="0"/>
              </a:spcBef>
            </a:pPr>
            <a:r>
              <a:rPr lang="de-DE" dirty="0">
                <a:latin typeface="Arial" pitchFamily="34" charset="0"/>
                <a:ea typeface="ＭＳ Ｐゴシック"/>
                <a:cs typeface="ＭＳ Ｐゴシック"/>
              </a:rPr>
              <a:t>M</a:t>
            </a:r>
            <a:r>
              <a:rPr lang="de-DE" dirty="0" smtClean="0">
                <a:latin typeface="Arial" pitchFamily="34" charset="0"/>
                <a:ea typeface="ＭＳ Ｐゴシック"/>
                <a:cs typeface="ＭＳ Ｐゴシック"/>
              </a:rPr>
              <a:t>arked </a:t>
            </a:r>
            <a:r>
              <a:rPr lang="de-DE" dirty="0">
                <a:latin typeface="Arial" pitchFamily="34" charset="0"/>
                <a:ea typeface="ＭＳ Ｐゴシック"/>
                <a:cs typeface="ＭＳ Ｐゴシック"/>
              </a:rPr>
              <a:t>gender preference, with fewer women </a:t>
            </a:r>
            <a:r>
              <a:rPr lang="de-DE" dirty="0" smtClean="0">
                <a:latin typeface="Arial" pitchFamily="34" charset="0"/>
                <a:ea typeface="ＭＳ Ｐゴシック"/>
                <a:cs typeface="ＭＳ Ｐゴシック"/>
              </a:rPr>
              <a:t>receiving </a:t>
            </a:r>
            <a:r>
              <a:rPr lang="de-DE" dirty="0">
                <a:latin typeface="Arial" pitchFamily="34" charset="0"/>
                <a:ea typeface="ＭＳ Ｐゴシック"/>
                <a:cs typeface="ＭＳ Ｐゴシック"/>
              </a:rPr>
              <a:t>anticoagulation. Although males have a preponderance towards developing AF, the reverse appears to be true in relation to stroke risk. For example, the AnTicoagulation and Risk factors In Atrial fibrillation (ATRIA) study has found that AF was more common in men than in women but non-anticoagulated women had a significantly increased annual rate of thromboembolic events over men, even after correction for other stroke risk factors </a:t>
            </a:r>
            <a:endParaRPr lang="de-DE" dirty="0" smtClean="0">
              <a:latin typeface="Arial" pitchFamily="34" charset="0"/>
              <a:ea typeface="ＭＳ Ｐゴシック"/>
              <a:cs typeface="ＭＳ Ｐゴシック"/>
            </a:endParaRPr>
          </a:p>
          <a:p>
            <a:pPr>
              <a:spcBef>
                <a:spcPct val="0"/>
              </a:spcBef>
            </a:pPr>
            <a:endParaRPr lang="de-DE" dirty="0" smtClean="0">
              <a:latin typeface="Arial" pitchFamily="34" charset="0"/>
              <a:ea typeface="ＭＳ Ｐゴシック"/>
              <a:cs typeface="ＭＳ Ｐゴシック"/>
            </a:endParaRPr>
          </a:p>
          <a:p>
            <a:pPr>
              <a:spcBef>
                <a:spcPct val="0"/>
              </a:spcBef>
            </a:pPr>
            <a:r>
              <a:rPr lang="de-DE" dirty="0" smtClean="0">
                <a:latin typeface="Arial" pitchFamily="34" charset="0"/>
                <a:ea typeface="ＭＳ Ｐゴシック"/>
                <a:cs typeface="ＭＳ Ｐゴシック"/>
              </a:rPr>
              <a:t>Fibrin</a:t>
            </a:r>
            <a:r>
              <a:rPr lang="de-DE" baseline="0" dirty="0" smtClean="0">
                <a:latin typeface="Arial" pitchFamily="34" charset="0"/>
                <a:ea typeface="ＭＳ Ｐゴシック"/>
                <a:cs typeface="ＭＳ Ｐゴシック"/>
              </a:rPr>
              <a:t> is formed through the clotting cascade – Platelets are naturally present in blood</a:t>
            </a:r>
            <a:endParaRPr lang="de-DE" dirty="0">
              <a:latin typeface="Arial" pitchFamily="34" charset="0"/>
              <a:ea typeface="ＭＳ Ｐゴシック"/>
              <a:cs typeface="ＭＳ Ｐゴシック"/>
            </a:endParaRPr>
          </a:p>
        </p:txBody>
      </p:sp>
    </p:spTree>
    <p:extLst>
      <p:ext uri="{BB962C8B-B14F-4D97-AF65-F5344CB8AC3E}">
        <p14:creationId xmlns:p14="http://schemas.microsoft.com/office/powerpoint/2010/main" val="39393683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339F6D-610A-4573-AE01-F00013F1919A}" type="slidenum">
              <a:rPr lang="en-GB" smtClean="0"/>
              <a:pPr/>
              <a:t>39</a:t>
            </a:fld>
            <a:endParaRPr lang="en-GB"/>
          </a:p>
        </p:txBody>
      </p:sp>
    </p:spTree>
    <p:extLst>
      <p:ext uri="{BB962C8B-B14F-4D97-AF65-F5344CB8AC3E}">
        <p14:creationId xmlns:p14="http://schemas.microsoft.com/office/powerpoint/2010/main" val="2173678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339F6D-610A-4573-AE01-F00013F1919A}" type="slidenum">
              <a:rPr lang="en-GB" smtClean="0"/>
              <a:pPr/>
              <a:t>4</a:t>
            </a:fld>
            <a:endParaRPr lang="en-GB"/>
          </a:p>
        </p:txBody>
      </p:sp>
    </p:spTree>
    <p:extLst>
      <p:ext uri="{BB962C8B-B14F-4D97-AF65-F5344CB8AC3E}">
        <p14:creationId xmlns:p14="http://schemas.microsoft.com/office/powerpoint/2010/main" val="546762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339F6D-610A-4573-AE01-F00013F1919A}" type="slidenum">
              <a:rPr lang="en-GB" smtClean="0"/>
              <a:pPr/>
              <a:t>5</a:t>
            </a:fld>
            <a:endParaRPr lang="en-GB"/>
          </a:p>
        </p:txBody>
      </p:sp>
    </p:spTree>
    <p:extLst>
      <p:ext uri="{BB962C8B-B14F-4D97-AF65-F5344CB8AC3E}">
        <p14:creationId xmlns:p14="http://schemas.microsoft.com/office/powerpoint/2010/main" val="8166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982663" y="117475"/>
            <a:ext cx="4691062" cy="3517900"/>
          </a:xfrm>
          <a:ln/>
        </p:spPr>
      </p:sp>
      <p:sp>
        <p:nvSpPr>
          <p:cNvPr id="145411" name="Rectangle 3"/>
          <p:cNvSpPr>
            <a:spLocks noGrp="1" noChangeArrowheads="1"/>
          </p:cNvSpPr>
          <p:nvPr>
            <p:ph type="body" idx="1"/>
          </p:nvPr>
        </p:nvSpPr>
        <p:spPr>
          <a:xfrm>
            <a:off x="222250" y="3792538"/>
            <a:ext cx="6351588" cy="5794375"/>
          </a:xfrm>
        </p:spPr>
        <p:txBody>
          <a:bodyPr/>
          <a:lstStyle/>
          <a:p>
            <a:pPr indent="185738">
              <a:spcBef>
                <a:spcPct val="0"/>
              </a:spcBef>
              <a:tabLst>
                <a:tab pos="185738" algn="l"/>
              </a:tabLst>
            </a:pPr>
            <a:r>
              <a:rPr lang="en-US">
                <a:latin typeface="Arial" pitchFamily="34" charset="0"/>
                <a:ea typeface="ＭＳ Ｐゴシック"/>
                <a:cs typeface="ＭＳ Ｐゴシック"/>
              </a:rPr>
              <a:t>Clotting cascade - SIMPLE</a:t>
            </a:r>
          </a:p>
          <a:p>
            <a:pPr indent="185738">
              <a:spcBef>
                <a:spcPct val="0"/>
              </a:spcBef>
              <a:tabLst>
                <a:tab pos="185738" algn="l"/>
              </a:tabLst>
            </a:pPr>
            <a:endParaRPr lang="en-US">
              <a:latin typeface="Arial" pitchFamily="34" charset="0"/>
              <a:ea typeface="ＭＳ Ｐゴシック"/>
              <a:cs typeface="ＭＳ Ｐゴシック"/>
            </a:endParaRPr>
          </a:p>
          <a:p>
            <a:pPr indent="185738">
              <a:spcBef>
                <a:spcPct val="0"/>
              </a:spcBef>
              <a:tabLst>
                <a:tab pos="185738" algn="l"/>
              </a:tabLst>
            </a:pPr>
            <a:r>
              <a:rPr lang="en-US">
                <a:latin typeface="Arial" pitchFamily="34" charset="0"/>
                <a:ea typeface="ＭＳ Ｐゴシック"/>
                <a:cs typeface="ＭＳ Ｐゴシック"/>
              </a:rPr>
              <a:t>At the site of vessel injury, platelets arrive to start sealing the wound. </a:t>
            </a:r>
          </a:p>
          <a:p>
            <a:pPr indent="185738">
              <a:spcBef>
                <a:spcPct val="0"/>
              </a:spcBef>
              <a:tabLst>
                <a:tab pos="185738" algn="l"/>
              </a:tabLst>
            </a:pPr>
            <a:r>
              <a:rPr lang="en-US">
                <a:latin typeface="Arial" pitchFamily="34" charset="0"/>
                <a:ea typeface="ＭＳ Ｐゴシック"/>
                <a:cs typeface="ＭＳ Ｐゴシック"/>
              </a:rPr>
              <a:t>At the same time, coagulation factors are activated.</a:t>
            </a:r>
          </a:p>
          <a:p>
            <a:pPr indent="185738">
              <a:spcBef>
                <a:spcPct val="0"/>
              </a:spcBef>
              <a:tabLst>
                <a:tab pos="185738" algn="l"/>
              </a:tabLst>
            </a:pPr>
            <a:r>
              <a:rPr lang="en-US">
                <a:latin typeface="Arial" pitchFamily="34" charset="0"/>
                <a:ea typeface="ＭＳ Ｐゴシック"/>
                <a:cs typeface="ＭＳ Ｐゴシック"/>
              </a:rPr>
              <a:t>2 pathways – EXTRINSIC and INTRINSIC</a:t>
            </a:r>
          </a:p>
          <a:p>
            <a:pPr indent="185738">
              <a:spcBef>
                <a:spcPct val="0"/>
              </a:spcBef>
              <a:tabLst>
                <a:tab pos="185738" algn="l"/>
              </a:tabLst>
            </a:pPr>
            <a:endParaRPr lang="en-US">
              <a:latin typeface="Arial" pitchFamily="34" charset="0"/>
              <a:ea typeface="ＭＳ Ｐゴシック"/>
              <a:cs typeface="ＭＳ Ｐゴシック"/>
            </a:endParaRPr>
          </a:p>
          <a:p>
            <a:pPr indent="185738">
              <a:spcBef>
                <a:spcPct val="0"/>
              </a:spcBef>
              <a:tabLst>
                <a:tab pos="185738" algn="l"/>
              </a:tabLst>
            </a:pPr>
            <a:r>
              <a:rPr lang="en-US">
                <a:latin typeface="Arial" pitchFamily="34" charset="0"/>
                <a:ea typeface="ＭＳ Ｐゴシック"/>
                <a:cs typeface="ＭＳ Ｐゴシック"/>
              </a:rPr>
              <a:t>EXTRINSIC factors include factor 10a (Xa) and tissue factor and factor 7</a:t>
            </a:r>
          </a:p>
          <a:p>
            <a:pPr indent="185738">
              <a:spcBef>
                <a:spcPct val="0"/>
              </a:spcBef>
              <a:tabLst>
                <a:tab pos="185738" algn="l"/>
              </a:tabLst>
            </a:pPr>
            <a:endParaRPr lang="en-US">
              <a:latin typeface="Arial" pitchFamily="34" charset="0"/>
              <a:ea typeface="ＭＳ Ｐゴシック"/>
              <a:cs typeface="ＭＳ Ｐゴシック"/>
            </a:endParaRPr>
          </a:p>
          <a:p>
            <a:pPr indent="185738">
              <a:spcBef>
                <a:spcPct val="0"/>
              </a:spcBef>
              <a:tabLst>
                <a:tab pos="185738" algn="l"/>
              </a:tabLst>
            </a:pPr>
            <a:r>
              <a:rPr lang="en-US">
                <a:latin typeface="Arial" pitchFamily="34" charset="0"/>
                <a:ea typeface="ＭＳ Ｐゴシック"/>
                <a:cs typeface="ＭＳ Ｐゴシック"/>
              </a:rPr>
              <a:t>Xa then forms a pathway for Extrinsic and Intrinsic pathways to meet. Difference factors then initiate others in a chain reaction.</a:t>
            </a:r>
          </a:p>
          <a:p>
            <a:pPr indent="185738">
              <a:spcBef>
                <a:spcPct val="0"/>
              </a:spcBef>
              <a:tabLst>
                <a:tab pos="185738" algn="l"/>
              </a:tabLst>
            </a:pPr>
            <a:endParaRPr lang="en-US">
              <a:latin typeface="Arial" pitchFamily="34" charset="0"/>
              <a:ea typeface="ＭＳ Ｐゴシック"/>
              <a:cs typeface="ＭＳ Ｐゴシック"/>
            </a:endParaRPr>
          </a:p>
          <a:p>
            <a:pPr indent="185738">
              <a:spcBef>
                <a:spcPct val="0"/>
              </a:spcBef>
              <a:tabLst>
                <a:tab pos="185738" algn="l"/>
              </a:tabLst>
            </a:pPr>
            <a:r>
              <a:rPr lang="en-US">
                <a:latin typeface="Arial" pitchFamily="34" charset="0"/>
                <a:ea typeface="ＭＳ Ｐゴシック"/>
                <a:cs typeface="ＭＳ Ｐゴシック"/>
              </a:rPr>
              <a:t>Then forms a complex – </a:t>
            </a:r>
            <a:r>
              <a:rPr lang="en-US" b="1">
                <a:latin typeface="Arial" pitchFamily="34" charset="0"/>
                <a:ea typeface="ＭＳ Ｐゴシック"/>
                <a:cs typeface="ＭＳ Ｐゴシック"/>
              </a:rPr>
              <a:t>Factor Xa which has a crucial role</a:t>
            </a:r>
            <a:r>
              <a:rPr lang="en-US">
                <a:latin typeface="Arial" pitchFamily="34" charset="0"/>
                <a:ea typeface="ＭＳ Ｐゴシック"/>
                <a:cs typeface="ＭＳ Ｐゴシック"/>
              </a:rPr>
              <a:t>.</a:t>
            </a:r>
          </a:p>
          <a:p>
            <a:pPr indent="185738">
              <a:spcBef>
                <a:spcPct val="0"/>
              </a:spcBef>
              <a:tabLst>
                <a:tab pos="185738" algn="l"/>
              </a:tabLst>
            </a:pPr>
            <a:endParaRPr lang="en-US">
              <a:latin typeface="Arial" pitchFamily="34" charset="0"/>
              <a:ea typeface="ＭＳ Ｐゴシック"/>
              <a:cs typeface="ＭＳ Ｐゴシック"/>
            </a:endParaRPr>
          </a:p>
          <a:p>
            <a:pPr indent="185738">
              <a:spcBef>
                <a:spcPct val="0"/>
              </a:spcBef>
              <a:tabLst>
                <a:tab pos="185738" algn="l"/>
              </a:tabLst>
            </a:pPr>
            <a:r>
              <a:rPr lang="en-US">
                <a:latin typeface="Arial" pitchFamily="34" charset="0"/>
                <a:ea typeface="ＭＳ Ｐゴシック"/>
                <a:cs typeface="ＭＳ Ｐゴシック"/>
              </a:rPr>
              <a:t>Catalyses formation of thrombin and further enhancement of platelets and enhanced formation of fibrin</a:t>
            </a:r>
          </a:p>
          <a:p>
            <a:pPr indent="185738">
              <a:spcBef>
                <a:spcPct val="0"/>
              </a:spcBef>
              <a:tabLst>
                <a:tab pos="185738" algn="l"/>
              </a:tabLst>
            </a:pPr>
            <a:endParaRPr lang="en-US">
              <a:latin typeface="Arial" pitchFamily="34" charset="0"/>
              <a:ea typeface="ＭＳ Ｐゴシック"/>
              <a:cs typeface="ＭＳ Ｐゴシック"/>
            </a:endParaRPr>
          </a:p>
          <a:p>
            <a:pPr indent="185738">
              <a:spcBef>
                <a:spcPct val="0"/>
              </a:spcBef>
              <a:tabLst>
                <a:tab pos="185738" algn="l"/>
              </a:tabLst>
            </a:pPr>
            <a:r>
              <a:rPr lang="en-US">
                <a:latin typeface="Arial" pitchFamily="34" charset="0"/>
                <a:ea typeface="ＭＳ Ｐゴシック"/>
                <a:cs typeface="ＭＳ Ｐゴシック"/>
              </a:rPr>
              <a:t>The most central and essential step in the coagulation cascade is thrombin’s conversion of fibrinogen to fibrin making thrombin an attractive target for anticoagulant agents.  </a:t>
            </a:r>
          </a:p>
          <a:p>
            <a:pPr indent="185738">
              <a:spcBef>
                <a:spcPct val="0"/>
              </a:spcBef>
              <a:tabLst>
                <a:tab pos="185738" algn="l"/>
              </a:tabLst>
            </a:pPr>
            <a:endParaRPr lang="en-US">
              <a:latin typeface="Arial" pitchFamily="34" charset="0"/>
              <a:ea typeface="ＭＳ Ｐゴシック"/>
              <a:cs typeface="ＭＳ Ｐゴシック"/>
            </a:endParaRPr>
          </a:p>
        </p:txBody>
      </p:sp>
    </p:spTree>
    <p:extLst>
      <p:ext uri="{BB962C8B-B14F-4D97-AF65-F5344CB8AC3E}">
        <p14:creationId xmlns:p14="http://schemas.microsoft.com/office/powerpoint/2010/main" val="958748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D5609A71-7CAC-4F33-A11B-FEDCC1F9EE88}" type="slidenum">
              <a:rPr lang="en-US" sz="1200">
                <a:ea typeface="ＭＳ Ｐゴシック"/>
                <a:cs typeface="ＭＳ Ｐゴシック"/>
              </a:rPr>
              <a:pPr algn="r"/>
              <a:t>7</a:t>
            </a:fld>
            <a:endParaRPr lang="en-US" sz="1200">
              <a:ea typeface="ＭＳ Ｐゴシック"/>
              <a:cs typeface="ＭＳ Ｐゴシック"/>
            </a:endParaRPr>
          </a:p>
        </p:txBody>
      </p:sp>
      <p:sp>
        <p:nvSpPr>
          <p:cNvPr id="138243" name="Rectangle 2"/>
          <p:cNvSpPr>
            <a:spLocks noGrp="1" noRot="1" noChangeAspect="1" noChangeArrowheads="1" noTextEdit="1"/>
          </p:cNvSpPr>
          <p:nvPr>
            <p:ph type="sldImg"/>
          </p:nvPr>
        </p:nvSpPr>
        <p:spPr>
          <a:xfrm>
            <a:off x="917575" y="744538"/>
            <a:ext cx="4962525" cy="3722687"/>
          </a:xfrm>
          <a:ln/>
        </p:spPr>
      </p:sp>
      <p:sp>
        <p:nvSpPr>
          <p:cNvPr id="138244" name="Rectangle 3"/>
          <p:cNvSpPr>
            <a:spLocks noGrp="1" noChangeArrowheads="1"/>
          </p:cNvSpPr>
          <p:nvPr>
            <p:ph type="body" idx="1"/>
          </p:nvPr>
        </p:nvSpPr>
        <p:spPr/>
        <p:txBody>
          <a:bodyPr/>
          <a:lstStyle/>
          <a:p>
            <a:pPr>
              <a:spcBef>
                <a:spcPct val="0"/>
              </a:spcBef>
            </a:pPr>
            <a:r>
              <a:rPr lang="de-DE">
                <a:latin typeface="Arial" pitchFamily="34" charset="0"/>
                <a:ea typeface="ＭＳ Ｐゴシック"/>
                <a:cs typeface="ＭＳ Ｐゴシック"/>
              </a:rPr>
              <a:t>https://secure.pharmacytimes.com/lessons/images/200310-03/200310-03-f1.gif</a:t>
            </a:r>
          </a:p>
          <a:p>
            <a:pPr>
              <a:spcBef>
                <a:spcPct val="0"/>
              </a:spcBef>
            </a:pPr>
            <a:endParaRPr lang="en-GB">
              <a:latin typeface="Arial" pitchFamily="34" charset="0"/>
              <a:ea typeface="ＭＳ Ｐゴシック"/>
              <a:cs typeface="ＭＳ Ｐゴシック"/>
            </a:endParaRPr>
          </a:p>
          <a:p>
            <a:pPr>
              <a:spcBef>
                <a:spcPct val="0"/>
              </a:spcBef>
            </a:pPr>
            <a:r>
              <a:rPr lang="de-DE">
                <a:latin typeface="Arial" pitchFamily="34" charset="0"/>
                <a:ea typeface="ＭＳ Ｐゴシック"/>
                <a:cs typeface="ＭＳ Ｐゴシック"/>
              </a:rPr>
              <a:t>It is named for </a:t>
            </a:r>
            <a:r>
              <a:rPr lang="de-DE">
                <a:latin typeface="Arial" pitchFamily="34" charset="0"/>
                <a:ea typeface="ＭＳ Ｐゴシック"/>
                <a:cs typeface="ＭＳ Ｐゴシック"/>
                <a:hlinkClick r:id="rId3" tooltip="Germany"/>
              </a:rPr>
              <a:t>German</a:t>
            </a:r>
            <a:r>
              <a:rPr lang="de-DE">
                <a:latin typeface="Arial" pitchFamily="34" charset="0"/>
                <a:ea typeface="ＭＳ Ｐゴシック"/>
                <a:cs typeface="ＭＳ Ｐゴシック"/>
              </a:rPr>
              <a:t> </a:t>
            </a:r>
            <a:r>
              <a:rPr lang="de-DE">
                <a:latin typeface="Arial" pitchFamily="34" charset="0"/>
                <a:ea typeface="ＭＳ Ｐゴシック"/>
                <a:cs typeface="ＭＳ Ｐゴシック"/>
                <a:hlinkClick r:id="rId4" tooltip="Physician"/>
              </a:rPr>
              <a:t>physician</a:t>
            </a:r>
            <a:r>
              <a:rPr lang="de-DE">
                <a:latin typeface="Arial" pitchFamily="34" charset="0"/>
                <a:ea typeface="ＭＳ Ｐゴシック"/>
                <a:cs typeface="ＭＳ Ｐゴシック"/>
              </a:rPr>
              <a:t> </a:t>
            </a:r>
            <a:r>
              <a:rPr lang="de-DE">
                <a:latin typeface="Arial" pitchFamily="34" charset="0"/>
                <a:ea typeface="ＭＳ Ｐゴシック"/>
                <a:cs typeface="ＭＳ Ｐゴシック"/>
                <a:hlinkClick r:id="rId5" tooltip="Rudolf Virchow"/>
              </a:rPr>
              <a:t>Rudolf Virchow</a:t>
            </a:r>
            <a:r>
              <a:rPr lang="de-DE">
                <a:latin typeface="Arial" pitchFamily="34" charset="0"/>
                <a:ea typeface="ＭＳ Ｐゴシック"/>
                <a:cs typeface="ＭＳ Ｐゴシック"/>
              </a:rPr>
              <a:t> (1821-1902). However, the elements comprising Virchow's triad were neither proposed by Virchow, nor did he ever suggest a triad to describe the pathogenesis of venous thrombosis. In fact, it was decades following Virchow's death before a consensus was reached proposing that thrombosis is the result of alterations in blood flow, vascular endothelial injury, or alterations in the constitution of the blood.</a:t>
            </a:r>
          </a:p>
          <a:p>
            <a:pPr>
              <a:spcBef>
                <a:spcPct val="0"/>
              </a:spcBef>
            </a:pPr>
            <a:endParaRPr lang="en-GB">
              <a:latin typeface="Arial" pitchFamily="34" charset="0"/>
              <a:ea typeface="ＭＳ Ｐゴシック"/>
              <a:cs typeface="ＭＳ Ｐゴシック"/>
            </a:endParaRPr>
          </a:p>
          <a:p>
            <a:pPr>
              <a:spcBef>
                <a:spcPct val="0"/>
              </a:spcBef>
            </a:pPr>
            <a:r>
              <a:rPr lang="en-GB">
                <a:latin typeface="Arial" pitchFamily="34" charset="0"/>
                <a:ea typeface="ＭＳ Ｐゴシック"/>
                <a:cs typeface="ＭＳ Ｐゴシック"/>
              </a:rPr>
              <a:t>Hypercoaguable state can be caused by: Ca, pregnancy, surgery/trauma and sepsis</a:t>
            </a:r>
          </a:p>
          <a:p>
            <a:pPr>
              <a:spcBef>
                <a:spcPct val="0"/>
              </a:spcBef>
            </a:pPr>
            <a:r>
              <a:rPr lang="en-GB">
                <a:latin typeface="Arial" pitchFamily="34" charset="0"/>
                <a:ea typeface="ＭＳ Ｐゴシック"/>
                <a:cs typeface="ＭＳ Ｐゴシック"/>
              </a:rPr>
              <a:t>Causes of vascular wall injury are: trauma or surgery, heart valve disease and venepuncture and HYPERTENSION</a:t>
            </a:r>
          </a:p>
          <a:p>
            <a:pPr>
              <a:spcBef>
                <a:spcPct val="0"/>
              </a:spcBef>
            </a:pPr>
            <a:r>
              <a:rPr lang="en-GB">
                <a:latin typeface="Arial" pitchFamily="34" charset="0"/>
                <a:ea typeface="ＭＳ Ｐゴシック"/>
                <a:cs typeface="ＭＳ Ｐゴシック"/>
              </a:rPr>
              <a:t>Causes of circulatory stasis or turbulance are: AF, LVD, mitrial stenosis immobility and obesity</a:t>
            </a:r>
            <a:endParaRPr lang="de-DE">
              <a:latin typeface="Arial" pitchFamily="34" charset="0"/>
              <a:ea typeface="ＭＳ Ｐゴシック"/>
              <a:cs typeface="ＭＳ Ｐゴシック"/>
            </a:endParaRPr>
          </a:p>
        </p:txBody>
      </p:sp>
    </p:spTree>
    <p:extLst>
      <p:ext uri="{BB962C8B-B14F-4D97-AF65-F5344CB8AC3E}">
        <p14:creationId xmlns:p14="http://schemas.microsoft.com/office/powerpoint/2010/main" val="246235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917575" y="744538"/>
            <a:ext cx="4962525" cy="3722687"/>
          </a:xfrm>
          <a:ln/>
        </p:spPr>
      </p:sp>
      <p:sp>
        <p:nvSpPr>
          <p:cNvPr id="117763" name="Rectangle 3"/>
          <p:cNvSpPr>
            <a:spLocks noGrp="1" noChangeArrowheads="1"/>
          </p:cNvSpPr>
          <p:nvPr>
            <p:ph type="body" idx="1"/>
          </p:nvPr>
        </p:nvSpPr>
        <p:spPr/>
        <p:txBody>
          <a:bodyPr/>
          <a:lstStyle/>
          <a:p>
            <a:r>
              <a:rPr lang="en-GB"/>
              <a:t>Three broad categories that contribute to thrombosis</a:t>
            </a:r>
          </a:p>
        </p:txBody>
      </p:sp>
    </p:spTree>
    <p:extLst>
      <p:ext uri="{BB962C8B-B14F-4D97-AF65-F5344CB8AC3E}">
        <p14:creationId xmlns:p14="http://schemas.microsoft.com/office/powerpoint/2010/main" val="3498592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917575" y="744538"/>
            <a:ext cx="4962525" cy="3722687"/>
          </a:xfrm>
          <a:ln/>
        </p:spPr>
      </p:sp>
      <p:sp>
        <p:nvSpPr>
          <p:cNvPr id="147459" name="Rectangle 3"/>
          <p:cNvSpPr>
            <a:spLocks noGrp="1" noChangeArrowheads="1"/>
          </p:cNvSpPr>
          <p:nvPr>
            <p:ph type="body" idx="1"/>
          </p:nvPr>
        </p:nvSpPr>
        <p:spPr/>
        <p:txBody>
          <a:bodyPr/>
          <a:lstStyle/>
          <a:p>
            <a:pPr>
              <a:spcBef>
                <a:spcPct val="0"/>
              </a:spcBef>
            </a:pPr>
            <a:r>
              <a:rPr lang="en-GB" b="1" u="sng">
                <a:latin typeface="Arial" pitchFamily="34" charset="0"/>
                <a:ea typeface="ＭＳ Ｐゴシック"/>
                <a:cs typeface="ＭＳ Ｐゴシック"/>
              </a:rPr>
              <a:t>references</a:t>
            </a:r>
          </a:p>
          <a:p>
            <a:pPr>
              <a:spcBef>
                <a:spcPct val="0"/>
              </a:spcBef>
              <a:buFontTx/>
              <a:buChar char="•"/>
            </a:pPr>
            <a:r>
              <a:rPr lang="en-GB">
                <a:latin typeface="Arial" pitchFamily="34" charset="0"/>
                <a:ea typeface="ＭＳ Ｐゴシック"/>
                <a:cs typeface="ＭＳ Ｐゴシック"/>
              </a:rPr>
              <a:t>Singer DE et al .Antithrombotic therapy in atrial fibrillation. The Seventh ACCP Conference on Antithrombotic and Thrombolytic Therapy. Chest 2004;126;429S-456S</a:t>
            </a:r>
          </a:p>
        </p:txBody>
      </p:sp>
    </p:spTree>
    <p:extLst>
      <p:ext uri="{BB962C8B-B14F-4D97-AF65-F5344CB8AC3E}">
        <p14:creationId xmlns:p14="http://schemas.microsoft.com/office/powerpoint/2010/main" val="2776634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DCDFE3"/>
        </a:solidFill>
        <a:effectLst/>
      </p:bgPr>
    </p:bg>
    <p:spTree>
      <p:nvGrpSpPr>
        <p:cNvPr id="1" name=""/>
        <p:cNvGrpSpPr/>
        <p:nvPr/>
      </p:nvGrpSpPr>
      <p:grpSpPr>
        <a:xfrm>
          <a:off x="0" y="0"/>
          <a:ext cx="0" cy="0"/>
          <a:chOff x="0" y="0"/>
          <a:chExt cx="0" cy="0"/>
        </a:xfrm>
      </p:grpSpPr>
      <p:pic>
        <p:nvPicPr>
          <p:cNvPr id="4" name="Picture 3">
            <a:hlinkClick r:id="" action="ppaction://media"/>
          </p:cNvPr>
          <p:cNvPicPr>
            <a:picLocks noRot="1" noChangeAspect="1"/>
          </p:cNvPicPr>
          <p:nvPr>
            <a:videoFile r:link="rId1"/>
          </p:nvPr>
        </p:nvPicPr>
        <p:blipFill>
          <a:blip r:embed="rId3" cstate="print"/>
          <a:srcRect/>
          <a:stretch>
            <a:fillRect/>
          </a:stretch>
        </p:blipFill>
        <p:spPr bwMode="auto">
          <a:xfrm>
            <a:off x="0" y="228600"/>
            <a:ext cx="9144000" cy="5143500"/>
          </a:xfrm>
          <a:prstGeom prst="rect">
            <a:avLst/>
          </a:prstGeom>
          <a:noFill/>
          <a:ln w="9525">
            <a:noFill/>
            <a:miter lim="800000"/>
            <a:headEnd/>
            <a:tailEnd/>
          </a:ln>
        </p:spPr>
      </p:pic>
      <p:sp>
        <p:nvSpPr>
          <p:cNvPr id="5" name="Rectangle 4"/>
          <p:cNvSpPr/>
          <p:nvPr userDrawn="1"/>
        </p:nvSpPr>
        <p:spPr>
          <a:xfrm>
            <a:off x="0" y="228600"/>
            <a:ext cx="9144000" cy="515302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9"/>
          <p:cNvCxnSpPr/>
          <p:nvPr userDrawn="1"/>
        </p:nvCxnSpPr>
        <p:spPr>
          <a:xfrm>
            <a:off x="0" y="5372100"/>
            <a:ext cx="9144000" cy="0"/>
          </a:xfrm>
          <a:prstGeom prst="line">
            <a:avLst/>
          </a:prstGeom>
          <a:ln w="222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10"/>
          <p:cNvCxnSpPr/>
          <p:nvPr userDrawn="1"/>
        </p:nvCxnSpPr>
        <p:spPr>
          <a:xfrm>
            <a:off x="0" y="228600"/>
            <a:ext cx="9144000" cy="0"/>
          </a:xfrm>
          <a:prstGeom prst="line">
            <a:avLst/>
          </a:prstGeom>
          <a:ln w="222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33400" y="5222944"/>
            <a:ext cx="7772400" cy="933450"/>
          </a:xfrm>
        </p:spPr>
        <p:txBody>
          <a:bodyPr anchor="b">
            <a:normAutofit/>
          </a:bodyPr>
          <a:lstStyle>
            <a:lvl1pPr algn="r">
              <a:defRPr sz="36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05000" y="6010348"/>
            <a:ext cx="6400800" cy="685800"/>
          </a:xfrm>
        </p:spPr>
        <p:txBody>
          <a:bodyPr>
            <a:normAutofit/>
          </a:bodyPr>
          <a:lstStyle>
            <a:lvl1pPr marL="0" indent="0" algn="r">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14809E9-1991-4578-A536-DF3447758F19}" type="datetimeFigureOut">
              <a:rPr lang="en-US"/>
              <a:pPr>
                <a:defRPr/>
              </a:pPr>
              <a:t>10/11/2017</a:t>
            </a:fld>
            <a:endParaRPr lang="en-US"/>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10"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E49C10F-4A02-4D0F-8451-1E0D697B79F8}"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0" y="5768975"/>
            <a:ext cx="9144000" cy="0"/>
          </a:xfrm>
          <a:prstGeom prst="line">
            <a:avLst/>
          </a:prstGeom>
          <a:ln w="222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hlinkClick r:id="" action="ppaction://media"/>
          </p:cNvPr>
          <p:cNvPicPr>
            <a:picLocks noRot="1" noChangeAspect="1"/>
          </p:cNvPicPr>
          <p:nvPr>
            <a:videoFile r:link="rId1"/>
          </p:nvPr>
        </p:nvPicPr>
        <p:blipFill>
          <a:blip r:embed="rId3" cstate="print"/>
          <a:srcRect/>
          <a:stretch>
            <a:fillRect/>
          </a:stretch>
        </p:blipFill>
        <p:spPr bwMode="auto">
          <a:xfrm>
            <a:off x="0" y="5786438"/>
            <a:ext cx="9144000" cy="1071562"/>
          </a:xfrm>
          <a:prstGeom prst="rect">
            <a:avLst/>
          </a:prstGeom>
          <a:noFill/>
          <a:ln w="9525">
            <a:noFill/>
            <a:miter lim="800000"/>
            <a:headEnd/>
            <a:tailEnd/>
          </a:ln>
        </p:spPr>
      </p:pic>
      <p:sp>
        <p:nvSpPr>
          <p:cNvPr id="4"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772E108-B162-4D73-B66C-A0E81102DCFF}" type="datetimeFigureOut">
              <a:rPr lang="en-US"/>
              <a:pPr>
                <a:defRPr/>
              </a:pPr>
              <a:t>10/11/2017</a:t>
            </a:fld>
            <a:endParaRPr lang="en-US"/>
          </a:p>
        </p:txBody>
      </p:sp>
      <p:sp>
        <p:nvSpPr>
          <p:cNvPr id="5"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C586408-92AB-4707-84C3-A536D6B97469}"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1"/>
            <a:ext cx="2209800" cy="7620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2667000" y="304800"/>
            <a:ext cx="6324600" cy="50292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1000" y="1066800"/>
            <a:ext cx="2209800" cy="4267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a:xfrm>
            <a:off x="0" y="5768975"/>
            <a:ext cx="9144000" cy="0"/>
          </a:xfrm>
          <a:prstGeom prst="line">
            <a:avLst/>
          </a:prstGeom>
          <a:ln w="222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a:hlinkClick r:id="" action="ppaction://media"/>
          </p:cNvPr>
          <p:cNvPicPr>
            <a:picLocks noRot="1" noChangeAspect="1"/>
          </p:cNvPicPr>
          <p:nvPr>
            <a:videoFile r:link="rId1"/>
          </p:nvPr>
        </p:nvPicPr>
        <p:blipFill>
          <a:blip r:embed="rId3" cstate="print"/>
          <a:srcRect/>
          <a:stretch>
            <a:fillRect/>
          </a:stretch>
        </p:blipFill>
        <p:spPr bwMode="auto">
          <a:xfrm>
            <a:off x="0" y="5786438"/>
            <a:ext cx="9144000" cy="1071562"/>
          </a:xfrm>
          <a:prstGeom prst="rect">
            <a:avLst/>
          </a:prstGeom>
          <a:noFill/>
          <a:ln w="9525">
            <a:noFill/>
            <a:miter lim="800000"/>
            <a:headEnd/>
            <a:tailEnd/>
          </a:ln>
        </p:spPr>
      </p:pic>
      <p:sp>
        <p:nvSpPr>
          <p:cNvPr id="2" name="Title 1"/>
          <p:cNvSpPr>
            <a:spLocks noGrp="1"/>
          </p:cNvSpPr>
          <p:nvPr>
            <p:ph type="title"/>
          </p:nvPr>
        </p:nvSpPr>
        <p:spPr>
          <a:xfrm>
            <a:off x="1371600" y="4038600"/>
            <a:ext cx="6400800" cy="566738"/>
          </a:xfrm>
        </p:spPr>
        <p:txBody>
          <a:bodyPr anchor="b"/>
          <a:lstStyle>
            <a:lvl1pPr algn="l">
              <a:defRPr sz="2000" b="1">
                <a:solidFill>
                  <a:schemeClr val="bg1">
                    <a:lumMod val="8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371600" y="304800"/>
            <a:ext cx="6400800" cy="3657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71600" y="4605338"/>
            <a:ext cx="64008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D98AC69-8D40-47AB-9D4A-0A60BF338964}" type="datetimeFigureOut">
              <a:rPr lang="en-US"/>
              <a:pPr>
                <a:defRPr/>
              </a:pPr>
              <a:t>10/11/2017</a:t>
            </a:fld>
            <a:endParaRPr lang="en-US"/>
          </a:p>
        </p:txBody>
      </p:sp>
      <p:sp>
        <p:nvSpPr>
          <p:cNvPr id="8"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5767FA8-DC08-4D05-AD23-D82A6CB3BFDE}"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0" y="5768975"/>
            <a:ext cx="9144000" cy="0"/>
          </a:xfrm>
          <a:prstGeom prst="line">
            <a:avLst/>
          </a:prstGeom>
          <a:ln w="222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hlinkClick r:id="" action="ppaction://media"/>
          </p:cNvPr>
          <p:cNvPicPr>
            <a:picLocks noRot="1" noChangeAspect="1"/>
          </p:cNvPicPr>
          <p:nvPr>
            <a:videoFile r:link="rId1"/>
          </p:nvPr>
        </p:nvPicPr>
        <p:blipFill>
          <a:blip r:embed="rId3" cstate="print"/>
          <a:srcRect/>
          <a:stretch>
            <a:fillRect/>
          </a:stretch>
        </p:blipFill>
        <p:spPr bwMode="auto">
          <a:xfrm>
            <a:off x="0" y="5786438"/>
            <a:ext cx="9144000" cy="10715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2E29ECA-58EB-4585-B634-C4D12B084C34}" type="datetimeFigureOut">
              <a:rPr lang="en-US"/>
              <a:pPr>
                <a:defRPr/>
              </a:pPr>
              <a:t>10/11/2017</a:t>
            </a:fld>
            <a:endParaRPr lang="en-US"/>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279DF0D-59DA-40C6-9C94-D0A39EDD1B04}"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userDrawn="1"/>
        </p:nvCxnSpPr>
        <p:spPr>
          <a:xfrm>
            <a:off x="0" y="5768975"/>
            <a:ext cx="9144000" cy="0"/>
          </a:xfrm>
          <a:prstGeom prst="line">
            <a:avLst/>
          </a:prstGeom>
          <a:ln w="222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hlinkClick r:id="" action="ppaction://media"/>
          </p:cNvPr>
          <p:cNvPicPr>
            <a:picLocks noRot="1" noChangeAspect="1"/>
          </p:cNvPicPr>
          <p:nvPr>
            <a:videoFile r:link="rId1"/>
          </p:nvPr>
        </p:nvPicPr>
        <p:blipFill>
          <a:blip r:embed="rId3" cstate="print"/>
          <a:srcRect/>
          <a:stretch>
            <a:fillRect/>
          </a:stretch>
        </p:blipFill>
        <p:spPr bwMode="auto">
          <a:xfrm>
            <a:off x="0" y="5786438"/>
            <a:ext cx="9144000" cy="1071562"/>
          </a:xfrm>
          <a:prstGeom prst="rect">
            <a:avLst/>
          </a:prstGeom>
          <a:noFill/>
          <a:ln w="9525">
            <a:noFill/>
            <a:miter lim="800000"/>
            <a:headEnd/>
            <a:tailEnd/>
          </a:ln>
        </p:spPr>
      </p:pic>
      <p:sp>
        <p:nvSpPr>
          <p:cNvPr id="2" name="Vertical Title 1"/>
          <p:cNvSpPr>
            <a:spLocks noGrp="1"/>
          </p:cNvSpPr>
          <p:nvPr>
            <p:ph type="title" orient="vert"/>
          </p:nvPr>
        </p:nvSpPr>
        <p:spPr>
          <a:xfrm>
            <a:off x="7696200" y="404137"/>
            <a:ext cx="990600" cy="515246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81000"/>
            <a:ext cx="7162800" cy="51816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9E606C4-ADAD-478D-95E7-87D33238F1E1}" type="datetimeFigureOut">
              <a:rPr lang="en-US"/>
              <a:pPr>
                <a:defRPr/>
              </a:pPr>
              <a:t>10/11/2017</a:t>
            </a:fld>
            <a:endParaRPr lang="en-US"/>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AB56C1E-5A2B-42F5-AE4B-DD7DC26B2AE2}"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4191000" y="13716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191000" y="22098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191000" y="30480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191000" y="38862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304800" y="1143000"/>
            <a:ext cx="3200400" cy="2176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3657600" y="1143000"/>
            <a:ext cx="5181600" cy="2144037"/>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304800" y="3392186"/>
            <a:ext cx="3200400" cy="22466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3657600" y="3392186"/>
            <a:ext cx="5181600" cy="2213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32016" y="3048000"/>
            <a:ext cx="2841168" cy="25907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178631" y="3048000"/>
            <a:ext cx="2841168" cy="25907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025246" y="3048000"/>
            <a:ext cx="2841168" cy="25907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339273" y="1143000"/>
            <a:ext cx="2797629" cy="190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200400" y="1143000"/>
            <a:ext cx="2797633" cy="190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061530" y="1143000"/>
            <a:ext cx="2797633" cy="190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DCDFE3"/>
        </a:solid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228600"/>
            <a:ext cx="9144000" cy="5143500"/>
          </a:xfrm>
          <a:prstGeom prst="rect">
            <a:avLst/>
          </a:prstGeom>
          <a:noFill/>
          <a:ln w="9525">
            <a:noFill/>
            <a:miter lim="800000"/>
            <a:headEnd/>
            <a:tailEnd/>
          </a:ln>
        </p:spPr>
      </p:pic>
      <p:cxnSp>
        <p:nvCxnSpPr>
          <p:cNvPr id="5" name="Straight Connector 9"/>
          <p:cNvCxnSpPr/>
          <p:nvPr userDrawn="1"/>
        </p:nvCxnSpPr>
        <p:spPr>
          <a:xfrm>
            <a:off x="0" y="5372100"/>
            <a:ext cx="9144000" cy="0"/>
          </a:xfrm>
          <a:prstGeom prst="line">
            <a:avLst/>
          </a:prstGeom>
          <a:ln w="222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10"/>
          <p:cNvCxnSpPr/>
          <p:nvPr userDrawn="1"/>
        </p:nvCxnSpPr>
        <p:spPr>
          <a:xfrm>
            <a:off x="0" y="228600"/>
            <a:ext cx="9144000" cy="0"/>
          </a:xfrm>
          <a:prstGeom prst="line">
            <a:avLst/>
          </a:prstGeom>
          <a:ln w="222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33400" y="5222944"/>
            <a:ext cx="7772400" cy="933450"/>
          </a:xfrm>
        </p:spPr>
        <p:txBody>
          <a:bodyPr anchor="b">
            <a:normAutofit/>
          </a:bodyPr>
          <a:lstStyle>
            <a:lvl1pPr algn="r">
              <a:defRPr sz="36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05000" y="6010348"/>
            <a:ext cx="6400800" cy="685800"/>
          </a:xfrm>
        </p:spPr>
        <p:txBody>
          <a:bodyPr>
            <a:normAutofit/>
          </a:bodyPr>
          <a:lstStyle>
            <a:lvl1pPr marL="0" indent="0" algn="r">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305A108-9FAD-4794-84E1-EC05E533E992}" type="datetimeFigureOut">
              <a:rPr lang="en-US"/>
              <a:pPr>
                <a:defRPr/>
              </a:pPr>
              <a:t>10/11/2017</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ECC38DA-0864-4A38-B09A-833C87BBDA4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Alternate 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343400" y="3886200"/>
            <a:ext cx="4038600" cy="933450"/>
          </a:xfrm>
        </p:spPr>
        <p:txBody>
          <a:bodyPr anchor="b">
            <a:normAutofit/>
          </a:bodyPr>
          <a:lstStyle>
            <a:lvl1pPr algn="l">
              <a:defRPr sz="36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43400" y="4724400"/>
            <a:ext cx="4038600" cy="685800"/>
          </a:xfrm>
        </p:spPr>
        <p:txBody>
          <a:bodyPr>
            <a:normAutofit/>
          </a:bodyPr>
          <a:lstStyle>
            <a:lvl1pPr marL="0" indent="0" algn="l">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74420A9-7618-480C-AF7B-D27EE4940090}" type="datetimeFigureOut">
              <a:rPr lang="en-US"/>
              <a:pPr>
                <a:defRPr/>
              </a:pPr>
              <a:t>10/11/2017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1EF7012-0979-474E-9738-CE42681C451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lternate Title Slide">
    <p:spTree>
      <p:nvGrpSpPr>
        <p:cNvPr id="1" name=""/>
        <p:cNvGrpSpPr/>
        <p:nvPr/>
      </p:nvGrpSpPr>
      <p:grpSpPr>
        <a:xfrm>
          <a:off x="0" y="0"/>
          <a:ext cx="0" cy="0"/>
          <a:chOff x="0" y="0"/>
          <a:chExt cx="0" cy="0"/>
        </a:xfrm>
      </p:grpSpPr>
      <p:pic>
        <p:nvPicPr>
          <p:cNvPr id="4" name="Picture 3">
            <a:hlinkClick r:id="" action="ppaction://media"/>
          </p:cNvPr>
          <p:cNvPicPr>
            <a:picLocks noRot="1" noChangeAspect="1"/>
          </p:cNvPicPr>
          <p:nvPr>
            <a:videoFile r:link="rId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7"/>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343400" y="3886200"/>
            <a:ext cx="4038600" cy="933450"/>
          </a:xfrm>
        </p:spPr>
        <p:txBody>
          <a:bodyPr anchor="b">
            <a:normAutofit/>
          </a:bodyPr>
          <a:lstStyle>
            <a:lvl1pPr algn="l">
              <a:defRPr sz="36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43400" y="4724400"/>
            <a:ext cx="4038600" cy="685800"/>
          </a:xfrm>
        </p:spPr>
        <p:txBody>
          <a:bodyPr>
            <a:normAutofit/>
          </a:bodyPr>
          <a:lstStyle>
            <a:lvl1pPr marL="0" indent="0" algn="l">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F11EF84-14CC-4CE7-B566-49C82730EE35}" type="datetimeFigureOut">
              <a:rPr lang="en-US"/>
              <a:pPr>
                <a:defRPr/>
              </a:pPr>
              <a:t>10/11/2017</a:t>
            </a:fld>
            <a:endParaRPr lang="en-US"/>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A6DE848-6114-4B7D-ABF3-0EDEF7073DD3}"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1"/>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4A78B15-C50E-4627-AC11-1935C357F409}" type="datetimeFigureOut">
              <a:rPr lang="en-US"/>
              <a:pPr>
                <a:defRPr/>
              </a:pPr>
              <a:t>10/11/2017</a:t>
            </a:fld>
            <a:endParaRPr lang="en-US"/>
          </a:p>
        </p:txBody>
      </p:sp>
      <p:sp>
        <p:nvSpPr>
          <p:cNvPr id="6" name="Footer Placeholder 4"/>
          <p:cNvSpPr>
            <a:spLocks noGrp="1"/>
          </p:cNvSpPr>
          <p:nvPr>
            <p:ph type="ftr" sz="quarter" idx="12"/>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7" name="Slide Number Placeholder 5"/>
          <p:cNvSpPr>
            <a:spLocks noGrp="1"/>
          </p:cNvSpPr>
          <p:nvPr>
            <p:ph type="sldNum" sz="quarter" idx="13"/>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5C94A61-892E-4A17-81DB-4E9C9467A49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ternate Light Title and Content">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1"/>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6D1E868-73C6-4499-91D7-AA12440C9B1F}" type="datetimeFigureOut">
              <a:rPr lang="en-US"/>
              <a:pPr>
                <a:defRPr/>
              </a:pPr>
              <a:t>10/11/2017</a:t>
            </a:fld>
            <a:endParaRPr lang="en-US"/>
          </a:p>
        </p:txBody>
      </p:sp>
      <p:sp>
        <p:nvSpPr>
          <p:cNvPr id="6" name="Footer Placeholder 4"/>
          <p:cNvSpPr>
            <a:spLocks noGrp="1"/>
          </p:cNvSpPr>
          <p:nvPr>
            <p:ph type="ftr" sz="quarter" idx="12"/>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7" name="Slide Number Placeholder 5"/>
          <p:cNvSpPr>
            <a:spLocks noGrp="1"/>
          </p:cNvSpPr>
          <p:nvPr>
            <p:ph type="sldNum" sz="quarter" idx="13"/>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5B2616E-3383-4EEE-A55A-54508E4C4A4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F095AED-8E81-4C46-A30B-8170AB4A4E4F}" type="datetimeFigureOut">
              <a:rPr lang="en-US"/>
              <a:pPr>
                <a:defRPr/>
              </a:pPr>
              <a:t>10/11/2017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9CECA6A-63DF-4426-AECD-C97867A09A5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167187"/>
            <a:ext cx="8153400" cy="1362075"/>
          </a:xfrm>
        </p:spPr>
        <p:txBody>
          <a:bodyPr anchor="t"/>
          <a:lstStyle>
            <a:lvl1pPr algn="l">
              <a:defRPr sz="4000" b="0" cap="all">
                <a:solidFill>
                  <a:schemeClr val="bg1">
                    <a:lumMod val="8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2667000"/>
            <a:ext cx="8153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49FA9D1-4E2F-4A50-A66B-A28C4E4DF4AE}" type="datetimeFigureOut">
              <a:rPr lang="en-US"/>
              <a:pPr>
                <a:defRPr/>
              </a:pPr>
              <a:t>10/11/2017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F655898-012C-477A-B0C8-63D8CB03B37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19200"/>
            <a:ext cx="4191000" cy="4419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191000" cy="4419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502CC33-4276-47CC-A334-F2F324E3C8F7}" type="datetimeFigureOut">
              <a:rPr lang="en-US"/>
              <a:pPr>
                <a:defRPr/>
              </a:pPr>
              <a:t>10/11/2017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C7B8C4F-BD1E-49AF-8B87-EE4533B9B17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143000"/>
            <a:ext cx="41131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04800" y="1858963"/>
            <a:ext cx="4113184" cy="377983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189037"/>
            <a:ext cx="41148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905000"/>
            <a:ext cx="4114800" cy="377983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5B4D50A-EDE3-400E-A00E-4DA48C187A46}" type="datetimeFigureOut">
              <a:rPr lang="en-US"/>
              <a:pPr>
                <a:defRPr/>
              </a:pPr>
              <a:t>10/11/2017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3E237A8-A1C2-424F-A3FB-9C9AC791A54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8B3F96A-442F-4195-A518-7C79FE7A375B}" type="datetimeFigureOut">
              <a:rPr lang="en-US"/>
              <a:pPr>
                <a:defRPr/>
              </a:pPr>
              <a:t>10/11/2017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2147CF7-ECA2-44FB-A5DF-8DDB6697B3A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19D1627-B5AC-47A0-BFF8-762600001FE3}" type="datetimeFigureOut">
              <a:rPr lang="en-US"/>
              <a:pPr>
                <a:defRPr/>
              </a:pPr>
              <a:t>10/11/2017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5911EED-237F-45E9-B179-8AF522111E1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1"/>
            <a:ext cx="2209800" cy="7620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2667000" y="304800"/>
            <a:ext cx="6324600" cy="50292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1000" y="1066800"/>
            <a:ext cx="2209800" cy="4267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4191000"/>
            <a:ext cx="6400800" cy="566738"/>
          </a:xfrm>
        </p:spPr>
        <p:txBody>
          <a:bodyPr anchor="b"/>
          <a:lstStyle>
            <a:lvl1pPr algn="l">
              <a:defRPr sz="2000" b="1">
                <a:solidFill>
                  <a:schemeClr val="bg1">
                    <a:lumMod val="8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371600" y="457200"/>
            <a:ext cx="6400800" cy="3657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71600" y="4757738"/>
            <a:ext cx="64008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F0244FD-1691-49B0-A846-171BCA3F72F6}" type="datetimeFigureOut">
              <a:rPr lang="en-US"/>
              <a:pPr>
                <a:defRPr/>
              </a:pPr>
              <a:t>10/11/2017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291539A-66B6-40C4-AB9E-FC1A631F4A2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and Content">
    <p:spTree>
      <p:nvGrpSpPr>
        <p:cNvPr id="1" name=""/>
        <p:cNvGrpSpPr/>
        <p:nvPr/>
      </p:nvGrpSpPr>
      <p:grpSpPr>
        <a:xfrm>
          <a:off x="0" y="0"/>
          <a:ext cx="0" cy="0"/>
          <a:chOff x="0" y="0"/>
          <a:chExt cx="0" cy="0"/>
        </a:xfrm>
      </p:grpSpPr>
      <p:cxnSp>
        <p:nvCxnSpPr>
          <p:cNvPr id="5" name="Straight Connector 4"/>
          <p:cNvCxnSpPr/>
          <p:nvPr userDrawn="1"/>
        </p:nvCxnSpPr>
        <p:spPr>
          <a:xfrm>
            <a:off x="0" y="5768975"/>
            <a:ext cx="9144000" cy="0"/>
          </a:xfrm>
          <a:prstGeom prst="line">
            <a:avLst/>
          </a:prstGeom>
          <a:ln w="222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a:hlinkClick r:id="" action="ppaction://media"/>
          </p:cNvPr>
          <p:cNvPicPr>
            <a:picLocks noRot="1" noChangeAspect="1"/>
          </p:cNvPicPr>
          <p:nvPr>
            <a:videoFile r:link="rId1"/>
          </p:nvPr>
        </p:nvPicPr>
        <p:blipFill>
          <a:blip r:embed="rId3" cstate="print"/>
          <a:srcRect/>
          <a:stretch>
            <a:fillRect/>
          </a:stretch>
        </p:blipFill>
        <p:spPr bwMode="auto">
          <a:xfrm>
            <a:off x="0" y="5786438"/>
            <a:ext cx="9144000" cy="1071562"/>
          </a:xfrm>
          <a:prstGeom prst="rect">
            <a:avLst/>
          </a:prstGeom>
          <a:noFill/>
          <a:ln w="9525">
            <a:noFill/>
            <a:miter lim="800000"/>
            <a:headEnd/>
            <a:tailEnd/>
          </a:ln>
        </p:spPr>
      </p:pic>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1"/>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9A3B2E3-C027-4C86-9A9B-595D873589B9}" type="datetimeFigureOut">
              <a:rPr lang="en-US"/>
              <a:pPr>
                <a:defRPr/>
              </a:pPr>
              <a:t>10/11/2017</a:t>
            </a:fld>
            <a:endParaRPr lang="en-US"/>
          </a:p>
        </p:txBody>
      </p:sp>
      <p:sp>
        <p:nvSpPr>
          <p:cNvPr id="8" name="Footer Placeholder 4"/>
          <p:cNvSpPr>
            <a:spLocks noGrp="1"/>
          </p:cNvSpPr>
          <p:nvPr>
            <p:ph type="ftr" sz="quarter" idx="12"/>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9" name="Slide Number Placeholder 5"/>
          <p:cNvSpPr>
            <a:spLocks noGrp="1"/>
          </p:cNvSpPr>
          <p:nvPr>
            <p:ph type="sldNum" sz="quarter" idx="13"/>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94249C-231D-4F5F-AFB7-D7353C296701}"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1451A28-E396-4CFE-A485-EA73E2FE24DE}" type="datetimeFigureOut">
              <a:rPr lang="en-US"/>
              <a:pPr>
                <a:defRPr/>
              </a:pPr>
              <a:t>10/11/2017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BEEE1C4-F42F-4A35-8A19-A9B34FAA84C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31365"/>
            <a:ext cx="990600" cy="530743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04800"/>
            <a:ext cx="7162800" cy="5337447"/>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BBFEE31-50B4-4A05-B67B-EA7497706E1C}" type="datetimeFigureOut">
              <a:rPr lang="en-US"/>
              <a:pPr>
                <a:defRPr/>
              </a:pPr>
              <a:t>10/11/2017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A900547-EE25-4370-97E6-19DED68E438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3962400" y="14478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962400" y="22860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962400" y="31242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962400" y="39624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304800" y="1219200"/>
            <a:ext cx="3200400" cy="2176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3657600" y="1219200"/>
            <a:ext cx="5181600" cy="2144037"/>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304800" y="3468386"/>
            <a:ext cx="3200400" cy="22466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3657600" y="3468386"/>
            <a:ext cx="5181600" cy="2213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32016" y="3048000"/>
            <a:ext cx="2841168" cy="25907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178631" y="3048000"/>
            <a:ext cx="2841168" cy="25907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025246" y="3048000"/>
            <a:ext cx="2841168" cy="25907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339273" y="1143000"/>
            <a:ext cx="2797629" cy="190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200400" y="1143000"/>
            <a:ext cx="2797633" cy="190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061530" y="1143000"/>
            <a:ext cx="2797633" cy="190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Alternate Light Title and Content">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0" y="5768975"/>
            <a:ext cx="9144000" cy="0"/>
          </a:xfrm>
          <a:prstGeom prst="line">
            <a:avLst/>
          </a:prstGeom>
          <a:ln w="222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a:hlinkClick r:id="" action="ppaction://media"/>
          </p:cNvPr>
          <p:cNvPicPr>
            <a:picLocks noRot="1" noChangeAspect="1"/>
          </p:cNvPicPr>
          <p:nvPr>
            <a:videoFile r:link="rId1"/>
          </p:nvPr>
        </p:nvPicPr>
        <p:blipFill>
          <a:blip r:embed="rId3" cstate="print"/>
          <a:srcRect/>
          <a:stretch>
            <a:fillRect/>
          </a:stretch>
        </p:blipFill>
        <p:spPr bwMode="auto">
          <a:xfrm>
            <a:off x="0" y="5786438"/>
            <a:ext cx="9144000" cy="1071562"/>
          </a:xfrm>
          <a:prstGeom prst="rect">
            <a:avLst/>
          </a:prstGeom>
          <a:noFill/>
          <a:ln w="9525">
            <a:noFill/>
            <a:miter lim="800000"/>
            <a:headEnd/>
            <a:tailEnd/>
          </a:ln>
        </p:spPr>
      </p:pic>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1"/>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8A11E20-F105-451A-A063-21D38915629F}" type="datetimeFigureOut">
              <a:rPr lang="en-US"/>
              <a:pPr>
                <a:defRPr/>
              </a:pPr>
              <a:t>10/11/2017</a:t>
            </a:fld>
            <a:endParaRPr lang="en-US"/>
          </a:p>
        </p:txBody>
      </p:sp>
      <p:sp>
        <p:nvSpPr>
          <p:cNvPr id="8" name="Footer Placeholder 4"/>
          <p:cNvSpPr>
            <a:spLocks noGrp="1"/>
          </p:cNvSpPr>
          <p:nvPr>
            <p:ph type="ftr" sz="quarter" idx="12"/>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9" name="Slide Number Placeholder 5"/>
          <p:cNvSpPr>
            <a:spLocks noGrp="1"/>
          </p:cNvSpPr>
          <p:nvPr>
            <p:ph type="sldNum" sz="quarter" idx="13"/>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7C876A4-C655-44D1-AE4B-52CD49DDF264}"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obj" preserve="1">
  <p:cSld name="Bulleted Title and Content">
    <p:spTree>
      <p:nvGrpSpPr>
        <p:cNvPr id="1" name=""/>
        <p:cNvGrpSpPr/>
        <p:nvPr/>
      </p:nvGrpSpPr>
      <p:grpSpPr>
        <a:xfrm>
          <a:off x="0" y="0"/>
          <a:ext cx="0" cy="0"/>
          <a:chOff x="0" y="0"/>
          <a:chExt cx="0" cy="0"/>
        </a:xfrm>
      </p:grpSpPr>
      <p:cxnSp>
        <p:nvCxnSpPr>
          <p:cNvPr id="4" name="Straight Connector 3"/>
          <p:cNvCxnSpPr/>
          <p:nvPr userDrawn="1"/>
        </p:nvCxnSpPr>
        <p:spPr>
          <a:xfrm>
            <a:off x="0" y="5768975"/>
            <a:ext cx="9144000" cy="0"/>
          </a:xfrm>
          <a:prstGeom prst="line">
            <a:avLst/>
          </a:prstGeom>
          <a:ln w="222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hlinkClick r:id="" action="ppaction://media"/>
          </p:cNvPr>
          <p:cNvPicPr>
            <a:picLocks noRot="1" noChangeAspect="1"/>
          </p:cNvPicPr>
          <p:nvPr>
            <a:videoFile r:link="rId1"/>
          </p:nvPr>
        </p:nvPicPr>
        <p:blipFill>
          <a:blip r:embed="rId3" cstate="print"/>
          <a:srcRect/>
          <a:stretch>
            <a:fillRect/>
          </a:stretch>
        </p:blipFill>
        <p:spPr bwMode="auto">
          <a:xfrm>
            <a:off x="0" y="5786438"/>
            <a:ext cx="9144000" cy="10715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9438E5A-F569-4638-921E-C597EAEE9CDD}" type="datetimeFigureOut">
              <a:rPr lang="en-US"/>
              <a:pPr>
                <a:defRPr/>
              </a:pPr>
              <a:t>10/11/2017</a:t>
            </a:fld>
            <a:endParaRPr lang="en-US"/>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86AEB9C-E7EC-452E-B942-7CD00E4C995D}"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0" y="5768975"/>
            <a:ext cx="9144000" cy="0"/>
          </a:xfrm>
          <a:prstGeom prst="line">
            <a:avLst/>
          </a:prstGeom>
          <a:ln w="222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hlinkClick r:id="" action="ppaction://media"/>
          </p:cNvPr>
          <p:cNvPicPr>
            <a:picLocks noRot="1" noChangeAspect="1"/>
          </p:cNvPicPr>
          <p:nvPr>
            <a:videoFile r:link="rId1"/>
          </p:nvPr>
        </p:nvPicPr>
        <p:blipFill>
          <a:blip r:embed="rId3" cstate="print"/>
          <a:srcRect/>
          <a:stretch>
            <a:fillRect/>
          </a:stretch>
        </p:blipFill>
        <p:spPr bwMode="auto">
          <a:xfrm>
            <a:off x="0" y="5786438"/>
            <a:ext cx="9144000" cy="1071562"/>
          </a:xfrm>
          <a:prstGeom prst="rect">
            <a:avLst/>
          </a:prstGeom>
          <a:noFill/>
          <a:ln w="9525">
            <a:noFill/>
            <a:miter lim="800000"/>
            <a:headEnd/>
            <a:tailEnd/>
          </a:ln>
        </p:spPr>
      </p:pic>
      <p:sp>
        <p:nvSpPr>
          <p:cNvPr id="2" name="Title 1"/>
          <p:cNvSpPr>
            <a:spLocks noGrp="1"/>
          </p:cNvSpPr>
          <p:nvPr>
            <p:ph type="title"/>
          </p:nvPr>
        </p:nvSpPr>
        <p:spPr>
          <a:xfrm>
            <a:off x="609600" y="4167187"/>
            <a:ext cx="6477000" cy="1362075"/>
          </a:xfrm>
        </p:spPr>
        <p:txBody>
          <a:bodyPr anchor="t"/>
          <a:lstStyle>
            <a:lvl1pPr algn="l">
              <a:defRPr sz="4000" b="0" cap="all">
                <a:solidFill>
                  <a:schemeClr val="bg1">
                    <a:lumMod val="8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2667000"/>
            <a:ext cx="64770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00BF95F-48D5-4F25-94D0-B9F3D5D5F680}" type="datetimeFigureOut">
              <a:rPr lang="en-US"/>
              <a:pPr>
                <a:defRPr/>
              </a:pPr>
              <a:t>10/11/2017</a:t>
            </a:fld>
            <a:endParaRPr lang="en-US"/>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71E7A69-FDF7-49B8-B32B-1F72628E4A8F}"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5768975"/>
            <a:ext cx="9144000" cy="0"/>
          </a:xfrm>
          <a:prstGeom prst="line">
            <a:avLst/>
          </a:prstGeom>
          <a:ln w="222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a:hlinkClick r:id="" action="ppaction://media"/>
          </p:cNvPr>
          <p:cNvPicPr>
            <a:picLocks noRot="1" noChangeAspect="1"/>
          </p:cNvPicPr>
          <p:nvPr>
            <a:videoFile r:link="rId1"/>
          </p:nvPr>
        </p:nvPicPr>
        <p:blipFill>
          <a:blip r:embed="rId3" cstate="print"/>
          <a:srcRect/>
          <a:stretch>
            <a:fillRect/>
          </a:stretch>
        </p:blipFill>
        <p:spPr bwMode="auto">
          <a:xfrm>
            <a:off x="0" y="5786438"/>
            <a:ext cx="9144000" cy="1071562"/>
          </a:xfrm>
          <a:prstGeom prst="rect">
            <a:avLst/>
          </a:prstGeom>
          <a:noFill/>
          <a:ln w="9525">
            <a:noFill/>
            <a:miter lim="800000"/>
            <a:headEnd/>
            <a:tailEnd/>
          </a:ln>
        </p:spPr>
      </p:pic>
      <p:sp>
        <p:nvSpPr>
          <p:cNvPr id="3" name="Content Placeholder 2"/>
          <p:cNvSpPr>
            <a:spLocks noGrp="1"/>
          </p:cNvSpPr>
          <p:nvPr>
            <p:ph sz="half" idx="1"/>
          </p:nvPr>
        </p:nvSpPr>
        <p:spPr>
          <a:xfrm>
            <a:off x="304800" y="1143000"/>
            <a:ext cx="4114800" cy="41910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143000"/>
            <a:ext cx="4114800" cy="41910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7"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DD11ECA-E311-4CF4-BE95-1A05B1AE57AA}" type="datetimeFigureOut">
              <a:rPr lang="en-US"/>
              <a:pPr>
                <a:defRPr/>
              </a:pPr>
              <a:t>10/11/2017</a:t>
            </a:fld>
            <a:endParaRPr lang="en-US"/>
          </a:p>
        </p:txBody>
      </p:sp>
      <p:sp>
        <p:nvSpPr>
          <p:cNvPr id="9"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6BE3424-82DC-44D3-B93C-BD94C3EAA1E5}"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0" y="5768975"/>
            <a:ext cx="9144000" cy="0"/>
          </a:xfrm>
          <a:prstGeom prst="line">
            <a:avLst/>
          </a:prstGeom>
          <a:ln w="222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hlinkClick r:id="" action="ppaction://media"/>
          </p:cNvPr>
          <p:cNvPicPr>
            <a:picLocks noRot="1" noChangeAspect="1"/>
          </p:cNvPicPr>
          <p:nvPr>
            <a:videoFile r:link="rId1"/>
          </p:nvPr>
        </p:nvPicPr>
        <p:blipFill>
          <a:blip r:embed="rId3" cstate="print"/>
          <a:srcRect/>
          <a:stretch>
            <a:fillRect/>
          </a:stretch>
        </p:blipFill>
        <p:spPr bwMode="auto">
          <a:xfrm>
            <a:off x="0" y="5786438"/>
            <a:ext cx="9144000" cy="1071562"/>
          </a:xfrm>
          <a:prstGeom prst="rect">
            <a:avLst/>
          </a:prstGeom>
          <a:noFill/>
          <a:ln w="9525">
            <a:noFill/>
            <a:miter lim="800000"/>
            <a:headEnd/>
            <a:tailEnd/>
          </a:ln>
        </p:spPr>
      </p:pic>
      <p:sp>
        <p:nvSpPr>
          <p:cNvPr id="3" name="Text Placeholder 2"/>
          <p:cNvSpPr>
            <a:spLocks noGrp="1"/>
          </p:cNvSpPr>
          <p:nvPr>
            <p:ph type="body" idx="1"/>
          </p:nvPr>
        </p:nvSpPr>
        <p:spPr>
          <a:xfrm>
            <a:off x="304799" y="1143000"/>
            <a:ext cx="418935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04799" y="1858963"/>
            <a:ext cx="4189355" cy="385603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143000"/>
            <a:ext cx="41910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1858963"/>
            <a:ext cx="4191000" cy="385603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E149D92-26BE-4E1A-A294-404C2FE0FB06}" type="datetimeFigureOut">
              <a:rPr lang="en-US"/>
              <a:pPr>
                <a:defRPr/>
              </a:pPr>
              <a:t>10/11/2017</a:t>
            </a:fld>
            <a:endParaRPr lang="en-US"/>
          </a:p>
        </p:txBody>
      </p:sp>
      <p:sp>
        <p:nvSpPr>
          <p:cNvPr id="10"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11"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F94CB26-D418-4BE3-A24F-372519FD8BCC}"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0" y="5768975"/>
            <a:ext cx="9144000" cy="0"/>
          </a:xfrm>
          <a:prstGeom prst="line">
            <a:avLst/>
          </a:prstGeom>
          <a:ln w="222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hlinkClick r:id="" action="ppaction://media"/>
          </p:cNvPr>
          <p:cNvPicPr>
            <a:picLocks noRot="1" noChangeAspect="1"/>
          </p:cNvPicPr>
          <p:nvPr>
            <a:videoFile r:link="rId1"/>
          </p:nvPr>
        </p:nvPicPr>
        <p:blipFill>
          <a:blip r:embed="rId3" cstate="print"/>
          <a:srcRect/>
          <a:stretch>
            <a:fillRect/>
          </a:stretch>
        </p:blipFill>
        <p:spPr bwMode="auto">
          <a:xfrm>
            <a:off x="0" y="5786438"/>
            <a:ext cx="9144000" cy="1071562"/>
          </a:xfrm>
          <a:prstGeom prst="rect">
            <a:avLst/>
          </a:prstGeom>
          <a:noFill/>
          <a:ln w="9525">
            <a:noFill/>
            <a:miter lim="800000"/>
            <a:headEnd/>
            <a:tailEnd/>
          </a:ln>
        </p:spPr>
      </p:pic>
      <p:sp>
        <p:nvSpPr>
          <p:cNvPr id="6" name="Title 5"/>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3FFB1B8-6C73-4F9B-9BE3-9184A08453FB}" type="datetimeFigureOut">
              <a:rPr lang="en-US"/>
              <a:pPr>
                <a:defRPr/>
              </a:pPr>
              <a:t>10/11/2017</a:t>
            </a:fld>
            <a:endParaRPr lang="en-US"/>
          </a:p>
        </p:txBody>
      </p:sp>
      <p:sp>
        <p:nvSpPr>
          <p:cNvPr id="7"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8"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8B97F64-1198-4976-9B11-52A61965B89A}"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video" Target="NULL"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4.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DCDFE3"/>
            </a:gs>
            <a:gs pos="100000">
              <a:srgbClr val="969EAB"/>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304800"/>
            <a:ext cx="85344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04800" y="1143000"/>
            <a:ext cx="8534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9" name="Straight Connector 8"/>
          <p:cNvCxnSpPr/>
          <p:nvPr userDrawn="1"/>
        </p:nvCxnSpPr>
        <p:spPr>
          <a:xfrm>
            <a:off x="0" y="5768975"/>
            <a:ext cx="9144000" cy="0"/>
          </a:xfrm>
          <a:prstGeom prst="line">
            <a:avLst/>
          </a:prstGeom>
          <a:ln w="222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hlinkClick r:id="" action="ppaction://media"/>
          </p:cNvPr>
          <p:cNvPicPr>
            <a:picLocks noRot="1" noChangeAspect="1"/>
          </p:cNvPicPr>
          <p:nvPr>
            <a:videoFile r:link="rId19"/>
          </p:nvPr>
        </p:nvPicPr>
        <p:blipFill>
          <a:blip r:embed="rId20" cstate="print"/>
          <a:srcRect/>
          <a:stretch>
            <a:fillRect/>
          </a:stretch>
        </p:blipFill>
        <p:spPr bwMode="auto">
          <a:xfrm>
            <a:off x="0" y="5786438"/>
            <a:ext cx="9144000" cy="1071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51" r:id="rId11"/>
    <p:sldLayoutId id="2147483769" r:id="rId12"/>
    <p:sldLayoutId id="2147483770" r:id="rId13"/>
    <p:sldLayoutId id="2147483771" r:id="rId14"/>
    <p:sldLayoutId id="2147483752" r:id="rId15"/>
    <p:sldLayoutId id="2147483753" r:id="rId16"/>
    <p:sldLayoutId id="2147483754"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txStyles>
    <p:titleStyle>
      <a:lvl1pPr algn="l" rtl="0" fontAlgn="base">
        <a:spcBef>
          <a:spcPct val="0"/>
        </a:spcBef>
        <a:spcAft>
          <a:spcPct val="0"/>
        </a:spcAft>
        <a:defRPr sz="4000" kern="1200">
          <a:solidFill>
            <a:srgbClr val="262626"/>
          </a:solidFill>
          <a:latin typeface="+mj-lt"/>
          <a:ea typeface="+mj-ea"/>
          <a:cs typeface="+mj-cs"/>
        </a:defRPr>
      </a:lvl1pPr>
      <a:lvl2pPr algn="l" rtl="0" fontAlgn="base">
        <a:spcBef>
          <a:spcPct val="0"/>
        </a:spcBef>
        <a:spcAft>
          <a:spcPct val="0"/>
        </a:spcAft>
        <a:defRPr sz="4000">
          <a:solidFill>
            <a:srgbClr val="262626"/>
          </a:solidFill>
          <a:latin typeface="Impact" pitchFamily="34" charset="0"/>
        </a:defRPr>
      </a:lvl2pPr>
      <a:lvl3pPr algn="l" rtl="0" fontAlgn="base">
        <a:spcBef>
          <a:spcPct val="0"/>
        </a:spcBef>
        <a:spcAft>
          <a:spcPct val="0"/>
        </a:spcAft>
        <a:defRPr sz="4000">
          <a:solidFill>
            <a:srgbClr val="262626"/>
          </a:solidFill>
          <a:latin typeface="Impact" pitchFamily="34" charset="0"/>
        </a:defRPr>
      </a:lvl3pPr>
      <a:lvl4pPr algn="l" rtl="0" fontAlgn="base">
        <a:spcBef>
          <a:spcPct val="0"/>
        </a:spcBef>
        <a:spcAft>
          <a:spcPct val="0"/>
        </a:spcAft>
        <a:defRPr sz="4000">
          <a:solidFill>
            <a:srgbClr val="262626"/>
          </a:solidFill>
          <a:latin typeface="Impact" pitchFamily="34" charset="0"/>
        </a:defRPr>
      </a:lvl4pPr>
      <a:lvl5pPr algn="l" rtl="0" fontAlgn="base">
        <a:spcBef>
          <a:spcPct val="0"/>
        </a:spcBef>
        <a:spcAft>
          <a:spcPct val="0"/>
        </a:spcAft>
        <a:defRPr sz="4000">
          <a:solidFill>
            <a:srgbClr val="262626"/>
          </a:solidFill>
          <a:latin typeface="Impact" pitchFamily="34" charset="0"/>
        </a:defRPr>
      </a:lvl5pPr>
      <a:lvl6pPr marL="457200" algn="l" rtl="0" fontAlgn="base">
        <a:spcBef>
          <a:spcPct val="0"/>
        </a:spcBef>
        <a:spcAft>
          <a:spcPct val="0"/>
        </a:spcAft>
        <a:defRPr sz="4000">
          <a:solidFill>
            <a:srgbClr val="262626"/>
          </a:solidFill>
          <a:latin typeface="Impact" pitchFamily="34" charset="0"/>
        </a:defRPr>
      </a:lvl6pPr>
      <a:lvl7pPr marL="914400" algn="l" rtl="0" fontAlgn="base">
        <a:spcBef>
          <a:spcPct val="0"/>
        </a:spcBef>
        <a:spcAft>
          <a:spcPct val="0"/>
        </a:spcAft>
        <a:defRPr sz="4000">
          <a:solidFill>
            <a:srgbClr val="262626"/>
          </a:solidFill>
          <a:latin typeface="Impact" pitchFamily="34" charset="0"/>
        </a:defRPr>
      </a:lvl7pPr>
      <a:lvl8pPr marL="1371600" algn="l" rtl="0" fontAlgn="base">
        <a:spcBef>
          <a:spcPct val="0"/>
        </a:spcBef>
        <a:spcAft>
          <a:spcPct val="0"/>
        </a:spcAft>
        <a:defRPr sz="4000">
          <a:solidFill>
            <a:srgbClr val="262626"/>
          </a:solidFill>
          <a:latin typeface="Impact" pitchFamily="34" charset="0"/>
        </a:defRPr>
      </a:lvl8pPr>
      <a:lvl9pPr marL="1828800" algn="l" rtl="0" fontAlgn="base">
        <a:spcBef>
          <a:spcPct val="0"/>
        </a:spcBef>
        <a:spcAft>
          <a:spcPct val="0"/>
        </a:spcAft>
        <a:defRPr sz="4000">
          <a:solidFill>
            <a:srgbClr val="262626"/>
          </a:solidFill>
          <a:latin typeface="Impact" pitchFamily="34" charset="0"/>
        </a:defRPr>
      </a:lvl9pPr>
    </p:titleStyle>
    <p:bodyStyle>
      <a:lvl1pPr algn="l" rtl="0" fontAlgn="base">
        <a:spcBef>
          <a:spcPct val="20000"/>
        </a:spcBef>
        <a:spcAft>
          <a:spcPct val="0"/>
        </a:spcAft>
        <a:defRPr kern="1200">
          <a:solidFill>
            <a:srgbClr val="262626"/>
          </a:solidFill>
          <a:latin typeface="+mn-lt"/>
          <a:ea typeface="+mn-ea"/>
          <a:cs typeface="+mn-cs"/>
        </a:defRPr>
      </a:lvl1pPr>
      <a:lvl2pPr algn="l" rtl="0" fontAlgn="base">
        <a:spcBef>
          <a:spcPct val="20000"/>
        </a:spcBef>
        <a:spcAft>
          <a:spcPct val="0"/>
        </a:spcAft>
        <a:defRPr kern="1200">
          <a:solidFill>
            <a:srgbClr val="262626"/>
          </a:solidFill>
          <a:latin typeface="+mn-lt"/>
          <a:ea typeface="+mn-ea"/>
          <a:cs typeface="+mn-cs"/>
        </a:defRPr>
      </a:lvl2pPr>
      <a:lvl3pPr algn="l" rtl="0" fontAlgn="base">
        <a:spcBef>
          <a:spcPct val="20000"/>
        </a:spcBef>
        <a:spcAft>
          <a:spcPct val="0"/>
        </a:spcAft>
        <a:defRPr kern="1200">
          <a:solidFill>
            <a:srgbClr val="262626"/>
          </a:solidFill>
          <a:latin typeface="+mn-lt"/>
          <a:ea typeface="+mn-ea"/>
          <a:cs typeface="+mn-cs"/>
        </a:defRPr>
      </a:lvl3pPr>
      <a:lvl4pPr algn="l" rtl="0" fontAlgn="base">
        <a:spcBef>
          <a:spcPct val="20000"/>
        </a:spcBef>
        <a:spcAft>
          <a:spcPct val="0"/>
        </a:spcAft>
        <a:defRPr kern="1200">
          <a:solidFill>
            <a:srgbClr val="262626"/>
          </a:solidFill>
          <a:latin typeface="+mn-lt"/>
          <a:ea typeface="+mn-ea"/>
          <a:cs typeface="+mn-cs"/>
        </a:defRPr>
      </a:lvl4pPr>
      <a:lvl5pPr algn="l" rtl="0" fontAlgn="base">
        <a:spcBef>
          <a:spcPct val="20000"/>
        </a:spcBef>
        <a:spcAft>
          <a:spcPct val="0"/>
        </a:spcAft>
        <a:defRPr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DCDFE3"/>
            </a:gs>
            <a:gs pos="100000">
              <a:srgbClr val="969EAB"/>
            </a:gs>
          </a:gsLst>
          <a:lin ang="5400000"/>
        </a:gra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304800" y="304800"/>
            <a:ext cx="85344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304800" y="1143000"/>
            <a:ext cx="8534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9" name="Straight Connector 8"/>
          <p:cNvCxnSpPr/>
          <p:nvPr userDrawn="1"/>
        </p:nvCxnSpPr>
        <p:spPr>
          <a:xfrm>
            <a:off x="0" y="5776913"/>
            <a:ext cx="9144000" cy="0"/>
          </a:xfrm>
          <a:prstGeom prst="line">
            <a:avLst/>
          </a:prstGeom>
          <a:ln w="222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19461" name="Picture 4"/>
          <p:cNvPicPr>
            <a:picLocks noChangeAspect="1"/>
          </p:cNvPicPr>
          <p:nvPr userDrawn="1"/>
        </p:nvPicPr>
        <p:blipFill>
          <a:blip r:embed="rId19" cstate="print"/>
          <a:srcRect/>
          <a:stretch>
            <a:fillRect/>
          </a:stretch>
        </p:blipFill>
        <p:spPr bwMode="auto">
          <a:xfrm>
            <a:off x="0" y="5791200"/>
            <a:ext cx="9144000" cy="1071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55" r:id="rId11"/>
    <p:sldLayoutId id="2147483782" r:id="rId12"/>
    <p:sldLayoutId id="2147483783" r:id="rId13"/>
    <p:sldLayoutId id="2147483784" r:id="rId14"/>
    <p:sldLayoutId id="2147483756" r:id="rId15"/>
    <p:sldLayoutId id="2147483757" r:id="rId16"/>
    <p:sldLayoutId id="2147483758" r:id="rId17"/>
  </p:sldLayoutIdLst>
  <p:timing>
    <p:tnLst>
      <p:par>
        <p:cTn id="1" dur="indefinite" restart="never" nodeType="tmRoot"/>
      </p:par>
    </p:tnLst>
  </p:timing>
  <p:txStyles>
    <p:titleStyle>
      <a:lvl1pPr algn="l" rtl="0" fontAlgn="base">
        <a:spcBef>
          <a:spcPct val="0"/>
        </a:spcBef>
        <a:spcAft>
          <a:spcPct val="0"/>
        </a:spcAft>
        <a:defRPr sz="4000" kern="1200">
          <a:solidFill>
            <a:srgbClr val="262626"/>
          </a:solidFill>
          <a:latin typeface="+mj-lt"/>
          <a:ea typeface="+mj-ea"/>
          <a:cs typeface="+mj-cs"/>
        </a:defRPr>
      </a:lvl1pPr>
      <a:lvl2pPr algn="l" rtl="0" fontAlgn="base">
        <a:spcBef>
          <a:spcPct val="0"/>
        </a:spcBef>
        <a:spcAft>
          <a:spcPct val="0"/>
        </a:spcAft>
        <a:defRPr sz="4000">
          <a:solidFill>
            <a:srgbClr val="262626"/>
          </a:solidFill>
          <a:latin typeface="Impact" pitchFamily="34" charset="0"/>
        </a:defRPr>
      </a:lvl2pPr>
      <a:lvl3pPr algn="l" rtl="0" fontAlgn="base">
        <a:spcBef>
          <a:spcPct val="0"/>
        </a:spcBef>
        <a:spcAft>
          <a:spcPct val="0"/>
        </a:spcAft>
        <a:defRPr sz="4000">
          <a:solidFill>
            <a:srgbClr val="262626"/>
          </a:solidFill>
          <a:latin typeface="Impact" pitchFamily="34" charset="0"/>
        </a:defRPr>
      </a:lvl3pPr>
      <a:lvl4pPr algn="l" rtl="0" fontAlgn="base">
        <a:spcBef>
          <a:spcPct val="0"/>
        </a:spcBef>
        <a:spcAft>
          <a:spcPct val="0"/>
        </a:spcAft>
        <a:defRPr sz="4000">
          <a:solidFill>
            <a:srgbClr val="262626"/>
          </a:solidFill>
          <a:latin typeface="Impact" pitchFamily="34" charset="0"/>
        </a:defRPr>
      </a:lvl4pPr>
      <a:lvl5pPr algn="l" rtl="0" fontAlgn="base">
        <a:spcBef>
          <a:spcPct val="0"/>
        </a:spcBef>
        <a:spcAft>
          <a:spcPct val="0"/>
        </a:spcAft>
        <a:defRPr sz="4000">
          <a:solidFill>
            <a:srgbClr val="262626"/>
          </a:solidFill>
          <a:latin typeface="Impact" pitchFamily="34" charset="0"/>
        </a:defRPr>
      </a:lvl5pPr>
      <a:lvl6pPr marL="457200" algn="l" rtl="0" fontAlgn="base">
        <a:spcBef>
          <a:spcPct val="0"/>
        </a:spcBef>
        <a:spcAft>
          <a:spcPct val="0"/>
        </a:spcAft>
        <a:defRPr sz="4000">
          <a:solidFill>
            <a:srgbClr val="262626"/>
          </a:solidFill>
          <a:latin typeface="Impact" pitchFamily="34" charset="0"/>
        </a:defRPr>
      </a:lvl6pPr>
      <a:lvl7pPr marL="914400" algn="l" rtl="0" fontAlgn="base">
        <a:spcBef>
          <a:spcPct val="0"/>
        </a:spcBef>
        <a:spcAft>
          <a:spcPct val="0"/>
        </a:spcAft>
        <a:defRPr sz="4000">
          <a:solidFill>
            <a:srgbClr val="262626"/>
          </a:solidFill>
          <a:latin typeface="Impact" pitchFamily="34" charset="0"/>
        </a:defRPr>
      </a:lvl7pPr>
      <a:lvl8pPr marL="1371600" algn="l" rtl="0" fontAlgn="base">
        <a:spcBef>
          <a:spcPct val="0"/>
        </a:spcBef>
        <a:spcAft>
          <a:spcPct val="0"/>
        </a:spcAft>
        <a:defRPr sz="4000">
          <a:solidFill>
            <a:srgbClr val="262626"/>
          </a:solidFill>
          <a:latin typeface="Impact" pitchFamily="34" charset="0"/>
        </a:defRPr>
      </a:lvl8pPr>
      <a:lvl9pPr marL="1828800" algn="l" rtl="0" fontAlgn="base">
        <a:spcBef>
          <a:spcPct val="0"/>
        </a:spcBef>
        <a:spcAft>
          <a:spcPct val="0"/>
        </a:spcAft>
        <a:defRPr sz="4000">
          <a:solidFill>
            <a:srgbClr val="262626"/>
          </a:solidFill>
          <a:latin typeface="Impact" pitchFamily="34" charset="0"/>
        </a:defRPr>
      </a:lvl9pPr>
    </p:titleStyle>
    <p:bodyStyle>
      <a:lvl1pPr algn="l" rtl="0" fontAlgn="base">
        <a:spcBef>
          <a:spcPct val="20000"/>
        </a:spcBef>
        <a:spcAft>
          <a:spcPct val="0"/>
        </a:spcAft>
        <a:defRPr kern="1200">
          <a:solidFill>
            <a:srgbClr val="262626"/>
          </a:solidFill>
          <a:latin typeface="+mn-lt"/>
          <a:ea typeface="+mn-ea"/>
          <a:cs typeface="+mn-cs"/>
        </a:defRPr>
      </a:lvl1pPr>
      <a:lvl2pPr algn="l" rtl="0" fontAlgn="base">
        <a:spcBef>
          <a:spcPct val="20000"/>
        </a:spcBef>
        <a:spcAft>
          <a:spcPct val="0"/>
        </a:spcAft>
        <a:defRPr kern="1200">
          <a:solidFill>
            <a:srgbClr val="262626"/>
          </a:solidFill>
          <a:latin typeface="+mn-lt"/>
          <a:ea typeface="+mn-ea"/>
          <a:cs typeface="+mn-cs"/>
        </a:defRPr>
      </a:lvl2pPr>
      <a:lvl3pPr algn="l" rtl="0" fontAlgn="base">
        <a:spcBef>
          <a:spcPct val="20000"/>
        </a:spcBef>
        <a:spcAft>
          <a:spcPct val="0"/>
        </a:spcAft>
        <a:defRPr kern="1200">
          <a:solidFill>
            <a:srgbClr val="262626"/>
          </a:solidFill>
          <a:latin typeface="+mn-lt"/>
          <a:ea typeface="+mn-ea"/>
          <a:cs typeface="+mn-cs"/>
        </a:defRPr>
      </a:lvl3pPr>
      <a:lvl4pPr algn="l" rtl="0" fontAlgn="base">
        <a:spcBef>
          <a:spcPct val="20000"/>
        </a:spcBef>
        <a:spcAft>
          <a:spcPct val="0"/>
        </a:spcAft>
        <a:defRPr kern="1200">
          <a:solidFill>
            <a:srgbClr val="262626"/>
          </a:solidFill>
          <a:latin typeface="+mn-lt"/>
          <a:ea typeface="+mn-ea"/>
          <a:cs typeface="+mn-cs"/>
        </a:defRPr>
      </a:lvl4pPr>
      <a:lvl5pPr algn="l" rtl="0" fontAlgn="base">
        <a:spcBef>
          <a:spcPct val="20000"/>
        </a:spcBef>
        <a:spcAft>
          <a:spcPct val="0"/>
        </a:spcAft>
        <a:defRPr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222875"/>
            <a:ext cx="7772400" cy="933450"/>
          </a:xfrm>
        </p:spPr>
        <p:txBody>
          <a:bodyPr/>
          <a:lstStyle/>
          <a:p>
            <a:r>
              <a:rPr lang="en-US" smtClean="0">
                <a:solidFill>
                  <a:srgbClr val="B32C16"/>
                </a:solidFill>
                <a:latin typeface="Arial" pitchFamily="34" charset="0"/>
              </a:rPr>
              <a:t>Anticoagulation</a:t>
            </a:r>
            <a:endParaRPr lang="en-US" smtClean="0">
              <a:latin typeface="Arial" pitchFamily="34" charset="0"/>
            </a:endParaRPr>
          </a:p>
        </p:txBody>
      </p:sp>
      <p:sp>
        <p:nvSpPr>
          <p:cNvPr id="3" name="Subtitle 2"/>
          <p:cNvSpPr>
            <a:spLocks noGrp="1"/>
          </p:cNvSpPr>
          <p:nvPr>
            <p:ph type="subTitle" idx="1"/>
          </p:nvPr>
        </p:nvSpPr>
        <p:spPr>
          <a:xfrm>
            <a:off x="1905000" y="6010275"/>
            <a:ext cx="6400800" cy="685800"/>
          </a:xfrm>
        </p:spPr>
        <p:txBody>
          <a:bodyPr/>
          <a:lstStyle/>
          <a:p>
            <a:pPr>
              <a:lnSpc>
                <a:spcPct val="90000"/>
              </a:lnSpc>
            </a:pPr>
            <a:endParaRPr lang="en-US" sz="1800" dirty="0" smtClean="0">
              <a:solidFill>
                <a:srgbClr val="262626"/>
              </a:solidFill>
            </a:endParaRPr>
          </a:p>
          <a:p>
            <a:pPr>
              <a:lnSpc>
                <a:spcPct val="90000"/>
              </a:lnSpc>
            </a:pPr>
            <a:r>
              <a:rPr lang="en-US" sz="1800" dirty="0" smtClean="0">
                <a:solidFill>
                  <a:srgbClr val="262626"/>
                </a:solidFill>
                <a:latin typeface="Arial" pitchFamily="34" charset="0"/>
              </a:rPr>
              <a:t>Sister Angela Hall, Arrhythmia Nurse Specialist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4"/>
          <p:cNvSpPr>
            <a:spLocks noGrp="1"/>
          </p:cNvSpPr>
          <p:nvPr>
            <p:ph sz="quarter" idx="4294967295"/>
          </p:nvPr>
        </p:nvSpPr>
        <p:spPr/>
        <p:txBody>
          <a:bodyPr/>
          <a:lstStyle/>
          <a:p>
            <a:r>
              <a:rPr lang="en-GB" sz="1600" smtClean="0">
                <a:latin typeface="Arial" pitchFamily="34" charset="0"/>
              </a:rPr>
              <a:t>Atrial fibrillation is the commonest clinical arrhythmia affecting 1 in 20 at the age of 60 years and 1 in 10 at the age of 80 years </a:t>
            </a:r>
          </a:p>
          <a:p>
            <a:endParaRPr lang="en-GB" sz="1600" smtClean="0">
              <a:latin typeface="Arial" pitchFamily="34" charset="0"/>
              <a:cs typeface="Times New Roman" pitchFamily="18" charset="0"/>
            </a:endParaRPr>
          </a:p>
          <a:p>
            <a:r>
              <a:rPr lang="en-GB" sz="1600" smtClean="0">
                <a:latin typeface="Arial" pitchFamily="34" charset="0"/>
                <a:cs typeface="Times New Roman" pitchFamily="18" charset="0"/>
              </a:rPr>
              <a:t>●</a:t>
            </a:r>
            <a:r>
              <a:rPr lang="en-GB" sz="1600" smtClean="0">
                <a:latin typeface="Arial" pitchFamily="34" charset="0"/>
              </a:rPr>
              <a:t>  Currently a 25% lifetime risk of developing AF </a:t>
            </a:r>
          </a:p>
          <a:p>
            <a:endParaRPr lang="en-GB" sz="1600" smtClean="0">
              <a:latin typeface="Arial" pitchFamily="34" charset="0"/>
            </a:endParaRPr>
          </a:p>
          <a:p>
            <a:r>
              <a:rPr lang="en-GB" sz="1600" smtClean="0">
                <a:latin typeface="Arial" pitchFamily="34" charset="0"/>
                <a:cs typeface="Times New Roman" pitchFamily="18" charset="0"/>
              </a:rPr>
              <a:t>●</a:t>
            </a:r>
            <a:r>
              <a:rPr lang="en-GB" sz="1600" smtClean="0">
                <a:latin typeface="Arial" pitchFamily="34" charset="0"/>
              </a:rPr>
              <a:t>  Common cause of hospital admission and frequently complicates in-hospital surgery and </a:t>
            </a:r>
          </a:p>
          <a:p>
            <a:r>
              <a:rPr lang="en-GB" sz="1600" smtClean="0">
                <a:latin typeface="Arial" pitchFamily="34" charset="0"/>
              </a:rPr>
              <a:t>    illness</a:t>
            </a:r>
          </a:p>
          <a:p>
            <a:endParaRPr lang="en-GB" sz="1600" smtClean="0">
              <a:latin typeface="Arial" pitchFamily="34" charset="0"/>
            </a:endParaRPr>
          </a:p>
          <a:p>
            <a:r>
              <a:rPr lang="en-GB" sz="1600" smtClean="0">
                <a:latin typeface="Arial" pitchFamily="34" charset="0"/>
                <a:cs typeface="Times New Roman" pitchFamily="18" charset="0"/>
              </a:rPr>
              <a:t>●</a:t>
            </a:r>
            <a:r>
              <a:rPr lang="en-GB" sz="1600" smtClean="0">
                <a:latin typeface="Arial" pitchFamily="34" charset="0"/>
              </a:rPr>
              <a:t>  AF alone consumes 1% of all health expenditure in the UK </a:t>
            </a:r>
          </a:p>
          <a:p>
            <a:endParaRPr lang="en-GB" sz="1600" smtClean="0">
              <a:latin typeface="Arial" pitchFamily="34" charset="0"/>
            </a:endParaRPr>
          </a:p>
          <a:p>
            <a:r>
              <a:rPr lang="en-GB" sz="1600" smtClean="0">
                <a:latin typeface="Arial" pitchFamily="34" charset="0"/>
                <a:cs typeface="Times New Roman" pitchFamily="18" charset="0"/>
              </a:rPr>
              <a:t>●</a:t>
            </a:r>
            <a:r>
              <a:rPr lang="en-GB" sz="1600" smtClean="0">
                <a:latin typeface="Arial" pitchFamily="34" charset="0"/>
              </a:rPr>
              <a:t>  AF is the most powerful independent risk factor for stroke</a:t>
            </a:r>
          </a:p>
        </p:txBody>
      </p:sp>
      <p:sp>
        <p:nvSpPr>
          <p:cNvPr id="2" name="Title 1"/>
          <p:cNvSpPr>
            <a:spLocks noGrp="1"/>
          </p:cNvSpPr>
          <p:nvPr>
            <p:ph type="title" idx="4294967295"/>
          </p:nvPr>
        </p:nvSpPr>
        <p:spPr/>
        <p:txBody>
          <a:bodyPr>
            <a:normAutofit/>
          </a:bodyPr>
          <a:lstStyle/>
          <a:p>
            <a:r>
              <a:rPr lang="en-US" sz="3600" smtClean="0">
                <a:latin typeface="Arial" pitchFamily="34" charset="0"/>
              </a:rPr>
              <a:t>Atrial fibrillation</a:t>
            </a:r>
          </a:p>
        </p:txBody>
      </p:sp>
      <p:pic>
        <p:nvPicPr>
          <p:cNvPr id="222212" name="Picture 4" descr="th?&amp;id=JN"/>
          <p:cNvPicPr>
            <a:picLocks noChangeAspect="1" noChangeArrowheads="1"/>
          </p:cNvPicPr>
          <p:nvPr/>
        </p:nvPicPr>
        <p:blipFill>
          <a:blip r:embed="rId3" cstate="print"/>
          <a:srcRect/>
          <a:stretch>
            <a:fillRect/>
          </a:stretch>
        </p:blipFill>
        <p:spPr bwMode="auto">
          <a:xfrm>
            <a:off x="2133600" y="4495800"/>
            <a:ext cx="4800600" cy="1066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p:cNvSpPr>
          <p:nvPr>
            <p:ph type="title" idx="4294967295"/>
          </p:nvPr>
        </p:nvSpPr>
        <p:spPr>
          <a:xfrm>
            <a:off x="304800" y="304800"/>
            <a:ext cx="8534400" cy="533400"/>
          </a:xfrm>
        </p:spPr>
        <p:txBody>
          <a:bodyPr/>
          <a:lstStyle/>
          <a:p>
            <a:r>
              <a:rPr lang="en-GB" sz="3600" smtClean="0">
                <a:latin typeface="Arial" pitchFamily="34" charset="0"/>
              </a:rPr>
              <a:t>Incidence of AF</a:t>
            </a:r>
          </a:p>
        </p:txBody>
      </p:sp>
      <p:graphicFrame>
        <p:nvGraphicFramePr>
          <p:cNvPr id="224259" name="Group 3"/>
          <p:cNvGraphicFramePr>
            <a:graphicFrameLocks noGrp="1"/>
          </p:cNvGraphicFramePr>
          <p:nvPr>
            <p:ph idx="4294967295"/>
          </p:nvPr>
        </p:nvGraphicFramePr>
        <p:xfrm>
          <a:off x="304800" y="1143000"/>
          <a:ext cx="8534400" cy="4495802"/>
        </p:xfrm>
        <a:graphic>
          <a:graphicData uri="http://schemas.openxmlformats.org/drawingml/2006/table">
            <a:tbl>
              <a:tblPr/>
              <a:tblGrid>
                <a:gridCol w="2090738"/>
                <a:gridCol w="3216275"/>
                <a:gridCol w="3227387"/>
              </a:tblGrid>
              <a:tr h="1049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outerShdw blurRad="38100" dist="38100" dir="2700000" algn="tl">
                              <a:srgbClr val="000000"/>
                            </a:outerShdw>
                          </a:effectLst>
                          <a:latin typeface="Arial" pitchFamily="34" charset="0"/>
                          <a:cs typeface="Arial" pitchFamily="34" charset="0"/>
                        </a:rPr>
                        <a:t>Index</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outerShdw blurRad="38100" dist="38100" dir="2700000" algn="tl">
                              <a:srgbClr val="000000"/>
                            </a:outerShdw>
                          </a:effectLst>
                          <a:latin typeface="Arial" pitchFamily="34" charset="0"/>
                          <a:cs typeface="Arial" pitchFamily="34" charset="0"/>
                        </a:rPr>
                        <a:t> Age, yrs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outerShdw blurRad="38100" dist="38100" dir="2700000" algn="tl">
                              <a:srgbClr val="000000"/>
                            </a:outerShdw>
                          </a:effectLst>
                          <a:latin typeface="Arial" pitchFamily="34" charset="0"/>
                          <a:cs typeface="Arial" pitchFamily="34" charset="0"/>
                        </a:rPr>
                        <a:t>Men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outerShdw blurRad="38100" dist="38100" dir="2700000" algn="tl">
                              <a:srgbClr val="000000"/>
                            </a:outerShdw>
                          </a:effectLst>
                          <a:latin typeface="Arial" pitchFamily="34" charset="0"/>
                          <a:cs typeface="Arial" pitchFamily="34" charset="0"/>
                        </a:rPr>
                        <a:t>Women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5050"/>
                    </a:solidFill>
                  </a:tcPr>
                </a:tc>
              </a:tr>
              <a:tr h="627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26.0%  (24.0 – 27.0)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23.0%  (21.0 – 24.0)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tr>
              <a:tr h="693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25.9%  (23.9 – 27.0)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23.2%  (21.3 – 24.3)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r>
              <a:tr h="695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25.8%  (23.7 – 26.9)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23.4%  (21.4 – 24.4)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tr>
              <a:tr h="695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24.3%  (22.1 – 25.5)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23.0%  (20.9 – 24.1)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r>
              <a:tr h="735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22.7%  (20.1 – 24.1)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21.6%  (19.3 – 22.7)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tr>
            </a:tbl>
          </a:graphicData>
        </a:graphic>
      </p:graphicFrame>
      <p:sp>
        <p:nvSpPr>
          <p:cNvPr id="224289" name="Rectangle 33"/>
          <p:cNvSpPr>
            <a:spLocks noChangeArrowheads="1"/>
          </p:cNvSpPr>
          <p:nvPr/>
        </p:nvSpPr>
        <p:spPr bwMode="auto">
          <a:xfrm>
            <a:off x="3886200" y="5943600"/>
            <a:ext cx="4968875" cy="576263"/>
          </a:xfrm>
          <a:prstGeom prst="rect">
            <a:avLst/>
          </a:prstGeom>
          <a:solidFill>
            <a:srgbClr val="FF5050"/>
          </a:solidFill>
          <a:ln w="9525">
            <a:solidFill>
              <a:schemeClr val="tx1"/>
            </a:solidFill>
            <a:miter lim="800000"/>
            <a:headEnd/>
            <a:tailEnd/>
          </a:ln>
          <a:effectLst/>
        </p:spPr>
        <p:txBody>
          <a:bodyPr wrap="none" anchor="ctr"/>
          <a:lstStyle/>
          <a:p>
            <a:pPr algn="ctr"/>
            <a:r>
              <a:rPr lang="en-GB"/>
              <a:t>1 in 4 </a:t>
            </a:r>
            <a:r>
              <a:rPr lang="en-GB">
                <a:cs typeface="Times New Roman" pitchFamily="18" charset="0"/>
              </a:rPr>
              <a:t>≥40 years will develop AF</a:t>
            </a:r>
          </a:p>
        </p:txBody>
      </p:sp>
      <p:sp>
        <p:nvSpPr>
          <p:cNvPr id="8" name="Text Box 6"/>
          <p:cNvSpPr txBox="1">
            <a:spLocks noChangeArrowheads="1"/>
          </p:cNvSpPr>
          <p:nvPr/>
        </p:nvSpPr>
        <p:spPr bwMode="auto">
          <a:xfrm>
            <a:off x="304800" y="6597650"/>
            <a:ext cx="7000875" cy="260350"/>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100" dirty="0">
                <a:solidFill>
                  <a:schemeClr val="tx1">
                    <a:lumMod val="75000"/>
                    <a:lumOff val="25000"/>
                  </a:schemeClr>
                </a:solidFill>
                <a:latin typeface="+mn-lt"/>
              </a:rPr>
              <a:t>Lloyd-Jones DM, et al. Circulation. 2004 Aug 31;110(9):1042-6. Pub Med PMID: 15313941.</a:t>
            </a:r>
            <a:endParaRPr lang="en-US" sz="1600" dirty="0">
              <a:solidFill>
                <a:schemeClr val="tx1">
                  <a:lumMod val="75000"/>
                  <a:lumOff val="25000"/>
                </a:schemeClr>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p:cNvSpPr>
          <p:nvPr>
            <p:ph type="title" idx="4294967295"/>
          </p:nvPr>
        </p:nvSpPr>
        <p:spPr/>
        <p:txBody>
          <a:bodyPr/>
          <a:lstStyle/>
          <a:p>
            <a:r>
              <a:rPr lang="en-GB" sz="3600" smtClean="0">
                <a:latin typeface="Arial" pitchFamily="34" charset="0"/>
              </a:rPr>
              <a:t>AF and strokes</a:t>
            </a:r>
          </a:p>
        </p:txBody>
      </p:sp>
      <p:pic>
        <p:nvPicPr>
          <p:cNvPr id="225283" name="Picture 25" descr="imagesCA7CHHL4"/>
          <p:cNvPicPr>
            <a:picLocks noGrp="1" noChangeAspect="1" noChangeArrowheads="1"/>
          </p:cNvPicPr>
          <p:nvPr>
            <p:ph type="body" idx="4294967295"/>
          </p:nvPr>
        </p:nvPicPr>
        <p:blipFill>
          <a:blip r:embed="rId3" cstate="print"/>
          <a:srcRect/>
          <a:stretch>
            <a:fillRect/>
          </a:stretch>
        </p:blipFill>
        <p:spPr>
          <a:xfrm>
            <a:off x="6934200" y="228600"/>
            <a:ext cx="1895475" cy="2409825"/>
          </a:xfrm>
          <a:noFill/>
        </p:spPr>
      </p:pic>
      <p:sp>
        <p:nvSpPr>
          <p:cNvPr id="225284" name="Rectangle 4"/>
          <p:cNvSpPr>
            <a:spLocks noChangeArrowheads="1"/>
          </p:cNvSpPr>
          <p:nvPr/>
        </p:nvSpPr>
        <p:spPr bwMode="auto">
          <a:xfrm>
            <a:off x="304800" y="1341438"/>
            <a:ext cx="8610600" cy="4881562"/>
          </a:xfrm>
          <a:prstGeom prst="rect">
            <a:avLst/>
          </a:prstGeom>
          <a:noFill/>
          <a:ln w="9525">
            <a:noFill/>
            <a:miter lim="800000"/>
            <a:headEnd/>
            <a:tailEnd/>
          </a:ln>
        </p:spPr>
        <p:txBody>
          <a:bodyPr anchor="ctr">
            <a:spAutoFit/>
          </a:bodyPr>
          <a:lstStyle/>
          <a:p>
            <a:endParaRPr lang="en-GB"/>
          </a:p>
          <a:p>
            <a:r>
              <a:rPr lang="en-GB" sz="1600"/>
              <a:t>If left untreated AF is a significant risk factor for stroke, </a:t>
            </a:r>
          </a:p>
          <a:p>
            <a:r>
              <a:rPr lang="en-GB" sz="1600"/>
              <a:t>significant mortality, morbidity and reducing quality of life</a:t>
            </a:r>
          </a:p>
          <a:p>
            <a:endParaRPr lang="en-GB" sz="1600"/>
          </a:p>
          <a:p>
            <a:r>
              <a:rPr lang="en-GB" sz="1600"/>
              <a:t>Patients with AF have a five-fold increased risk of </a:t>
            </a:r>
          </a:p>
          <a:p>
            <a:r>
              <a:rPr lang="en-GB" sz="1600"/>
              <a:t>stroke when compared to people without AF</a:t>
            </a:r>
            <a:endParaRPr lang="en-GB" sz="1400"/>
          </a:p>
          <a:p>
            <a:pPr>
              <a:spcBef>
                <a:spcPct val="20000"/>
              </a:spcBef>
            </a:pPr>
            <a:endParaRPr lang="en-GB" sz="1600"/>
          </a:p>
          <a:p>
            <a:pPr>
              <a:spcBef>
                <a:spcPct val="20000"/>
              </a:spcBef>
            </a:pPr>
            <a:r>
              <a:rPr lang="en-GB" sz="1600"/>
              <a:t>Access to treatment can involve long waits and stroke prevention strategies can remain suboptimal</a:t>
            </a:r>
          </a:p>
          <a:p>
            <a:pPr>
              <a:spcBef>
                <a:spcPct val="20000"/>
              </a:spcBef>
            </a:pPr>
            <a:endParaRPr lang="en-GB" sz="1600"/>
          </a:p>
          <a:p>
            <a:r>
              <a:rPr lang="en-GB" sz="1600"/>
              <a:t>15,000 strokes and 5,500 patient deaths attributable to AF could be prevented per year if AF patients were effectively identified and treated</a:t>
            </a:r>
            <a:endParaRPr lang="en-GB" sz="1400"/>
          </a:p>
          <a:p>
            <a:endParaRPr lang="en-GB" sz="1600"/>
          </a:p>
          <a:p>
            <a:r>
              <a:rPr lang="en-GB" sz="1600"/>
              <a:t>Strokes due to AF tend to be severe, with an increased likelihood of death and disability </a:t>
            </a:r>
            <a:endParaRPr lang="en-GB" sz="1400"/>
          </a:p>
          <a:p>
            <a:endParaRPr lang="en-GB" sz="1600"/>
          </a:p>
          <a:p>
            <a:r>
              <a:rPr lang="en-GB" sz="1600"/>
              <a:t>The average cost per stroke due to AF is £11,900 in the first year</a:t>
            </a:r>
          </a:p>
          <a:p>
            <a:endParaRPr lang="en-GB"/>
          </a:p>
          <a:p>
            <a:endParaRPr lang="en-GB" sz="1400"/>
          </a:p>
          <a:p>
            <a:endParaRPr lang="en-GB" sz="1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p:cNvSpPr>
          <p:nvPr>
            <p:ph type="title" idx="4294967295"/>
          </p:nvPr>
        </p:nvSpPr>
        <p:spPr>
          <a:xfrm>
            <a:off x="304800" y="304800"/>
            <a:ext cx="8534400" cy="609600"/>
          </a:xfrm>
        </p:spPr>
        <p:txBody>
          <a:bodyPr/>
          <a:lstStyle/>
          <a:p>
            <a:r>
              <a:rPr lang="en-GB" sz="3200" smtClean="0">
                <a:latin typeface="Arial" pitchFamily="34" charset="0"/>
              </a:rPr>
              <a:t>CHA²DS²-VASc score</a:t>
            </a:r>
          </a:p>
        </p:txBody>
      </p:sp>
      <p:graphicFrame>
        <p:nvGraphicFramePr>
          <p:cNvPr id="227331" name="Group 3"/>
          <p:cNvGraphicFramePr>
            <a:graphicFrameLocks noGrp="1"/>
          </p:cNvGraphicFramePr>
          <p:nvPr>
            <p:ph idx="4294967295"/>
          </p:nvPr>
        </p:nvGraphicFramePr>
        <p:xfrm>
          <a:off x="304800" y="914400"/>
          <a:ext cx="8534400" cy="4895850"/>
        </p:xfrm>
        <a:graphic>
          <a:graphicData uri="http://schemas.openxmlformats.org/drawingml/2006/table">
            <a:tbl>
              <a:tblPr/>
              <a:tblGrid>
                <a:gridCol w="6792913"/>
                <a:gridCol w="1741487"/>
              </a:tblGrid>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Risk Factor</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7A7A7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Score</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7A7A7A"/>
                    </a:solidFill>
                  </a:tcPr>
                </a:tc>
              </a:tr>
              <a:tr h="473075">
                <a:tc>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CC102A"/>
                          </a:solidFill>
                          <a:effectLst/>
                          <a:latin typeface="Arial" pitchFamily="34" charset="0"/>
                          <a:cs typeface="Arial" pitchFamily="34" charset="0"/>
                        </a:rPr>
                        <a:t>C</a:t>
                      </a:r>
                      <a:r>
                        <a:rPr kumimoji="0" lang="en-US" sz="1400" b="0" i="0" u="none" strike="noStrike" cap="none" normalizeH="0" baseline="0" smtClean="0">
                          <a:ln>
                            <a:noFill/>
                          </a:ln>
                          <a:solidFill>
                            <a:srgbClr val="262626"/>
                          </a:solidFill>
                          <a:effectLst/>
                          <a:latin typeface="Arial" pitchFamily="34" charset="0"/>
                          <a:cs typeface="Arial" pitchFamily="34" charset="0"/>
                        </a:rPr>
                        <a:t>ongestive heart failure / LV dysfunction</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Arial" pitchFamily="34" charset="0"/>
                          <a:cs typeface="Arial" pitchFamily="34" charset="0"/>
                        </a:rPr>
                        <a:t>1</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ECECEC"/>
                    </a:solidFill>
                  </a:tcPr>
                </a:tc>
              </a:tr>
              <a:tr h="473075">
                <a:tc>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CC102A"/>
                          </a:solidFill>
                          <a:effectLst/>
                          <a:latin typeface="Arial" pitchFamily="34" charset="0"/>
                          <a:cs typeface="Arial" pitchFamily="34" charset="0"/>
                        </a:rPr>
                        <a:t>H</a:t>
                      </a:r>
                      <a:r>
                        <a:rPr kumimoji="0" lang="en-US" sz="1400" b="0" i="0" u="none" strike="noStrike" cap="none" normalizeH="0" baseline="0" smtClean="0">
                          <a:ln>
                            <a:noFill/>
                          </a:ln>
                          <a:solidFill>
                            <a:srgbClr val="262626"/>
                          </a:solidFill>
                          <a:effectLst/>
                          <a:latin typeface="Arial" pitchFamily="34" charset="0"/>
                          <a:cs typeface="Arial" pitchFamily="34" charset="0"/>
                        </a:rPr>
                        <a:t>ypertension</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Arial" pitchFamily="34" charset="0"/>
                          <a:cs typeface="Arial" pitchFamily="34" charset="0"/>
                        </a:rPr>
                        <a:t>1</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ECECEC"/>
                    </a:solidFill>
                  </a:tcPr>
                </a:tc>
              </a:tr>
              <a:tr h="473075">
                <a:tc>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CC102A"/>
                          </a:solidFill>
                          <a:effectLst/>
                          <a:latin typeface="Arial" pitchFamily="34" charset="0"/>
                          <a:cs typeface="Arial" pitchFamily="34" charset="0"/>
                        </a:rPr>
                        <a:t>A</a:t>
                      </a:r>
                      <a:r>
                        <a:rPr kumimoji="0" lang="en-US" sz="1400" b="0" i="0" u="none" strike="noStrike" cap="none" normalizeH="0" baseline="0" smtClean="0">
                          <a:ln>
                            <a:noFill/>
                          </a:ln>
                          <a:solidFill>
                            <a:srgbClr val="262626"/>
                          </a:solidFill>
                          <a:effectLst/>
                          <a:latin typeface="Arial" pitchFamily="34" charset="0"/>
                          <a:cs typeface="Arial" pitchFamily="34" charset="0"/>
                        </a:rPr>
                        <a:t>ge ≥ 75 y</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Arial" pitchFamily="34" charset="0"/>
                          <a:cs typeface="Arial" pitchFamily="34" charset="0"/>
                        </a:rPr>
                        <a:t>2</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D7D7D7"/>
                    </a:solidFill>
                  </a:tcPr>
                </a:tc>
              </a:tr>
              <a:tr h="473075">
                <a:tc>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CC102A"/>
                          </a:solidFill>
                          <a:effectLst/>
                          <a:latin typeface="Arial" pitchFamily="34" charset="0"/>
                          <a:cs typeface="Arial" pitchFamily="34" charset="0"/>
                        </a:rPr>
                        <a:t>D</a:t>
                      </a:r>
                      <a:r>
                        <a:rPr kumimoji="0" lang="en-US" sz="1400" b="0" i="0" u="none" strike="noStrike" cap="none" normalizeH="0" baseline="0" smtClean="0">
                          <a:ln>
                            <a:noFill/>
                          </a:ln>
                          <a:solidFill>
                            <a:srgbClr val="262626"/>
                          </a:solidFill>
                          <a:effectLst/>
                          <a:latin typeface="Arial" pitchFamily="34" charset="0"/>
                          <a:cs typeface="Arial" pitchFamily="34" charset="0"/>
                        </a:rPr>
                        <a:t>iabetes mellitus</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Arial" pitchFamily="34" charset="0"/>
                          <a:cs typeface="Arial" pitchFamily="34" charset="0"/>
                        </a:rPr>
                        <a:t>1</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ECECEC"/>
                    </a:solidFill>
                  </a:tcPr>
                </a:tc>
              </a:tr>
              <a:tr h="473075">
                <a:tc>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CC102A"/>
                          </a:solidFill>
                          <a:effectLst/>
                          <a:latin typeface="Arial" pitchFamily="34" charset="0"/>
                          <a:cs typeface="Arial" pitchFamily="34" charset="0"/>
                        </a:rPr>
                        <a:t>S</a:t>
                      </a:r>
                      <a:r>
                        <a:rPr kumimoji="0" lang="en-US" sz="1400" b="0" i="0" u="none" strike="noStrike" cap="none" normalizeH="0" baseline="0" smtClean="0">
                          <a:ln>
                            <a:noFill/>
                          </a:ln>
                          <a:solidFill>
                            <a:srgbClr val="262626"/>
                          </a:solidFill>
                          <a:effectLst/>
                          <a:latin typeface="Arial" pitchFamily="34" charset="0"/>
                          <a:cs typeface="Arial" pitchFamily="34" charset="0"/>
                        </a:rPr>
                        <a:t>troke/TIA</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28575" cap="flat" cmpd="sng" algn="ctr">
                      <a:solidFill>
                        <a:srgbClr val="C00000"/>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Arial" pitchFamily="34" charset="0"/>
                          <a:cs typeface="Arial" pitchFamily="34" charset="0"/>
                        </a:rPr>
                        <a:t>2</a:t>
                      </a:r>
                    </a:p>
                  </a:txBody>
                  <a:tcPr marL="28575" marR="28575" marT="28575" marB="28575" anchor="ctr" horzOverflow="overflow">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28575" cap="flat" cmpd="sng" algn="ctr">
                      <a:solidFill>
                        <a:srgbClr val="C00000"/>
                      </a:solidFill>
                      <a:prstDash val="solid"/>
                      <a:round/>
                      <a:headEnd type="none" w="med" len="med"/>
                      <a:tailEnd type="none" w="med" len="med"/>
                    </a:lnB>
                    <a:lnTlToBr>
                      <a:noFill/>
                    </a:lnTlToBr>
                    <a:lnBlToTr>
                      <a:noFill/>
                    </a:lnBlToTr>
                    <a:solidFill>
                      <a:srgbClr val="D7D7D7"/>
                    </a:solidFill>
                  </a:tcPr>
                </a:tc>
              </a:tr>
              <a:tr h="895350">
                <a:tc>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CC102A"/>
                          </a:solidFill>
                          <a:effectLst/>
                          <a:latin typeface="Arial" pitchFamily="34" charset="0"/>
                          <a:cs typeface="Arial" pitchFamily="34" charset="0"/>
                        </a:rPr>
                        <a:t>V</a:t>
                      </a:r>
                      <a:r>
                        <a:rPr kumimoji="0" lang="en-US" sz="1400" b="0" i="0" u="none" strike="noStrike" cap="none" normalizeH="0" baseline="0" smtClean="0">
                          <a:ln>
                            <a:noFill/>
                          </a:ln>
                          <a:solidFill>
                            <a:srgbClr val="262626"/>
                          </a:solidFill>
                          <a:effectLst/>
                          <a:latin typeface="Arial" pitchFamily="34" charset="0"/>
                          <a:cs typeface="Arial" pitchFamily="34" charset="0"/>
                        </a:rPr>
                        <a:t>ascular disease                                                                          </a:t>
                      </a:r>
                    </a:p>
                    <a:p>
                      <a:pPr marL="109538"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rgbClr val="262626"/>
                          </a:solidFill>
                          <a:effectLst/>
                          <a:latin typeface="Arial" pitchFamily="34" charset="0"/>
                          <a:cs typeface="Arial" pitchFamily="34" charset="0"/>
                        </a:rPr>
                        <a:t>(prior myocardial infarction, peripheral artery disease or aortic plaque)</a:t>
                      </a:r>
                    </a:p>
                  </a:txBody>
                  <a:tcPr marL="28575" marR="28575" marT="28575" marB="28575" anchor="ctr" horzOverflow="overflow">
                    <a:lnL w="28575" cap="flat" cmpd="sng" algn="ctr">
                      <a:solidFill>
                        <a:srgbClr val="C00000"/>
                      </a:solidFill>
                      <a:prstDash val="solid"/>
                      <a:round/>
                      <a:headEnd type="none" w="med" len="med"/>
                      <a:tailEnd type="none" w="med" len="med"/>
                    </a:lnL>
                    <a:lnR w="19050" cap="flat" cmpd="sng" algn="ctr">
                      <a:solidFill>
                        <a:srgbClr val="F2F2F2"/>
                      </a:solidFill>
                      <a:prstDash val="solid"/>
                      <a:round/>
                      <a:headEnd type="none" w="med" len="med"/>
                      <a:tailEnd type="none" w="med" len="med"/>
                    </a:lnR>
                    <a:lnT w="28575" cap="flat" cmpd="sng" algn="ctr">
                      <a:solidFill>
                        <a:srgbClr val="C00000"/>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Arial" pitchFamily="34" charset="0"/>
                          <a:cs typeface="Arial" pitchFamily="34" charset="0"/>
                        </a:rPr>
                        <a:t>1</a:t>
                      </a:r>
                    </a:p>
                  </a:txBody>
                  <a:tcPr marL="28575" marR="28575" marT="28575" marB="28575" anchor="ctr" horzOverflow="overflow">
                    <a:lnL w="19050" cap="flat" cmpd="sng" algn="ctr">
                      <a:solidFill>
                        <a:srgbClr val="F2F2F2"/>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ECECEC"/>
                    </a:solidFill>
                  </a:tcPr>
                </a:tc>
              </a:tr>
              <a:tr h="381000">
                <a:tc>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CC102A"/>
                          </a:solidFill>
                          <a:effectLst/>
                          <a:latin typeface="Arial" pitchFamily="34" charset="0"/>
                          <a:cs typeface="Arial" pitchFamily="34" charset="0"/>
                        </a:rPr>
                        <a:t>A</a:t>
                      </a:r>
                      <a:r>
                        <a:rPr kumimoji="0" lang="en-US" sz="1400" b="0" i="0" u="none" strike="noStrike" cap="none" normalizeH="0" baseline="0" smtClean="0">
                          <a:ln>
                            <a:noFill/>
                          </a:ln>
                          <a:solidFill>
                            <a:srgbClr val="262626"/>
                          </a:solidFill>
                          <a:effectLst/>
                          <a:latin typeface="Arial" pitchFamily="34" charset="0"/>
                          <a:cs typeface="Arial" pitchFamily="34" charset="0"/>
                        </a:rPr>
                        <a:t>ge 65-74 y</a:t>
                      </a:r>
                    </a:p>
                  </a:txBody>
                  <a:tcPr marL="28575" marR="28575" marT="28575" marB="28575" anchor="ctr" horzOverflow="overflow">
                    <a:lnL w="28575" cap="flat" cmpd="sng" algn="ctr">
                      <a:solidFill>
                        <a:srgbClr val="C00000"/>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Arial" pitchFamily="34" charset="0"/>
                          <a:cs typeface="Arial" pitchFamily="34" charset="0"/>
                        </a:rPr>
                        <a:t>1</a:t>
                      </a:r>
                    </a:p>
                  </a:txBody>
                  <a:tcPr marL="28575" marR="28575" marT="28575" marB="28575" anchor="ctr" horzOverflow="overflow">
                    <a:lnL w="19050" cap="flat" cmpd="sng" algn="ctr">
                      <a:solidFill>
                        <a:srgbClr val="F2F2F2"/>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rgbClr val="F2F2F2"/>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a:noFill/>
                    </a:lnTlToBr>
                    <a:lnBlToTr>
                      <a:noFill/>
                    </a:lnBlToTr>
                    <a:solidFill>
                      <a:srgbClr val="ECECEC"/>
                    </a:solidFill>
                  </a:tcPr>
                </a:tc>
              </a:tr>
              <a:tr h="781050">
                <a:tc>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CC102A"/>
                          </a:solidFill>
                          <a:effectLst/>
                          <a:latin typeface="Arial" pitchFamily="34" charset="0"/>
                          <a:cs typeface="Arial" pitchFamily="34" charset="0"/>
                        </a:rPr>
                        <a:t>S</a:t>
                      </a:r>
                      <a:r>
                        <a:rPr kumimoji="0" lang="en-US" sz="1400" b="0" i="0" u="none" strike="noStrike" cap="none" normalizeH="0" baseline="0" smtClean="0">
                          <a:ln>
                            <a:noFill/>
                          </a:ln>
                          <a:solidFill>
                            <a:srgbClr val="262626"/>
                          </a:solidFill>
                          <a:effectLst/>
                          <a:latin typeface="Arial" pitchFamily="34" charset="0"/>
                          <a:cs typeface="Arial" pitchFamily="34" charset="0"/>
                        </a:rPr>
                        <a:t>ex </a:t>
                      </a:r>
                      <a:r>
                        <a:rPr kumimoji="0" lang="en-US" sz="1400" b="0" i="0" u="none" strike="noStrike" cap="none" normalizeH="0" baseline="0" smtClean="0">
                          <a:ln>
                            <a:noFill/>
                          </a:ln>
                          <a:solidFill>
                            <a:srgbClr val="CC102A"/>
                          </a:solidFill>
                          <a:effectLst/>
                          <a:latin typeface="Arial" pitchFamily="34" charset="0"/>
                          <a:cs typeface="Arial" pitchFamily="34" charset="0"/>
                        </a:rPr>
                        <a:t>c</a:t>
                      </a:r>
                      <a:r>
                        <a:rPr kumimoji="0" lang="en-US" sz="1400" b="0" i="0" u="none" strike="noStrike" cap="none" normalizeH="0" baseline="0" smtClean="0">
                          <a:ln>
                            <a:noFill/>
                          </a:ln>
                          <a:solidFill>
                            <a:srgbClr val="262626"/>
                          </a:solidFill>
                          <a:effectLst/>
                          <a:latin typeface="Arial" pitchFamily="34" charset="0"/>
                          <a:cs typeface="Arial" pitchFamily="34" charset="0"/>
                        </a:rPr>
                        <a:t>ategory</a:t>
                      </a:r>
                    </a:p>
                    <a:p>
                      <a:pPr marL="109538"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rgbClr val="262626"/>
                          </a:solidFill>
                          <a:effectLst/>
                          <a:latin typeface="Arial" pitchFamily="34" charset="0"/>
                          <a:cs typeface="Arial" pitchFamily="34" charset="0"/>
                        </a:rPr>
                        <a:t>(i.e. female gender)</a:t>
                      </a:r>
                    </a:p>
                  </a:txBody>
                  <a:tcPr marL="28575" marR="28575" marT="28575" marB="28575" anchor="ctr" horzOverflow="overflow">
                    <a:lnL w="28575" cap="flat" cmpd="sng" algn="ctr">
                      <a:solidFill>
                        <a:srgbClr val="C00000"/>
                      </a:solidFill>
                      <a:prstDash val="solid"/>
                      <a:round/>
                      <a:headEnd type="none" w="med" len="med"/>
                      <a:tailEnd type="none" w="med" len="med"/>
                    </a:lnL>
                    <a:lnR w="19050" cap="flat" cmpd="sng" algn="ctr">
                      <a:solidFill>
                        <a:srgbClr val="F2F2F2"/>
                      </a:solidFill>
                      <a:prstDash val="solid"/>
                      <a:round/>
                      <a:headEnd type="none" w="med" len="med"/>
                      <a:tailEnd type="none" w="med" len="med"/>
                    </a:lnR>
                    <a:lnT w="19050" cap="flat" cmpd="sng" algn="ctr">
                      <a:solidFill>
                        <a:srgbClr val="F2F2F2"/>
                      </a:solidFill>
                      <a:prstDash val="solid"/>
                      <a:round/>
                      <a:headEnd type="none" w="med" len="med"/>
                      <a:tailEnd type="none" w="med" len="med"/>
                    </a:lnT>
                    <a:lnB w="28575" cap="flat" cmpd="sng" algn="ctr">
                      <a:solidFill>
                        <a:srgbClr val="C00000"/>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Arial" pitchFamily="34" charset="0"/>
                          <a:cs typeface="Arial" pitchFamily="34" charset="0"/>
                        </a:rPr>
                        <a:t>1</a:t>
                      </a:r>
                    </a:p>
                  </a:txBody>
                  <a:tcPr marL="28575" marR="28575" marT="28575" marB="28575" anchor="ctr" horzOverflow="overflow">
                    <a:lnL w="19050" cap="flat" cmpd="sng" algn="ctr">
                      <a:solidFill>
                        <a:srgbClr val="F2F2F2"/>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rgbClr val="F2F2F2"/>
                      </a:solidFill>
                      <a:prstDash val="solid"/>
                      <a:round/>
                      <a:headEnd type="none" w="med" len="med"/>
                      <a:tailEnd type="none" w="med" len="med"/>
                    </a:lnT>
                    <a:lnB w="28575" cap="flat" cmpd="sng" algn="ctr">
                      <a:solidFill>
                        <a:srgbClr val="C00000"/>
                      </a:solidFill>
                      <a:prstDash val="solid"/>
                      <a:round/>
                      <a:headEnd type="none" w="med" len="med"/>
                      <a:tailEnd type="none" w="med" len="med"/>
                    </a:lnB>
                    <a:lnTlToBr>
                      <a:noFill/>
                    </a:lnTlToBr>
                    <a:lnBlToTr>
                      <a:noFill/>
                    </a:lnBlToTr>
                    <a:solidFill>
                      <a:srgbClr val="ECECEC"/>
                    </a:solidFill>
                  </a:tcPr>
                </a:tc>
              </a:tr>
            </a:tbl>
          </a:graphicData>
        </a:graphic>
      </p:graphicFrame>
      <p:sp>
        <p:nvSpPr>
          <p:cNvPr id="227365" name="Rectangle 37"/>
          <p:cNvSpPr>
            <a:spLocks noChangeArrowheads="1"/>
          </p:cNvSpPr>
          <p:nvPr/>
        </p:nvSpPr>
        <p:spPr bwMode="auto">
          <a:xfrm>
            <a:off x="533400" y="6308725"/>
            <a:ext cx="8208963" cy="549275"/>
          </a:xfrm>
          <a:prstGeom prst="rect">
            <a:avLst/>
          </a:prstGeom>
          <a:noFill/>
          <a:ln w="9525">
            <a:noFill/>
            <a:miter lim="800000"/>
            <a:headEnd/>
            <a:tailEnd/>
          </a:ln>
          <a:effectLst/>
        </p:spPr>
        <p:txBody>
          <a:bodyPr>
            <a:spAutoFit/>
          </a:bodyPr>
          <a:lstStyle/>
          <a:p>
            <a:r>
              <a:rPr lang="en-US" sz="1000"/>
              <a:t>Lip GY, Nieuwlaat R, Pisters R, Lane DA, Crijns HJ (2010) Refining clinical risk stratification for predicting stroke and thromboembolism in atrial fibrillation using a novel risk factor-based approach: the euro heart survey on atrial fibrillation. </a:t>
            </a:r>
          </a:p>
          <a:p>
            <a:r>
              <a:rPr lang="en-US" sz="1000"/>
              <a:t>Chest. 2010 Feb;137(2):263-72.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idx="4294967295"/>
          </p:nvPr>
        </p:nvSpPr>
        <p:spPr>
          <a:xfrm>
            <a:off x="304800" y="304800"/>
            <a:ext cx="8534400" cy="539750"/>
          </a:xfrm>
        </p:spPr>
        <p:txBody>
          <a:bodyPr/>
          <a:lstStyle/>
          <a:p>
            <a:r>
              <a:rPr lang="en-GB" sz="3200" smtClean="0">
                <a:latin typeface="Arial" pitchFamily="34" charset="0"/>
              </a:rPr>
              <a:t>Stroke or other TE event at one year</a:t>
            </a:r>
          </a:p>
        </p:txBody>
      </p:sp>
      <p:sp>
        <p:nvSpPr>
          <p:cNvPr id="228355" name="Rectangle 3"/>
          <p:cNvSpPr>
            <a:spLocks noGrp="1" noChangeArrowheads="1"/>
          </p:cNvSpPr>
          <p:nvPr>
            <p:ph type="body" idx="4294967295"/>
          </p:nvPr>
        </p:nvSpPr>
        <p:spPr>
          <a:xfrm>
            <a:off x="457200" y="1066800"/>
            <a:ext cx="8229600" cy="5059363"/>
          </a:xfrm>
        </p:spPr>
        <p:txBody>
          <a:bodyPr/>
          <a:lstStyle/>
          <a:p>
            <a:endParaRPr lang="en-US" sz="1200" smtClean="0"/>
          </a:p>
          <a:p>
            <a:endParaRPr lang="en-US" sz="1200" smtClean="0"/>
          </a:p>
        </p:txBody>
      </p:sp>
      <p:graphicFrame>
        <p:nvGraphicFramePr>
          <p:cNvPr id="228356" name="Group 4"/>
          <p:cNvGraphicFramePr>
            <a:graphicFrameLocks noGrp="1"/>
          </p:cNvGraphicFramePr>
          <p:nvPr/>
        </p:nvGraphicFramePr>
        <p:xfrm>
          <a:off x="1524000" y="1452563"/>
          <a:ext cx="6096000" cy="4260850"/>
        </p:xfrm>
        <a:graphic>
          <a:graphicData uri="http://schemas.openxmlformats.org/drawingml/2006/table">
            <a:tbl>
              <a:tblPr/>
              <a:tblGrid>
                <a:gridCol w="3048000"/>
                <a:gridCol w="3048000"/>
              </a:tblGrid>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FF"/>
                          </a:solidFill>
                          <a:effectLst/>
                          <a:latin typeface="Arial" pitchFamily="34" charset="0"/>
                        </a:rPr>
                        <a:t>CHA2DS2-VASc</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FF"/>
                          </a:solidFill>
                          <a:effectLst/>
                          <a:latin typeface="Arial" pitchFamily="34" charset="0"/>
                        </a:rPr>
                        <a:t>Annual Stroke Risk</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5050"/>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rPr>
                        <a:t>0</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rPr>
                        <a:t>0%</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rPr>
                        <a:t>1.3%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rPr>
                        <a:t>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rPr>
                        <a:t>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rPr>
                        <a:t>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rPr>
                        <a:t>3.2%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rPr>
                        <a:t>4</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rPr>
                        <a:t>4%</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rPr>
                        <a:t>5</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rPr>
                        <a:t>6.7%</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rPr>
                        <a:t>6</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rPr>
                        <a:t>9.8%</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rPr>
                        <a:t>7</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rPr>
                        <a:t>9.6%</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rPr>
                        <a:t>8</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rPr>
                        <a:t>6.7%</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rPr>
                        <a:t>9</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rPr>
                        <a:t>15.2%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idx="4294967295"/>
          </p:nvPr>
        </p:nvSpPr>
        <p:spPr>
          <a:xfrm>
            <a:off x="304800" y="304800"/>
            <a:ext cx="8534400" cy="539750"/>
          </a:xfrm>
        </p:spPr>
        <p:txBody>
          <a:bodyPr/>
          <a:lstStyle/>
          <a:p>
            <a:r>
              <a:rPr lang="en-GB" smtClean="0">
                <a:latin typeface="Arial" pitchFamily="34" charset="0"/>
              </a:rPr>
              <a:t>Who should receive OAC?</a:t>
            </a:r>
          </a:p>
        </p:txBody>
      </p:sp>
      <p:sp>
        <p:nvSpPr>
          <p:cNvPr id="202755" name="Rectangle 3"/>
          <p:cNvSpPr>
            <a:spLocks noGrp="1" noChangeArrowheads="1"/>
          </p:cNvSpPr>
          <p:nvPr>
            <p:ph type="body" idx="4294967295"/>
          </p:nvPr>
        </p:nvSpPr>
        <p:spPr>
          <a:xfrm>
            <a:off x="457200" y="1196975"/>
            <a:ext cx="8229600" cy="4929188"/>
          </a:xfrm>
        </p:spPr>
        <p:txBody>
          <a:bodyPr/>
          <a:lstStyle/>
          <a:p>
            <a:endParaRPr lang="en-US" sz="1200" dirty="0" smtClean="0"/>
          </a:p>
          <a:p>
            <a:r>
              <a:rPr lang="en-US" sz="1600" dirty="0" smtClean="0">
                <a:latin typeface="Arial" pitchFamily="34" charset="0"/>
              </a:rPr>
              <a:t>ESC guidelines, updated (2016)</a:t>
            </a:r>
          </a:p>
          <a:p>
            <a:endParaRPr lang="en-US" sz="1600" dirty="0" smtClean="0">
              <a:latin typeface="Arial" pitchFamily="34" charset="0"/>
            </a:endParaRPr>
          </a:p>
          <a:p>
            <a:endParaRPr lang="en-US" sz="1200" dirty="0" smtClean="0"/>
          </a:p>
          <a:p>
            <a:r>
              <a:rPr lang="en-US" sz="1200" dirty="0" smtClean="0"/>
              <a:t> </a:t>
            </a:r>
          </a:p>
          <a:p>
            <a:endParaRPr lang="en-US" sz="1200" dirty="0" smtClean="0"/>
          </a:p>
          <a:p>
            <a:endParaRPr lang="en-US" sz="1200" dirty="0" smtClean="0"/>
          </a:p>
        </p:txBody>
      </p:sp>
      <p:graphicFrame>
        <p:nvGraphicFramePr>
          <p:cNvPr id="202778" name="Group 26"/>
          <p:cNvGraphicFramePr>
            <a:graphicFrameLocks noGrp="1"/>
          </p:cNvGraphicFramePr>
          <p:nvPr/>
        </p:nvGraphicFramePr>
        <p:xfrm>
          <a:off x="1524000" y="2357438"/>
          <a:ext cx="4876800" cy="2857500"/>
        </p:xfrm>
        <a:graphic>
          <a:graphicData uri="http://schemas.openxmlformats.org/drawingml/2006/table">
            <a:tbl>
              <a:tblPr/>
              <a:tblGrid>
                <a:gridCol w="1854200"/>
                <a:gridCol w="3022600"/>
              </a:tblGrid>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FF"/>
                          </a:solidFill>
                          <a:effectLst/>
                          <a:latin typeface="Arial" pitchFamily="34" charset="0"/>
                          <a:cs typeface="Arial" pitchFamily="34" charset="0"/>
                        </a:rPr>
                        <a:t>CHA2DS2-VASc Score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smtClean="0">
                        <a:ln>
                          <a:noFill/>
                        </a:ln>
                        <a:solidFill>
                          <a:srgbClr val="FFFFFF"/>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5050"/>
                    </a:solidFill>
                  </a:tcPr>
                </a:tc>
              </a:tr>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pitchFamily="34" charset="0"/>
                          <a:cs typeface="Arial"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pitchFamily="34" charset="0"/>
                          <a:cs typeface="Arial" pitchFamily="34" charset="0"/>
                        </a:rPr>
                        <a:t>No antithrombotic therapy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pitchFamily="34" charset="0"/>
                          <a:cs typeface="Arial"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pitchFamily="34" charset="0"/>
                          <a:cs typeface="Arial" pitchFamily="34" charset="0"/>
                        </a:rPr>
                        <a:t>OAC  (VKA or NOAC) should be considered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14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pitchFamily="34" charset="0"/>
                          <a:cs typeface="Arial" pitchFamily="34" charset="0"/>
                        </a:rPr>
                        <a: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pitchFamily="34" charset="0"/>
                          <a:cs typeface="Arial" pitchFamily="34" charset="0"/>
                        </a:rPr>
                        <a:t>OAC  (VKA or NOAC)</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Arial" pitchFamily="34" charset="0"/>
                          <a:cs typeface="Arial" pitchFamily="34" charset="0"/>
                        </a:rPr>
                        <a:t>is recommended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202779" name="Text Box 27"/>
          <p:cNvSpPr txBox="1">
            <a:spLocks noChangeArrowheads="1"/>
          </p:cNvSpPr>
          <p:nvPr/>
        </p:nvSpPr>
        <p:spPr bwMode="auto">
          <a:xfrm>
            <a:off x="6477000" y="3810000"/>
            <a:ext cx="1981200" cy="942975"/>
          </a:xfrm>
          <a:prstGeom prst="rect">
            <a:avLst/>
          </a:prstGeom>
          <a:noFill/>
          <a:ln w="9525">
            <a:noFill/>
            <a:miter lim="800000"/>
            <a:headEnd/>
            <a:tailEnd/>
          </a:ln>
          <a:effectLst/>
        </p:spPr>
        <p:txBody>
          <a:bodyPr>
            <a:spAutoFit/>
          </a:bodyPr>
          <a:lstStyle/>
          <a:p>
            <a:pPr>
              <a:spcBef>
                <a:spcPct val="50000"/>
              </a:spcBef>
            </a:pPr>
            <a:r>
              <a:rPr lang="en-GB" sz="1400"/>
              <a:t>Latest guidance suggests anyone with 1 risk factor should receive OAC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idx="4294967295"/>
          </p:nvPr>
        </p:nvSpPr>
        <p:spPr>
          <a:xfrm>
            <a:off x="304800" y="304800"/>
            <a:ext cx="8534400" cy="539750"/>
          </a:xfrm>
        </p:spPr>
        <p:txBody>
          <a:bodyPr/>
          <a:lstStyle/>
          <a:p>
            <a:r>
              <a:rPr lang="en-GB" sz="3200" smtClean="0">
                <a:latin typeface="Arial" pitchFamily="34" charset="0"/>
              </a:rPr>
              <a:t>Bleeding Risk</a:t>
            </a:r>
          </a:p>
        </p:txBody>
      </p:sp>
      <p:sp>
        <p:nvSpPr>
          <p:cNvPr id="204803" name="Rectangle 3"/>
          <p:cNvSpPr>
            <a:spLocks noGrp="1" noChangeArrowheads="1"/>
          </p:cNvSpPr>
          <p:nvPr>
            <p:ph type="body" idx="4294967295"/>
          </p:nvPr>
        </p:nvSpPr>
        <p:spPr>
          <a:xfrm>
            <a:off x="685800" y="1219200"/>
            <a:ext cx="8229600" cy="5256213"/>
          </a:xfrm>
        </p:spPr>
        <p:txBody>
          <a:bodyPr/>
          <a:lstStyle/>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endParaRPr lang="en-GB" sz="1000" smtClean="0"/>
          </a:p>
          <a:p>
            <a:pPr>
              <a:lnSpc>
                <a:spcPct val="80000"/>
              </a:lnSpc>
            </a:pPr>
            <a:r>
              <a:rPr lang="en-GB" sz="1200" smtClean="0">
                <a:latin typeface="Arial" pitchFamily="34" charset="0"/>
              </a:rPr>
              <a:t>HAS-BLED ≥ 3, caution and regular review are appropriate as are efforts to reduce the risk of bleeding </a:t>
            </a:r>
          </a:p>
          <a:p>
            <a:pPr>
              <a:lnSpc>
                <a:spcPct val="80000"/>
              </a:lnSpc>
            </a:pPr>
            <a:r>
              <a:rPr lang="en-GB" sz="1200" smtClean="0">
                <a:latin typeface="Arial" pitchFamily="34" charset="0"/>
              </a:rPr>
              <a:t>High HAS-BLED score per se should not absolutely exclude patients from OAC </a:t>
            </a:r>
          </a:p>
          <a:p>
            <a:pPr>
              <a:lnSpc>
                <a:spcPct val="80000"/>
              </a:lnSpc>
            </a:pPr>
            <a:endParaRPr lang="en-US" sz="1200" smtClean="0">
              <a:latin typeface="Arial" pitchFamily="34" charset="0"/>
            </a:endParaRPr>
          </a:p>
          <a:p>
            <a:pPr>
              <a:lnSpc>
                <a:spcPct val="80000"/>
              </a:lnSpc>
            </a:pPr>
            <a:endParaRPr lang="en-GB" sz="1000" smtClean="0"/>
          </a:p>
        </p:txBody>
      </p:sp>
      <p:graphicFrame>
        <p:nvGraphicFramePr>
          <p:cNvPr id="204851" name="Group 51"/>
          <p:cNvGraphicFramePr>
            <a:graphicFrameLocks noGrp="1"/>
          </p:cNvGraphicFramePr>
          <p:nvPr/>
        </p:nvGraphicFramePr>
        <p:xfrm>
          <a:off x="685800" y="1219200"/>
          <a:ext cx="7704138" cy="3505200"/>
        </p:xfrm>
        <a:graphic>
          <a:graphicData uri="http://schemas.openxmlformats.org/drawingml/2006/table">
            <a:tbl>
              <a:tblPr/>
              <a:tblGrid>
                <a:gridCol w="2287588"/>
                <a:gridCol w="3429000"/>
                <a:gridCol w="1987550"/>
              </a:tblGrid>
              <a:tr h="438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262626"/>
                          </a:solidFill>
                          <a:effectLst/>
                          <a:latin typeface="Arial" pitchFamily="34"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rgbClr val="262626"/>
                          </a:solidFill>
                          <a:effectLst/>
                          <a:latin typeface="Arial" pitchFamily="34" charset="0"/>
                        </a:rPr>
                        <a:t>Hypertension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1" i="0" u="none" strike="noStrike" cap="none" normalizeH="0" baseline="0" smtClean="0">
                          <a:ln>
                            <a:noFill/>
                          </a:ln>
                          <a:solidFill>
                            <a:srgbClr val="262626"/>
                          </a:solidFill>
                          <a:effectLst/>
                          <a:latin typeface="Arial" pitchFamily="34"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262626"/>
                          </a:solidFill>
                          <a:effectLst/>
                          <a:latin typeface="Arial"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rgbClr val="262626"/>
                          </a:solidFill>
                          <a:effectLst/>
                          <a:latin typeface="Arial" pitchFamily="34" charset="0"/>
                        </a:rPr>
                        <a:t>Abnormal renal and liver function (1 point each)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1" i="0" u="none" strike="noStrike" cap="none" normalizeH="0" baseline="0" smtClean="0">
                          <a:ln>
                            <a:noFill/>
                          </a:ln>
                          <a:solidFill>
                            <a:srgbClr val="262626"/>
                          </a:solidFill>
                          <a:effectLst/>
                          <a:latin typeface="Arial" pitchFamily="34" charset="0"/>
                        </a:rPr>
                        <a:t>          1 or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262626"/>
                          </a:solidFill>
                          <a:effectLst/>
                          <a:latin typeface="Arial" pitchFamily="34"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rgbClr val="262626"/>
                          </a:solidFill>
                          <a:effectLst/>
                          <a:latin typeface="Arial" pitchFamily="34" charset="0"/>
                        </a:rPr>
                        <a:t>Stroke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1" i="0" u="none" strike="noStrike" cap="none" normalizeH="0" baseline="0" smtClean="0">
                          <a:ln>
                            <a:noFill/>
                          </a:ln>
                          <a:solidFill>
                            <a:srgbClr val="262626"/>
                          </a:solidFill>
                          <a:effectLst/>
                          <a:latin typeface="Arial" pitchFamily="34"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262626"/>
                          </a:solidFill>
                          <a:effectLst/>
                          <a:latin typeface="Arial"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rgbClr val="262626"/>
                          </a:solidFill>
                          <a:effectLst/>
                          <a:latin typeface="Arial" pitchFamily="34" charset="0"/>
                        </a:rPr>
                        <a:t>Bleeding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1" i="0" u="none" strike="noStrike" cap="none" normalizeH="0" baseline="0" smtClean="0">
                          <a:ln>
                            <a:noFill/>
                          </a:ln>
                          <a:solidFill>
                            <a:srgbClr val="262626"/>
                          </a:solidFill>
                          <a:effectLst/>
                          <a:latin typeface="Arial" pitchFamily="34"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262626"/>
                          </a:solidFill>
                          <a:effectLst/>
                          <a:latin typeface="Arial" pitchFamily="34" charset="0"/>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rgbClr val="262626"/>
                          </a:solidFill>
                          <a:effectLst/>
                          <a:latin typeface="Arial" pitchFamily="34" charset="0"/>
                        </a:rPr>
                        <a:t>Labile INRs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1" i="0" u="none" strike="noStrike" cap="none" normalizeH="0" baseline="0" smtClean="0">
                          <a:ln>
                            <a:noFill/>
                          </a:ln>
                          <a:solidFill>
                            <a:srgbClr val="262626"/>
                          </a:solidFill>
                          <a:effectLst/>
                          <a:latin typeface="Arial" pitchFamily="34"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262626"/>
                          </a:solidFill>
                          <a:effectLst/>
                          <a:latin typeface="Arial" pitchFamily="34"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rgbClr val="262626"/>
                          </a:solidFill>
                          <a:effectLst/>
                          <a:latin typeface="Arial" pitchFamily="34" charset="0"/>
                        </a:rPr>
                        <a:t>Elderly (age &gt;65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1" i="0" u="none" strike="noStrike" cap="none" normalizeH="0" baseline="0" smtClean="0">
                          <a:ln>
                            <a:noFill/>
                          </a:ln>
                          <a:solidFill>
                            <a:srgbClr val="262626"/>
                          </a:solidFill>
                          <a:effectLst/>
                          <a:latin typeface="Arial" pitchFamily="34"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262626"/>
                          </a:solidFill>
                          <a:effectLst/>
                          <a:latin typeface="Arial" pitchFamily="34"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rgbClr val="262626"/>
                          </a:solidFill>
                          <a:effectLst/>
                          <a:latin typeface="Arial" pitchFamily="34" charset="0"/>
                        </a:rPr>
                        <a:t>Drugs or alcohol (1 point each)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1" i="0" u="none" strike="noStrike" cap="none" normalizeH="0" baseline="0" smtClean="0">
                          <a:ln>
                            <a:noFill/>
                          </a:ln>
                          <a:solidFill>
                            <a:srgbClr val="262626"/>
                          </a:solidFill>
                          <a:effectLst/>
                          <a:latin typeface="Arial" pitchFamily="34" charset="0"/>
                        </a:rPr>
                        <a:t>          1 or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200" b="0" i="0" u="none" strike="noStrike" cap="none" normalizeH="0" baseline="0" smtClean="0">
                        <a:ln>
                          <a:noFill/>
                        </a:ln>
                        <a:solidFill>
                          <a:srgbClr val="262626"/>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200" b="0" i="0" u="none" strike="noStrike" cap="none" normalizeH="0" baseline="0" smtClean="0">
                        <a:ln>
                          <a:noFill/>
                        </a:ln>
                        <a:solidFill>
                          <a:srgbClr val="262626"/>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1" i="0" u="none" strike="noStrike" cap="none" normalizeH="0" baseline="0" smtClean="0">
                          <a:ln>
                            <a:noFill/>
                          </a:ln>
                          <a:solidFill>
                            <a:srgbClr val="262626"/>
                          </a:solidFill>
                          <a:effectLst/>
                          <a:latin typeface="Arial" pitchFamily="34" charset="0"/>
                        </a:rPr>
                        <a:t>     Maximum 9 points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idx="4294967295"/>
          </p:nvPr>
        </p:nvSpPr>
        <p:spPr>
          <a:xfrm>
            <a:off x="304800" y="304800"/>
            <a:ext cx="8534400" cy="539750"/>
          </a:xfrm>
        </p:spPr>
        <p:txBody>
          <a:bodyPr/>
          <a:lstStyle/>
          <a:p>
            <a:r>
              <a:rPr lang="en-GB" sz="3200" smtClean="0">
                <a:latin typeface="Arial" pitchFamily="34" charset="0"/>
              </a:rPr>
              <a:t>Anticoagulate</a:t>
            </a:r>
          </a:p>
        </p:txBody>
      </p:sp>
      <p:sp>
        <p:nvSpPr>
          <p:cNvPr id="230403" name="Rectangle 3"/>
          <p:cNvSpPr>
            <a:spLocks noGrp="1" noChangeArrowheads="1"/>
          </p:cNvSpPr>
          <p:nvPr>
            <p:ph type="body" idx="4294967295"/>
          </p:nvPr>
        </p:nvSpPr>
        <p:spPr>
          <a:xfrm>
            <a:off x="457200" y="1357313"/>
            <a:ext cx="8229600" cy="4768850"/>
          </a:xfrm>
        </p:spPr>
        <p:txBody>
          <a:bodyPr/>
          <a:lstStyle/>
          <a:p>
            <a:r>
              <a:rPr lang="en-US" sz="1400" smtClean="0">
                <a:latin typeface="Arial" pitchFamily="34" charset="0"/>
              </a:rPr>
              <a:t>Assess stroke risk (CHA</a:t>
            </a:r>
            <a:r>
              <a:rPr lang="en-US" sz="1400" smtClean="0">
                <a:latin typeface="Arial" pitchFamily="34" charset="0"/>
                <a:cs typeface="Arial" pitchFamily="34" charset="0"/>
              </a:rPr>
              <a:t>²</a:t>
            </a:r>
            <a:r>
              <a:rPr lang="en-US" sz="1400" smtClean="0">
                <a:latin typeface="Arial" pitchFamily="34" charset="0"/>
              </a:rPr>
              <a:t>DS</a:t>
            </a:r>
            <a:r>
              <a:rPr lang="en-US" sz="1400" smtClean="0">
                <a:latin typeface="Arial" pitchFamily="34" charset="0"/>
                <a:cs typeface="Arial" pitchFamily="34" charset="0"/>
              </a:rPr>
              <a:t>²</a:t>
            </a:r>
            <a:r>
              <a:rPr lang="en-US" sz="1400" smtClean="0">
                <a:latin typeface="Arial" pitchFamily="34" charset="0"/>
              </a:rPr>
              <a:t>-VASc) </a:t>
            </a:r>
          </a:p>
          <a:p>
            <a:endParaRPr lang="en-US" sz="1400" smtClean="0">
              <a:latin typeface="Arial" pitchFamily="34" charset="0"/>
            </a:endParaRPr>
          </a:p>
          <a:p>
            <a:r>
              <a:rPr lang="en-US" sz="1400" smtClean="0">
                <a:latin typeface="Arial" pitchFamily="34" charset="0"/>
              </a:rPr>
              <a:t>Assess bleeding risk (HAS-BLED)</a:t>
            </a:r>
          </a:p>
          <a:p>
            <a:endParaRPr lang="en-US" sz="1400" smtClean="0">
              <a:latin typeface="Arial" pitchFamily="34" charset="0"/>
            </a:endParaRPr>
          </a:p>
          <a:p>
            <a:r>
              <a:rPr lang="en-US" sz="1400" smtClean="0">
                <a:latin typeface="Arial" pitchFamily="34" charset="0"/>
              </a:rPr>
              <a:t>Risk vs benefit, clinical decision			Warfarin</a:t>
            </a:r>
          </a:p>
          <a:p>
            <a:endParaRPr lang="en-US" sz="1400" smtClean="0">
              <a:latin typeface="Arial" pitchFamily="34" charset="0"/>
            </a:endParaRPr>
          </a:p>
          <a:p>
            <a:r>
              <a:rPr lang="en-US" sz="1400" smtClean="0">
                <a:latin typeface="Arial" pitchFamily="34" charset="0"/>
              </a:rPr>
              <a:t>Consider which oral anticoagulant  		Dabigatran</a:t>
            </a:r>
          </a:p>
          <a:p>
            <a:r>
              <a:rPr lang="en-US" sz="1400" smtClean="0">
                <a:latin typeface="Arial" pitchFamily="34" charset="0"/>
              </a:rPr>
              <a:t>					</a:t>
            </a:r>
          </a:p>
          <a:p>
            <a:r>
              <a:rPr lang="en-US" sz="1400" smtClean="0">
                <a:latin typeface="Arial" pitchFamily="34" charset="0"/>
              </a:rPr>
              <a:t>Patient choice				Rivaroxaban</a:t>
            </a:r>
          </a:p>
          <a:p>
            <a:r>
              <a:rPr lang="en-US" sz="1400" smtClean="0">
                <a:latin typeface="Arial" pitchFamily="34" charset="0"/>
              </a:rPr>
              <a:t>                                                                                               </a:t>
            </a:r>
          </a:p>
          <a:p>
            <a:r>
              <a:rPr lang="en-US" sz="1400" smtClean="0">
                <a:latin typeface="Arial" pitchFamily="34" charset="0"/>
              </a:rPr>
              <a:t>Patient education                                                                	Apixaban</a:t>
            </a:r>
          </a:p>
          <a:p>
            <a:endParaRPr lang="en-US" sz="1400" smtClean="0">
              <a:latin typeface="Arial" pitchFamily="34" charset="0"/>
            </a:endParaRPr>
          </a:p>
          <a:p>
            <a:endParaRPr lang="en-US" sz="1400" smtClean="0">
              <a:latin typeface="Arial" pitchFamily="34" charset="0"/>
            </a:endParaRPr>
          </a:p>
          <a:p>
            <a:endParaRPr lang="en-US" sz="1200" smtClean="0">
              <a:latin typeface="Arial" pitchFamily="34" charset="0"/>
            </a:endParaRPr>
          </a:p>
        </p:txBody>
      </p:sp>
      <p:cxnSp>
        <p:nvCxnSpPr>
          <p:cNvPr id="8" name="Straight Arrow Connector 7"/>
          <p:cNvCxnSpPr>
            <a:cxnSpLocks noChangeShapeType="1"/>
          </p:cNvCxnSpPr>
          <p:nvPr/>
        </p:nvCxnSpPr>
        <p:spPr bwMode="auto">
          <a:xfrm flipV="1">
            <a:off x="3657600" y="2362200"/>
            <a:ext cx="1214438" cy="571500"/>
          </a:xfrm>
          <a:prstGeom prst="straightConnector1">
            <a:avLst/>
          </a:prstGeom>
          <a:noFill/>
          <a:ln w="9525" algn="ctr">
            <a:solidFill>
              <a:schemeClr val="tx1"/>
            </a:solidFill>
            <a:round/>
            <a:headEnd/>
            <a:tailEnd type="arrow" w="med" len="med"/>
          </a:ln>
        </p:spPr>
      </p:cxnSp>
      <p:cxnSp>
        <p:nvCxnSpPr>
          <p:cNvPr id="10" name="Straight Arrow Connector 9"/>
          <p:cNvCxnSpPr>
            <a:cxnSpLocks noChangeShapeType="1"/>
          </p:cNvCxnSpPr>
          <p:nvPr/>
        </p:nvCxnSpPr>
        <p:spPr bwMode="auto">
          <a:xfrm flipV="1">
            <a:off x="3657600" y="2895600"/>
            <a:ext cx="1357313" cy="71438"/>
          </a:xfrm>
          <a:prstGeom prst="straightConnector1">
            <a:avLst/>
          </a:prstGeom>
          <a:noFill/>
          <a:ln w="9525" algn="ctr">
            <a:solidFill>
              <a:schemeClr val="tx1"/>
            </a:solidFill>
            <a:round/>
            <a:headEnd/>
            <a:tailEnd type="arrow" w="med" len="med"/>
          </a:ln>
        </p:spPr>
      </p:cxnSp>
      <p:cxnSp>
        <p:nvCxnSpPr>
          <p:cNvPr id="12" name="Straight Arrow Connector 11"/>
          <p:cNvCxnSpPr>
            <a:cxnSpLocks noChangeShapeType="1"/>
          </p:cNvCxnSpPr>
          <p:nvPr/>
        </p:nvCxnSpPr>
        <p:spPr bwMode="auto">
          <a:xfrm>
            <a:off x="3657600" y="3048000"/>
            <a:ext cx="1143000" cy="428625"/>
          </a:xfrm>
          <a:prstGeom prst="straightConnector1">
            <a:avLst/>
          </a:prstGeom>
          <a:noFill/>
          <a:ln w="9525" algn="ctr">
            <a:solidFill>
              <a:schemeClr val="tx1"/>
            </a:solidFill>
            <a:round/>
            <a:headEnd/>
            <a:tailEnd type="arrow" w="med" len="med"/>
          </a:ln>
        </p:spPr>
      </p:cxnSp>
      <p:sp>
        <p:nvSpPr>
          <p:cNvPr id="230407" name="Line 7"/>
          <p:cNvSpPr>
            <a:spLocks noChangeShapeType="1"/>
          </p:cNvSpPr>
          <p:nvPr/>
        </p:nvSpPr>
        <p:spPr bwMode="auto">
          <a:xfrm>
            <a:off x="3657600" y="3124200"/>
            <a:ext cx="1066800" cy="762000"/>
          </a:xfrm>
          <a:prstGeom prst="line">
            <a:avLst/>
          </a:prstGeom>
          <a:noFill/>
          <a:ln w="9525">
            <a:solidFill>
              <a:schemeClr val="tx1"/>
            </a:solidFill>
            <a:round/>
            <a:headEnd/>
            <a:tailEnd type="triangle" w="med" len="med"/>
          </a:ln>
          <a:effectLst/>
        </p:spPr>
        <p:txBody>
          <a:bodyPr/>
          <a:lstStyle/>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5"/>
          <p:cNvSpPr>
            <a:spLocks noGrp="1"/>
          </p:cNvSpPr>
          <p:nvPr>
            <p:ph type="title" idx="4294967295"/>
          </p:nvPr>
        </p:nvSpPr>
        <p:spPr>
          <a:xfrm>
            <a:off x="457200" y="274638"/>
            <a:ext cx="8229600" cy="6083300"/>
          </a:xfrm>
        </p:spPr>
        <p:txBody>
          <a:bodyPr/>
          <a:lstStyle/>
          <a:p>
            <a:endParaRPr lang="en-GB" smtClean="0"/>
          </a:p>
        </p:txBody>
      </p:sp>
      <p:sp>
        <p:nvSpPr>
          <p:cNvPr id="12291" name="Rectangle 3"/>
          <p:cNvSpPr>
            <a:spLocks noGrp="1" noChangeArrowheads="1"/>
          </p:cNvSpPr>
          <p:nvPr>
            <p:ph idx="4294967295"/>
          </p:nvPr>
        </p:nvSpPr>
        <p:spPr>
          <a:xfrm>
            <a:off x="428625" y="285750"/>
            <a:ext cx="8229600" cy="6286500"/>
          </a:xfrm>
        </p:spPr>
        <p:txBody>
          <a:bodyPr>
            <a:normAutofit/>
          </a:bodyPr>
          <a:lstStyle/>
          <a:p>
            <a:endParaRPr lang="en-US" sz="1200" smtClean="0"/>
          </a:p>
          <a:p>
            <a:endParaRPr lang="en-US" sz="1200" smtClean="0"/>
          </a:p>
          <a:p>
            <a:endParaRPr lang="en-US" sz="1200" smtClean="0"/>
          </a:p>
          <a:p>
            <a:endParaRPr lang="en-US" sz="1200" smtClean="0"/>
          </a:p>
          <a:p>
            <a:endParaRPr lang="en-US" sz="1200" smtClean="0"/>
          </a:p>
          <a:p>
            <a:endParaRPr lang="en-US" sz="1200" smtClean="0"/>
          </a:p>
          <a:p>
            <a:endParaRPr lang="en-US" sz="1200" smtClean="0"/>
          </a:p>
          <a:p>
            <a:endParaRPr lang="en-US" sz="1200" smtClean="0"/>
          </a:p>
          <a:p>
            <a:endParaRPr lang="en-US" sz="1200" smtClean="0"/>
          </a:p>
          <a:p>
            <a:endParaRPr lang="en-US" sz="1200" smtClean="0"/>
          </a:p>
          <a:p>
            <a:endParaRPr lang="en-US" sz="1200" smtClean="0"/>
          </a:p>
          <a:p>
            <a:pPr algn="ctr"/>
            <a:endParaRPr lang="en-US" sz="1200" smtClean="0"/>
          </a:p>
          <a:p>
            <a:endParaRPr lang="en-US" sz="1200" smtClean="0"/>
          </a:p>
          <a:p>
            <a:endParaRPr lang="en-US" sz="1200" smtClean="0"/>
          </a:p>
          <a:p>
            <a:endParaRPr lang="en-US" sz="1200" smtClean="0"/>
          </a:p>
          <a:p>
            <a:endParaRPr lang="en-US" sz="1200" smtClean="0"/>
          </a:p>
          <a:p>
            <a:endParaRPr lang="en-US" sz="1200" smtClean="0"/>
          </a:p>
          <a:p>
            <a:endParaRPr lang="en-US" sz="1200" smtClean="0"/>
          </a:p>
          <a:p>
            <a:endParaRPr lang="en-US" sz="1200" smtClean="0"/>
          </a:p>
          <a:p>
            <a:endParaRPr lang="en-US" sz="1200" smtClean="0"/>
          </a:p>
          <a:p>
            <a:r>
              <a:rPr lang="en-US" sz="1400" smtClean="0">
                <a:latin typeface="Arial" pitchFamily="34" charset="0"/>
              </a:rPr>
              <a:t>Oral anticoagulation rather than aspirin is recommended for patients with risk factors for stroke</a:t>
            </a:r>
          </a:p>
          <a:p>
            <a:r>
              <a:rPr lang="en-US" sz="1400" smtClean="0">
                <a:latin typeface="Arial" pitchFamily="34" charset="0"/>
              </a:rPr>
              <a:t>For patients with no risk factors, no antithrombotic therapy is preferred to aspirin</a:t>
            </a:r>
          </a:p>
          <a:p>
            <a:pPr algn="ctr"/>
            <a:endParaRPr lang="en-US" sz="1200" smtClean="0">
              <a:latin typeface="Arial" pitchFamily="34" charset="0"/>
            </a:endParaRPr>
          </a:p>
          <a:p>
            <a:pPr algn="ctr"/>
            <a:endParaRPr lang="en-US" sz="1200" smtClean="0">
              <a:latin typeface="Arial" pitchFamily="34" charset="0"/>
            </a:endParaRPr>
          </a:p>
          <a:p>
            <a:pPr algn="ctr"/>
            <a:endParaRPr lang="en-US" sz="1200" smtClean="0">
              <a:latin typeface="Arial" pitchFamily="34" charset="0"/>
            </a:endParaRPr>
          </a:p>
          <a:p>
            <a:pPr algn="ctr"/>
            <a:endParaRPr lang="en-US" sz="1200" smtClean="0">
              <a:latin typeface="Arial" pitchFamily="34" charset="0"/>
            </a:endParaRPr>
          </a:p>
          <a:p>
            <a:pPr algn="ctr"/>
            <a:r>
              <a:rPr lang="en-US" sz="1200" smtClean="0">
                <a:latin typeface="Arial" pitchFamily="34" charset="0"/>
              </a:rPr>
              <a:t>www.stopstart.org.uk</a:t>
            </a:r>
          </a:p>
        </p:txBody>
      </p:sp>
      <p:sp>
        <p:nvSpPr>
          <p:cNvPr id="7" name="Oval 6"/>
          <p:cNvSpPr/>
          <p:nvPr/>
        </p:nvSpPr>
        <p:spPr>
          <a:xfrm>
            <a:off x="1905000" y="571500"/>
            <a:ext cx="5410200" cy="3857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STOP </a:t>
            </a:r>
          </a:p>
          <a:p>
            <a:pPr algn="ctr" fontAlgn="auto">
              <a:spcBef>
                <a:spcPts val="0"/>
              </a:spcBef>
              <a:spcAft>
                <a:spcPts val="0"/>
              </a:spcAft>
              <a:defRPr/>
            </a:pPr>
            <a:r>
              <a:rPr lang="en-GB" sz="4800" dirty="0">
                <a:solidFill>
                  <a:schemeClr val="tx1"/>
                </a:solidFill>
              </a:rPr>
              <a:t>ASPIRIN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idx="4294967295"/>
          </p:nvPr>
        </p:nvSpPr>
        <p:spPr>
          <a:xfrm>
            <a:off x="304800" y="304800"/>
            <a:ext cx="8534400" cy="539750"/>
          </a:xfrm>
        </p:spPr>
        <p:txBody>
          <a:bodyPr/>
          <a:lstStyle/>
          <a:p>
            <a:r>
              <a:rPr lang="en-GB" sz="3200" smtClean="0">
                <a:latin typeface="Arial" pitchFamily="34" charset="0"/>
              </a:rPr>
              <a:t>Evidence</a:t>
            </a:r>
          </a:p>
        </p:txBody>
      </p:sp>
      <p:cxnSp>
        <p:nvCxnSpPr>
          <p:cNvPr id="12" name="Straight Arrow Connector 11"/>
          <p:cNvCxnSpPr/>
          <p:nvPr/>
        </p:nvCxnSpPr>
        <p:spPr>
          <a:xfrm>
            <a:off x="4572000" y="3857625"/>
            <a:ext cx="1143000"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4500" name="Content Placeholder 8"/>
          <p:cNvSpPr>
            <a:spLocks noGrp="1"/>
          </p:cNvSpPr>
          <p:nvPr>
            <p:ph idx="4294967295"/>
          </p:nvPr>
        </p:nvSpPr>
        <p:spPr>
          <a:xfrm>
            <a:off x="457200" y="1285875"/>
            <a:ext cx="8229600" cy="4840288"/>
          </a:xfrm>
        </p:spPr>
        <p:txBody>
          <a:bodyPr/>
          <a:lstStyle/>
          <a:p>
            <a:r>
              <a:rPr lang="en-GB" dirty="0" smtClean="0">
                <a:latin typeface="Arial" pitchFamily="34" charset="0"/>
              </a:rPr>
              <a:t>Anticoagulation with warfarin or equivalent is about three times more effective at preventing AF-related stroke than aspirin </a:t>
            </a:r>
          </a:p>
          <a:p>
            <a:endParaRPr lang="en-GB" dirty="0" smtClean="0">
              <a:latin typeface="Arial" pitchFamily="34" charset="0"/>
            </a:endParaRPr>
          </a:p>
          <a:p>
            <a:r>
              <a:rPr lang="en-GB" dirty="0" smtClean="0">
                <a:latin typeface="Arial" pitchFamily="34" charset="0"/>
              </a:rPr>
              <a:t>Thrombi in patients with AF are predominately fibrin-rich in contrast to coronary artery disease (platelet-rich</a:t>
            </a:r>
            <a:r>
              <a:rPr lang="en-GB" dirty="0" smtClean="0">
                <a:latin typeface="Arial" pitchFamily="34" charset="0"/>
              </a:rPr>
              <a:t>)</a:t>
            </a:r>
            <a:endParaRPr lang="en-GB" dirty="0" smtClean="0">
              <a:latin typeface="Arial" pitchFamily="34" charset="0"/>
            </a:endParaRPr>
          </a:p>
          <a:p>
            <a:endParaRPr lang="en-GB" dirty="0" smtClean="0">
              <a:latin typeface="Arial" pitchFamily="34" charset="0"/>
            </a:endParaRPr>
          </a:p>
          <a:p>
            <a:r>
              <a:rPr lang="en-GB" dirty="0" smtClean="0">
                <a:latin typeface="Arial" pitchFamily="34" charset="0"/>
              </a:rPr>
              <a:t>Anticoagulants are more effective than </a:t>
            </a:r>
            <a:r>
              <a:rPr lang="en-GB" dirty="0" err="1" smtClean="0">
                <a:latin typeface="Arial" pitchFamily="34" charset="0"/>
              </a:rPr>
              <a:t>antiplatelets</a:t>
            </a:r>
            <a:r>
              <a:rPr lang="en-GB" dirty="0" smtClean="0">
                <a:latin typeface="Arial" pitchFamily="34" charset="0"/>
              </a:rPr>
              <a:t>, such as aspirin for stroke prevention in </a:t>
            </a:r>
            <a:r>
              <a:rPr lang="en-GB" dirty="0" smtClean="0">
                <a:latin typeface="Arial" pitchFamily="34" charset="0"/>
              </a:rPr>
              <a:t>AF</a:t>
            </a:r>
            <a:endParaRPr lang="en-GB" dirty="0" smtClean="0">
              <a:latin typeface="Arial" pitchFamily="34" charset="0"/>
            </a:endParaRPr>
          </a:p>
          <a:p>
            <a:endParaRPr lang="en-GB" dirty="0" smtClean="0">
              <a:latin typeface="Arial" pitchFamily="34" charset="0"/>
            </a:endParaRPr>
          </a:p>
          <a:p>
            <a:r>
              <a:rPr lang="en-GB" dirty="0" smtClean="0">
                <a:latin typeface="Arial" pitchFamily="34" charset="0"/>
              </a:rPr>
              <a:t>Despite common perceptions aspirin is not safer than anticoagulation in terms of bleeding risk, particularly in the </a:t>
            </a:r>
            <a:r>
              <a:rPr lang="en-GB" dirty="0" smtClean="0">
                <a:latin typeface="Arial" pitchFamily="34" charset="0"/>
              </a:rPr>
              <a:t>elderly</a:t>
            </a:r>
            <a:endParaRPr lang="en-GB" dirty="0" smtClean="0">
              <a:latin typeface="Arial" pitchFamily="34" charset="0"/>
            </a:endParaRPr>
          </a:p>
          <a:p>
            <a:endParaRPr lang="en-GB" dirty="0" smtClean="0">
              <a:latin typeface="Arial" pitchFamily="34" charset="0"/>
            </a:endParaRPr>
          </a:p>
          <a:p>
            <a:r>
              <a:rPr lang="en-GB" dirty="0" smtClean="0">
                <a:latin typeface="Arial" pitchFamily="34" charset="0"/>
              </a:rPr>
              <a:t>Over 230,000 patients with AF are currently treated with </a:t>
            </a:r>
            <a:r>
              <a:rPr lang="en-GB" dirty="0" smtClean="0">
                <a:latin typeface="Arial" pitchFamily="34" charset="0"/>
              </a:rPr>
              <a:t>aspirin</a:t>
            </a:r>
            <a:endParaRPr lang="en-GB" dirty="0" smtClean="0">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US" smtClean="0">
                <a:latin typeface="Arial" pitchFamily="34" charset="0"/>
              </a:rPr>
              <a:t>Coagulation</a:t>
            </a:r>
          </a:p>
          <a:p>
            <a:endParaRPr lang="en-US" smtClean="0">
              <a:latin typeface="Arial" pitchFamily="34" charset="0"/>
            </a:endParaRPr>
          </a:p>
          <a:p>
            <a:r>
              <a:rPr lang="en-US" smtClean="0">
                <a:latin typeface="Arial" pitchFamily="34" charset="0"/>
              </a:rPr>
              <a:t>Virchow’s triad of thrombogenisis</a:t>
            </a:r>
          </a:p>
          <a:p>
            <a:endParaRPr lang="en-US" smtClean="0">
              <a:latin typeface="Arial" pitchFamily="34" charset="0"/>
            </a:endParaRPr>
          </a:p>
          <a:p>
            <a:r>
              <a:rPr lang="en-US" smtClean="0">
                <a:latin typeface="Arial" pitchFamily="34" charset="0"/>
              </a:rPr>
              <a:t>Clotting cascade</a:t>
            </a:r>
          </a:p>
          <a:p>
            <a:endParaRPr lang="en-US" smtClean="0">
              <a:latin typeface="Arial" pitchFamily="34" charset="0"/>
            </a:endParaRPr>
          </a:p>
          <a:p>
            <a:r>
              <a:rPr lang="en-US" smtClean="0">
                <a:latin typeface="Arial" pitchFamily="34" charset="0"/>
              </a:rPr>
              <a:t>Anticoagulation indications</a:t>
            </a:r>
          </a:p>
          <a:p>
            <a:endParaRPr lang="en-US" smtClean="0">
              <a:latin typeface="Arial" pitchFamily="34" charset="0"/>
            </a:endParaRPr>
          </a:p>
          <a:p>
            <a:r>
              <a:rPr lang="en-US" smtClean="0">
                <a:latin typeface="Arial" pitchFamily="34" charset="0"/>
              </a:rPr>
              <a:t>Anticoagulants – traditional and novel agents</a:t>
            </a:r>
          </a:p>
          <a:p>
            <a:r>
              <a:rPr lang="en-US" smtClean="0">
                <a:latin typeface="Arial" pitchFamily="34" charset="0"/>
              </a:rPr>
              <a:t>                     </a:t>
            </a:r>
          </a:p>
          <a:p>
            <a:r>
              <a:rPr lang="en-US" smtClean="0">
                <a:latin typeface="Arial" pitchFamily="34" charset="0"/>
              </a:rPr>
              <a:t>Pharmacology – pharmacokinetics and pharmacodynamics</a:t>
            </a:r>
          </a:p>
          <a:p>
            <a:endParaRPr lang="en-US" smtClean="0">
              <a:latin typeface="Arial" pitchFamily="34" charset="0"/>
            </a:endParaRPr>
          </a:p>
          <a:p>
            <a:endParaRPr lang="en-US" smtClean="0">
              <a:latin typeface="Arial" pitchFamily="34" charset="0"/>
            </a:endParaRPr>
          </a:p>
          <a:p>
            <a:endParaRPr lang="en-US" smtClean="0"/>
          </a:p>
        </p:txBody>
      </p:sp>
      <p:sp>
        <p:nvSpPr>
          <p:cNvPr id="2" name="Title 1"/>
          <p:cNvSpPr>
            <a:spLocks noGrp="1"/>
          </p:cNvSpPr>
          <p:nvPr>
            <p:ph type="title"/>
          </p:nvPr>
        </p:nvSpPr>
        <p:spPr/>
        <p:txBody>
          <a:bodyPr>
            <a:normAutofit/>
          </a:bodyPr>
          <a:lstStyle/>
          <a:p>
            <a:r>
              <a:rPr lang="en-US" smtClean="0">
                <a:solidFill>
                  <a:srgbClr val="B32C16"/>
                </a:solidFill>
                <a:latin typeface="Arial" pitchFamily="34" charset="0"/>
              </a:rPr>
              <a:t>Objectives</a:t>
            </a:r>
            <a:endParaRPr lang="en-US" smtClean="0">
              <a:latin typeface="Arial" pitchFamily="34" charset="0"/>
            </a:endParaRPr>
          </a:p>
        </p:txBody>
      </p:sp>
      <p:pic>
        <p:nvPicPr>
          <p:cNvPr id="41988" name="Picture 6"/>
          <p:cNvPicPr>
            <a:picLocks/>
          </p:cNvPicPr>
          <p:nvPr/>
        </p:nvPicPr>
        <p:blipFill>
          <a:blip r:embed="rId3" cstate="print"/>
          <a:srcRect/>
          <a:stretch>
            <a:fillRect/>
          </a:stretch>
        </p:blipFill>
        <p:spPr bwMode="auto">
          <a:xfrm>
            <a:off x="5119688" y="420688"/>
            <a:ext cx="5227637" cy="5942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900"/>
                                        <p:tgtEl>
                                          <p:spTgt spid="2"/>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1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1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1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1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11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100"/>
                                        <p:tgtEl>
                                          <p:spTgt spid="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11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idx="4294967295"/>
          </p:nvPr>
        </p:nvSpPr>
        <p:spPr>
          <a:xfrm>
            <a:off x="304800" y="304800"/>
            <a:ext cx="8534400" cy="539750"/>
          </a:xfrm>
        </p:spPr>
        <p:txBody>
          <a:bodyPr/>
          <a:lstStyle/>
          <a:p>
            <a:r>
              <a:rPr lang="en-GB" sz="3200" dirty="0">
                <a:latin typeface="Arial" pitchFamily="34" charset="0"/>
              </a:rPr>
              <a:t>D</a:t>
            </a:r>
            <a:r>
              <a:rPr lang="en-GB" sz="3200" dirty="0" smtClean="0">
                <a:latin typeface="Arial" pitchFamily="34" charset="0"/>
              </a:rPr>
              <a:t>OAC</a:t>
            </a:r>
          </a:p>
        </p:txBody>
      </p:sp>
      <p:sp>
        <p:nvSpPr>
          <p:cNvPr id="206851" name="Rectangle 3"/>
          <p:cNvSpPr>
            <a:spLocks noGrp="1" noChangeArrowheads="1"/>
          </p:cNvSpPr>
          <p:nvPr>
            <p:ph type="body" idx="4294967295"/>
          </p:nvPr>
        </p:nvSpPr>
        <p:spPr>
          <a:xfrm>
            <a:off x="457200" y="1196975"/>
            <a:ext cx="8229600" cy="4929188"/>
          </a:xfrm>
        </p:spPr>
        <p:txBody>
          <a:bodyPr/>
          <a:lstStyle/>
          <a:p>
            <a:r>
              <a:rPr lang="en-GB" sz="1600" dirty="0" smtClean="0">
                <a:latin typeface="Arial" pitchFamily="34" charset="0"/>
              </a:rPr>
              <a:t>All </a:t>
            </a:r>
            <a:r>
              <a:rPr lang="en-GB" sz="1600" dirty="0" smtClean="0">
                <a:latin typeface="Arial" pitchFamily="34" charset="0"/>
              </a:rPr>
              <a:t>DOAC </a:t>
            </a:r>
            <a:r>
              <a:rPr lang="en-GB" sz="1600" dirty="0" smtClean="0">
                <a:latin typeface="Arial" pitchFamily="34" charset="0"/>
              </a:rPr>
              <a:t>show non-inferiority compared to warfarin with better safety</a:t>
            </a:r>
          </a:p>
          <a:p>
            <a:endParaRPr lang="en-GB" sz="1600" dirty="0" smtClean="0">
              <a:latin typeface="Arial" pitchFamily="34" charset="0"/>
            </a:endParaRPr>
          </a:p>
          <a:p>
            <a:r>
              <a:rPr lang="en-GB" sz="1600" dirty="0" smtClean="0">
                <a:latin typeface="Arial" pitchFamily="34" charset="0"/>
              </a:rPr>
              <a:t>ESC recommends </a:t>
            </a:r>
            <a:r>
              <a:rPr lang="en-GB" sz="1600" dirty="0" smtClean="0">
                <a:latin typeface="Arial" pitchFamily="34" charset="0"/>
              </a:rPr>
              <a:t>DOAC </a:t>
            </a:r>
            <a:r>
              <a:rPr lang="en-GB" sz="1600" dirty="0" smtClean="0">
                <a:latin typeface="Arial" pitchFamily="34" charset="0"/>
              </a:rPr>
              <a:t>as broadly preferable to VKA in non-</a:t>
            </a:r>
            <a:r>
              <a:rPr lang="en-GB" sz="1600" dirty="0" err="1" smtClean="0">
                <a:latin typeface="Arial" pitchFamily="34" charset="0"/>
              </a:rPr>
              <a:t>valvular</a:t>
            </a:r>
            <a:r>
              <a:rPr lang="en-GB" sz="1600" dirty="0" smtClean="0">
                <a:latin typeface="Arial" pitchFamily="34" charset="0"/>
              </a:rPr>
              <a:t> AF </a:t>
            </a:r>
          </a:p>
          <a:p>
            <a:endParaRPr lang="en-GB" sz="1600" dirty="0" smtClean="0">
              <a:latin typeface="Arial" pitchFamily="34" charset="0"/>
            </a:endParaRPr>
          </a:p>
          <a:p>
            <a:r>
              <a:rPr lang="en-GB" sz="1600" dirty="0" smtClean="0">
                <a:latin typeface="Arial" pitchFamily="34" charset="0"/>
              </a:rPr>
              <a:t>Strict adherence to approved indication</a:t>
            </a:r>
          </a:p>
          <a:p>
            <a:endParaRPr lang="en-GB" sz="1600" dirty="0" smtClean="0">
              <a:latin typeface="Arial" pitchFamily="34" charset="0"/>
            </a:endParaRPr>
          </a:p>
          <a:p>
            <a:r>
              <a:rPr lang="en-GB" sz="1600" dirty="0" smtClean="0">
                <a:latin typeface="Arial" pitchFamily="34" charset="0"/>
              </a:rPr>
              <a:t>A</a:t>
            </a:r>
            <a:r>
              <a:rPr lang="en-GB" sz="1600" dirty="0" smtClean="0">
                <a:latin typeface="Arial" pitchFamily="34" charset="0"/>
              </a:rPr>
              <a:t>ntidote to Dabigatran (</a:t>
            </a:r>
            <a:r>
              <a:rPr lang="en-GB" sz="1600" dirty="0" err="1" smtClean="0">
                <a:latin typeface="Arial" pitchFamily="34" charset="0"/>
              </a:rPr>
              <a:t>Praxbind</a:t>
            </a:r>
            <a:r>
              <a:rPr lang="en-GB" sz="1600" dirty="0" smtClean="0">
                <a:latin typeface="Arial" pitchFamily="34" charset="0"/>
              </a:rPr>
              <a:t> / </a:t>
            </a:r>
            <a:r>
              <a:rPr lang="en-GB" sz="1600" dirty="0" err="1" smtClean="0">
                <a:latin typeface="Arial" pitchFamily="34" charset="0"/>
              </a:rPr>
              <a:t>Idarucizumab</a:t>
            </a:r>
            <a:r>
              <a:rPr lang="en-GB" sz="1600" dirty="0" smtClean="0">
                <a:latin typeface="Arial" pitchFamily="34" charset="0"/>
              </a:rPr>
              <a:t>)</a:t>
            </a:r>
            <a:endParaRPr lang="en-GB" sz="1600" dirty="0" smtClean="0">
              <a:latin typeface="Arial" pitchFamily="34" charset="0"/>
            </a:endParaRPr>
          </a:p>
          <a:p>
            <a:endParaRPr lang="en-GB" sz="1600" dirty="0" smtClean="0">
              <a:latin typeface="Arial" pitchFamily="34" charset="0"/>
            </a:endParaRPr>
          </a:p>
          <a:p>
            <a:r>
              <a:rPr lang="en-GB" sz="1600" dirty="0" smtClean="0">
                <a:latin typeface="Arial" pitchFamily="34" charset="0"/>
              </a:rPr>
              <a:t>Compliance is crucial because they have a short half life </a:t>
            </a:r>
          </a:p>
          <a:p>
            <a:endParaRPr lang="en-GB" sz="1600" dirty="0" smtClean="0">
              <a:latin typeface="Arial" pitchFamily="34" charset="0"/>
            </a:endParaRPr>
          </a:p>
          <a:p>
            <a:r>
              <a:rPr lang="en-GB" sz="1600" dirty="0" smtClean="0">
                <a:latin typeface="Arial" pitchFamily="34" charset="0"/>
              </a:rPr>
              <a:t>Assessment of renal function is mandatory for all </a:t>
            </a:r>
            <a:r>
              <a:rPr lang="en-GB" sz="1600" dirty="0">
                <a:latin typeface="Arial" pitchFamily="34" charset="0"/>
              </a:rPr>
              <a:t>D</a:t>
            </a:r>
            <a:r>
              <a:rPr lang="en-GB" sz="1600" dirty="0" smtClean="0">
                <a:latin typeface="Arial" pitchFamily="34" charset="0"/>
              </a:rPr>
              <a:t>OAC’s</a:t>
            </a:r>
            <a:r>
              <a:rPr lang="en-GB" sz="1600" dirty="0" smtClean="0">
                <a:latin typeface="Arial" pitchFamily="34" charset="0"/>
              </a:rPr>
              <a:t>, assessed annually with normal renal function and 2-3 times a year with renal impairment </a:t>
            </a:r>
          </a:p>
          <a:p>
            <a:endParaRPr lang="en-GB" sz="1600" dirty="0" smtClean="0">
              <a:latin typeface="Arial" pitchFamily="34" charset="0"/>
            </a:endParaRPr>
          </a:p>
          <a:p>
            <a:r>
              <a:rPr lang="en-GB" sz="1600" dirty="0" smtClean="0">
                <a:latin typeface="Arial" pitchFamily="34" charset="0"/>
              </a:rPr>
              <a:t>DC cardioversion can be safely done on </a:t>
            </a:r>
            <a:r>
              <a:rPr lang="en-GB" sz="1600" dirty="0" smtClean="0">
                <a:latin typeface="Arial" pitchFamily="34" charset="0"/>
              </a:rPr>
              <a:t>DOACs </a:t>
            </a:r>
            <a:endParaRPr lang="en-GB" sz="1600" dirty="0" smtClean="0">
              <a:latin typeface="Arial" pitchFamily="34" charset="0"/>
            </a:endParaRPr>
          </a:p>
          <a:p>
            <a:endParaRPr lang="en-GB" sz="1600" dirty="0" smtClean="0">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334963" y="228600"/>
            <a:ext cx="8053387" cy="523875"/>
          </a:xfrm>
        </p:spPr>
        <p:txBody>
          <a:bodyPr/>
          <a:lstStyle/>
          <a:p>
            <a:r>
              <a:rPr lang="en-US" sz="2800" smtClean="0">
                <a:latin typeface="Arial" pitchFamily="34" charset="0"/>
              </a:rPr>
              <a:t>How they work</a:t>
            </a:r>
          </a:p>
        </p:txBody>
      </p:sp>
      <p:sp>
        <p:nvSpPr>
          <p:cNvPr id="142339" name="Rectangle 3"/>
          <p:cNvSpPr>
            <a:spLocks noGrp="1" noChangeArrowheads="1"/>
          </p:cNvSpPr>
          <p:nvPr>
            <p:ph type="body" idx="4294967295"/>
          </p:nvPr>
        </p:nvSpPr>
        <p:spPr>
          <a:xfrm>
            <a:off x="293688" y="952500"/>
            <a:ext cx="8850312" cy="5905500"/>
          </a:xfrm>
        </p:spPr>
        <p:txBody>
          <a:bodyPr/>
          <a:lstStyle/>
          <a:p>
            <a:pPr marL="458788" lvl="1" indent="-457200">
              <a:lnSpc>
                <a:spcPct val="90000"/>
              </a:lnSpc>
              <a:buSzPct val="95000"/>
            </a:pPr>
            <a:endParaRPr lang="en-US" sz="1600" smtClean="0">
              <a:latin typeface="Arial" pitchFamily="34" charset="0"/>
              <a:cs typeface="Arial Bold" pitchFamily="34" charset="0"/>
            </a:endParaRPr>
          </a:p>
          <a:p>
            <a:pPr marL="458788" lvl="1" indent="-457200">
              <a:lnSpc>
                <a:spcPct val="90000"/>
              </a:lnSpc>
              <a:buSzPct val="95000"/>
            </a:pPr>
            <a:r>
              <a:rPr lang="en-US" sz="1600" smtClean="0">
                <a:latin typeface="Arial" pitchFamily="34" charset="0"/>
                <a:cs typeface="Arial Bold" pitchFamily="34" charset="0"/>
              </a:rPr>
              <a:t>All anticoagulants exert their effects by </a:t>
            </a:r>
            <a:r>
              <a:rPr lang="en-US" sz="1600" i="1" smtClean="0">
                <a:latin typeface="Arial" pitchFamily="34" charset="0"/>
                <a:cs typeface="Arial Bold" pitchFamily="34" charset="0"/>
              </a:rPr>
              <a:t>directly</a:t>
            </a:r>
            <a:r>
              <a:rPr lang="en-US" sz="1600" smtClean="0">
                <a:latin typeface="Arial" pitchFamily="34" charset="0"/>
                <a:cs typeface="Arial Bold" pitchFamily="34" charset="0"/>
              </a:rPr>
              <a:t> or </a:t>
            </a:r>
            <a:r>
              <a:rPr lang="en-US" sz="1600" i="1" smtClean="0">
                <a:latin typeface="Arial" pitchFamily="34" charset="0"/>
                <a:cs typeface="Arial Bold" pitchFamily="34" charset="0"/>
              </a:rPr>
              <a:t>indirectly </a:t>
            </a:r>
            <a:r>
              <a:rPr lang="en-US" sz="1600" smtClean="0">
                <a:latin typeface="Arial" pitchFamily="34" charset="0"/>
                <a:cs typeface="Arial Bold" pitchFamily="34" charset="0"/>
              </a:rPr>
              <a:t>inhibiting thrombin through either:</a:t>
            </a:r>
          </a:p>
          <a:p>
            <a:pPr marL="458788" lvl="1" indent="-457200">
              <a:lnSpc>
                <a:spcPct val="90000"/>
              </a:lnSpc>
              <a:buSzPct val="95000"/>
            </a:pPr>
            <a:endParaRPr lang="en-US" sz="1600" smtClean="0">
              <a:latin typeface="Arial" pitchFamily="34" charset="0"/>
              <a:cs typeface="Arial Bold" pitchFamily="34" charset="0"/>
            </a:endParaRPr>
          </a:p>
          <a:p>
            <a:pPr marL="458788" lvl="1" indent="-457200">
              <a:lnSpc>
                <a:spcPct val="90000"/>
              </a:lnSpc>
              <a:buSzPct val="95000"/>
            </a:pPr>
            <a:r>
              <a:rPr lang="en-US" sz="1600" b="1" smtClean="0">
                <a:latin typeface="Arial" pitchFamily="34" charset="0"/>
                <a:cs typeface="Arial Bold" pitchFamily="34" charset="0"/>
              </a:rPr>
              <a:t>Reducing thrombin production </a:t>
            </a:r>
          </a:p>
          <a:p>
            <a:pPr marL="458788" lvl="1" indent="-457200">
              <a:lnSpc>
                <a:spcPct val="90000"/>
              </a:lnSpc>
              <a:buSzPct val="95000"/>
            </a:pPr>
            <a:r>
              <a:rPr lang="en-US" sz="1600" smtClean="0">
                <a:latin typeface="Arial" pitchFamily="34" charset="0"/>
                <a:cs typeface="Arial Bold" pitchFamily="34" charset="0"/>
              </a:rPr>
              <a:t>	and/or</a:t>
            </a:r>
            <a:endParaRPr lang="en-US" sz="1600" b="1" smtClean="0">
              <a:latin typeface="Arial" pitchFamily="34" charset="0"/>
              <a:cs typeface="Arial Bold" pitchFamily="34" charset="0"/>
            </a:endParaRPr>
          </a:p>
          <a:p>
            <a:pPr marL="458788" lvl="1" indent="-457200">
              <a:lnSpc>
                <a:spcPct val="90000"/>
              </a:lnSpc>
              <a:buSzPct val="95000"/>
            </a:pPr>
            <a:r>
              <a:rPr lang="en-US" sz="1600" b="1" smtClean="0">
                <a:latin typeface="Arial" pitchFamily="34" charset="0"/>
                <a:cs typeface="Arial Bold" pitchFamily="34" charset="0"/>
              </a:rPr>
              <a:t>Inhibiting thrombin activity</a:t>
            </a:r>
            <a:endParaRPr lang="en-US" sz="1600" smtClean="0">
              <a:latin typeface="Arial" pitchFamily="34" charset="0"/>
              <a:cs typeface="Arial Bold" pitchFamily="34" charset="0"/>
            </a:endParaRPr>
          </a:p>
          <a:p>
            <a:pPr marL="458788" lvl="1" indent="-457200">
              <a:lnSpc>
                <a:spcPct val="90000"/>
              </a:lnSpc>
              <a:buSzPct val="95000"/>
            </a:pPr>
            <a:endParaRPr lang="en-US" sz="1600" b="1" smtClean="0">
              <a:latin typeface="Arial" pitchFamily="34" charset="0"/>
              <a:cs typeface="Arial Bold" pitchFamily="34" charset="0"/>
            </a:endParaRPr>
          </a:p>
          <a:p>
            <a:pPr marL="458788" lvl="1" indent="-457200">
              <a:lnSpc>
                <a:spcPct val="90000"/>
              </a:lnSpc>
            </a:pPr>
            <a:r>
              <a:rPr lang="en-US" sz="1600" smtClean="0">
                <a:latin typeface="Arial" pitchFamily="34" charset="0"/>
                <a:cs typeface="Arial Bold" pitchFamily="34" charset="0"/>
              </a:rPr>
              <a:t>Vitamin K antagonists, LMWH and UFH impair thrombin generation or indirectly inhibit thrombin activity </a:t>
            </a:r>
          </a:p>
          <a:p>
            <a:pPr marL="458788" lvl="1" indent="-457200">
              <a:lnSpc>
                <a:spcPct val="90000"/>
              </a:lnSpc>
            </a:pPr>
            <a:endParaRPr lang="en-US" sz="1600" smtClean="0">
              <a:latin typeface="Arial" pitchFamily="34" charset="0"/>
              <a:cs typeface="Arial Bold" pitchFamily="34" charset="0"/>
            </a:endParaRPr>
          </a:p>
          <a:p>
            <a:pPr marL="458788" lvl="1" indent="-457200">
              <a:lnSpc>
                <a:spcPct val="90000"/>
              </a:lnSpc>
            </a:pPr>
            <a:r>
              <a:rPr lang="en-US" sz="1600" smtClean="0">
                <a:latin typeface="Arial" pitchFamily="34" charset="0"/>
                <a:cs typeface="Arial Bold" pitchFamily="34" charset="0"/>
              </a:rPr>
              <a:t>Blocking thrombin production is achieved by inhibiting other coagulation factors such as:</a:t>
            </a:r>
          </a:p>
          <a:p>
            <a:pPr marL="458788" lvl="1" indent="-457200">
              <a:lnSpc>
                <a:spcPct val="90000"/>
              </a:lnSpc>
            </a:pPr>
            <a:endParaRPr lang="en-US" sz="1600" smtClean="0">
              <a:latin typeface="Arial" pitchFamily="34" charset="0"/>
              <a:cs typeface="Arial Bold" pitchFamily="34" charset="0"/>
            </a:endParaRPr>
          </a:p>
          <a:p>
            <a:pPr marL="844550" lvl="2" indent="-381000">
              <a:lnSpc>
                <a:spcPct val="90000"/>
              </a:lnSpc>
            </a:pPr>
            <a:r>
              <a:rPr lang="en-US" sz="1600" smtClean="0">
                <a:latin typeface="Arial" pitchFamily="34" charset="0"/>
                <a:cs typeface="Arial Bold" pitchFamily="34" charset="0"/>
              </a:rPr>
              <a:t>Factor Xa </a:t>
            </a:r>
          </a:p>
          <a:p>
            <a:pPr marL="844550" lvl="2" indent="-381000">
              <a:lnSpc>
                <a:spcPct val="90000"/>
              </a:lnSpc>
            </a:pPr>
            <a:r>
              <a:rPr lang="en-US" sz="1600" smtClean="0">
                <a:latin typeface="Arial" pitchFamily="34" charset="0"/>
                <a:cs typeface="Arial Bold" pitchFamily="34" charset="0"/>
              </a:rPr>
              <a:t>Factor IXa </a:t>
            </a:r>
          </a:p>
          <a:p>
            <a:pPr marL="844550" lvl="2" indent="-381000">
              <a:lnSpc>
                <a:spcPct val="90000"/>
              </a:lnSpc>
            </a:pPr>
            <a:r>
              <a:rPr lang="en-US" sz="1600" smtClean="0">
                <a:latin typeface="Arial" pitchFamily="34" charset="0"/>
                <a:cs typeface="Arial Bold" pitchFamily="34" charset="0"/>
              </a:rPr>
              <a:t>Factor VIIa/tissue factor complex</a:t>
            </a:r>
          </a:p>
        </p:txBody>
      </p:sp>
      <p:sp>
        <p:nvSpPr>
          <p:cNvPr id="142340" name="Text Box 4"/>
          <p:cNvSpPr txBox="1">
            <a:spLocks noChangeArrowheads="1"/>
          </p:cNvSpPr>
          <p:nvPr/>
        </p:nvSpPr>
        <p:spPr bwMode="auto">
          <a:xfrm>
            <a:off x="-1008063" y="6375400"/>
            <a:ext cx="5421313" cy="274638"/>
          </a:xfrm>
          <a:prstGeom prst="rect">
            <a:avLst/>
          </a:prstGeom>
          <a:noFill/>
          <a:ln w="9525">
            <a:noFill/>
            <a:miter lim="800000"/>
            <a:headEnd/>
            <a:tailEnd/>
          </a:ln>
        </p:spPr>
        <p:txBody>
          <a:bodyPr>
            <a:spAutoFit/>
          </a:bodyPr>
          <a:lstStyle/>
          <a:p>
            <a:pPr algn="ctr">
              <a:spcBef>
                <a:spcPct val="50000"/>
              </a:spcBef>
            </a:pPr>
            <a:r>
              <a:rPr lang="en-US" sz="1200">
                <a:sym typeface="Franklin Gothic Medium" pitchFamily="34" charset="0"/>
              </a:rPr>
              <a:t>Weitz JI. </a:t>
            </a:r>
            <a:r>
              <a:rPr lang="en-US" sz="1200" i="1">
                <a:sym typeface="Franklin Gothic Medium" pitchFamily="34" charset="0"/>
              </a:rPr>
              <a:t>Chest</a:t>
            </a:r>
            <a:r>
              <a:rPr lang="en-US" sz="1200">
                <a:sym typeface="Franklin Gothic Medium" pitchFamily="34" charset="0"/>
              </a:rPr>
              <a:t>. 2001;119(1 Suppl):95S-107S</a:t>
            </a:r>
            <a:endParaRPr lang="en-GB" sz="1200">
              <a:sym typeface="Franklin Gothic Medium"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idx="4294967295"/>
          </p:nvPr>
        </p:nvSpPr>
        <p:spPr>
          <a:xfrm>
            <a:off x="323850" y="0"/>
            <a:ext cx="7102475" cy="792163"/>
          </a:xfrm>
        </p:spPr>
        <p:txBody>
          <a:bodyPr/>
          <a:lstStyle/>
          <a:p>
            <a:r>
              <a:rPr lang="en-US" smtClean="0">
                <a:latin typeface="Arial" pitchFamily="34" charset="0"/>
              </a:rPr>
              <a:t>The clotting cascade</a:t>
            </a:r>
          </a:p>
        </p:txBody>
      </p:sp>
      <p:sp>
        <p:nvSpPr>
          <p:cNvPr id="208899" name="Rectangle 3"/>
          <p:cNvSpPr>
            <a:spLocks noChangeArrowheads="1"/>
          </p:cNvSpPr>
          <p:nvPr/>
        </p:nvSpPr>
        <p:spPr bwMode="auto">
          <a:xfrm>
            <a:off x="503238" y="1420813"/>
            <a:ext cx="8135937" cy="5437187"/>
          </a:xfrm>
          <a:prstGeom prst="rect">
            <a:avLst/>
          </a:prstGeom>
          <a:noFill/>
          <a:ln w="9525">
            <a:noFill/>
            <a:miter lim="800000"/>
            <a:headEnd/>
            <a:tailEnd/>
          </a:ln>
        </p:spPr>
        <p:txBody>
          <a:bodyPr wrap="none" anchor="ctr"/>
          <a:lstStyle/>
          <a:p>
            <a:endParaRPr lang="de-DE">
              <a:latin typeface="Calibri" pitchFamily="34" charset="0"/>
            </a:endParaRPr>
          </a:p>
        </p:txBody>
      </p:sp>
      <p:sp>
        <p:nvSpPr>
          <p:cNvPr id="208900" name="Line 4"/>
          <p:cNvSpPr>
            <a:spLocks noChangeShapeType="1"/>
          </p:cNvSpPr>
          <p:nvPr/>
        </p:nvSpPr>
        <p:spPr bwMode="auto">
          <a:xfrm>
            <a:off x="5357813" y="1511300"/>
            <a:ext cx="6350" cy="709613"/>
          </a:xfrm>
          <a:prstGeom prst="line">
            <a:avLst/>
          </a:prstGeom>
          <a:noFill/>
          <a:ln w="25400">
            <a:solidFill>
              <a:srgbClr val="FF9933"/>
            </a:solidFill>
            <a:round/>
            <a:headEnd type="none" w="sm" len="sm"/>
            <a:tailEnd type="stealth" w="med" len="med"/>
          </a:ln>
        </p:spPr>
        <p:txBody>
          <a:bodyPr/>
          <a:lstStyle/>
          <a:p>
            <a:endParaRPr lang="en-GB"/>
          </a:p>
        </p:txBody>
      </p:sp>
      <p:sp>
        <p:nvSpPr>
          <p:cNvPr id="208901" name="Rectangle 5"/>
          <p:cNvSpPr>
            <a:spLocks noChangeArrowheads="1"/>
          </p:cNvSpPr>
          <p:nvPr/>
        </p:nvSpPr>
        <p:spPr bwMode="auto">
          <a:xfrm>
            <a:off x="4745038" y="1125538"/>
            <a:ext cx="1296987" cy="314325"/>
          </a:xfrm>
          <a:prstGeom prst="rect">
            <a:avLst/>
          </a:prstGeom>
          <a:noFill/>
          <a:ln w="9525">
            <a:solidFill>
              <a:schemeClr val="bg1"/>
            </a:solidFill>
            <a:miter lim="800000"/>
            <a:headEnd/>
            <a:tailEnd/>
          </a:ln>
        </p:spPr>
        <p:txBody>
          <a:bodyPr wrap="none" lIns="92075" tIns="46038" rIns="92075" bIns="46038">
            <a:spAutoFit/>
          </a:bodyPr>
          <a:lstStyle/>
          <a:p>
            <a:pPr algn="ctr" eaLnBrk="0" hangingPunct="0"/>
            <a:r>
              <a:rPr lang="en-US" sz="1400">
                <a:latin typeface="Century Gothic" pitchFamily="34" charset="0"/>
              </a:rPr>
              <a:t>Antithrombin</a:t>
            </a:r>
          </a:p>
        </p:txBody>
      </p:sp>
      <p:sp>
        <p:nvSpPr>
          <p:cNvPr id="208902" name="Rectangle 6"/>
          <p:cNvSpPr>
            <a:spLocks noChangeArrowheads="1"/>
          </p:cNvSpPr>
          <p:nvPr/>
        </p:nvSpPr>
        <p:spPr bwMode="auto">
          <a:xfrm>
            <a:off x="3998913" y="2630488"/>
            <a:ext cx="2794000" cy="527050"/>
          </a:xfrm>
          <a:prstGeom prst="rect">
            <a:avLst/>
          </a:prstGeom>
          <a:noFill/>
          <a:ln w="9525">
            <a:solidFill>
              <a:schemeClr val="bg1"/>
            </a:solidFill>
            <a:miter lim="800000"/>
            <a:headEnd/>
            <a:tailEnd/>
          </a:ln>
        </p:spPr>
        <p:txBody>
          <a:bodyPr lIns="92075" tIns="46038" rIns="92075" bIns="46038">
            <a:spAutoFit/>
          </a:bodyPr>
          <a:lstStyle/>
          <a:p>
            <a:pPr algn="ctr" eaLnBrk="0" hangingPunct="0"/>
            <a:r>
              <a:rPr lang="en-US" sz="1400">
                <a:latin typeface="Century Gothic" pitchFamily="34" charset="0"/>
              </a:rPr>
              <a:t>Antithrombin</a:t>
            </a:r>
          </a:p>
          <a:p>
            <a:pPr algn="ctr" eaLnBrk="0" hangingPunct="0"/>
            <a:r>
              <a:rPr lang="en-US" sz="1400">
                <a:latin typeface="Century Gothic" pitchFamily="34" charset="0"/>
              </a:rPr>
              <a:t>Heparin cofactor II</a:t>
            </a:r>
          </a:p>
        </p:txBody>
      </p:sp>
      <p:sp>
        <p:nvSpPr>
          <p:cNvPr id="208903" name="Line 7"/>
          <p:cNvSpPr>
            <a:spLocks noChangeShapeType="1"/>
          </p:cNvSpPr>
          <p:nvPr/>
        </p:nvSpPr>
        <p:spPr bwMode="auto">
          <a:xfrm>
            <a:off x="5811838" y="3157538"/>
            <a:ext cx="0" cy="890587"/>
          </a:xfrm>
          <a:prstGeom prst="line">
            <a:avLst/>
          </a:prstGeom>
          <a:noFill/>
          <a:ln w="25400">
            <a:solidFill>
              <a:srgbClr val="FF9933"/>
            </a:solidFill>
            <a:round/>
            <a:headEnd type="none" w="sm" len="sm"/>
            <a:tailEnd type="stealth" w="med" len="med"/>
          </a:ln>
        </p:spPr>
        <p:txBody>
          <a:bodyPr/>
          <a:lstStyle/>
          <a:p>
            <a:endParaRPr lang="en-GB"/>
          </a:p>
        </p:txBody>
      </p:sp>
      <p:sp>
        <p:nvSpPr>
          <p:cNvPr id="208904" name="Rectangle 8"/>
          <p:cNvSpPr>
            <a:spLocks noChangeArrowheads="1"/>
          </p:cNvSpPr>
          <p:nvPr/>
        </p:nvSpPr>
        <p:spPr bwMode="auto">
          <a:xfrm>
            <a:off x="828675" y="5897563"/>
            <a:ext cx="1905000" cy="457200"/>
          </a:xfrm>
          <a:prstGeom prst="rect">
            <a:avLst/>
          </a:prstGeom>
          <a:noFill/>
          <a:ln w="9525">
            <a:noFill/>
            <a:miter lim="800000"/>
            <a:headEnd/>
            <a:tailEnd/>
          </a:ln>
        </p:spPr>
        <p:txBody>
          <a:bodyPr wrap="none" lIns="92075" tIns="46038" rIns="92075" bIns="46038" anchor="ctr"/>
          <a:lstStyle/>
          <a:p>
            <a:pPr eaLnBrk="0" hangingPunct="0"/>
            <a:endParaRPr lang="de-DE" sz="2400">
              <a:latin typeface="BISansCond"/>
            </a:endParaRPr>
          </a:p>
        </p:txBody>
      </p:sp>
      <p:sp>
        <p:nvSpPr>
          <p:cNvPr id="208905" name="Rectangle 9"/>
          <p:cNvSpPr>
            <a:spLocks noChangeArrowheads="1"/>
          </p:cNvSpPr>
          <p:nvPr/>
        </p:nvSpPr>
        <p:spPr bwMode="auto">
          <a:xfrm>
            <a:off x="4392613" y="5984875"/>
            <a:ext cx="2895600" cy="457200"/>
          </a:xfrm>
          <a:prstGeom prst="rect">
            <a:avLst/>
          </a:prstGeom>
          <a:noFill/>
          <a:ln w="9525">
            <a:noFill/>
            <a:miter lim="800000"/>
            <a:headEnd/>
            <a:tailEnd/>
          </a:ln>
        </p:spPr>
        <p:txBody>
          <a:bodyPr wrap="none" lIns="92075" tIns="46038" rIns="92075" bIns="46038" anchor="ctr"/>
          <a:lstStyle/>
          <a:p>
            <a:pPr algn="ctr" eaLnBrk="0" hangingPunct="0"/>
            <a:endParaRPr lang="de-DE" sz="2400">
              <a:latin typeface="BISansCond"/>
            </a:endParaRPr>
          </a:p>
        </p:txBody>
      </p:sp>
      <p:sp>
        <p:nvSpPr>
          <p:cNvPr id="208906" name="Rectangle 10"/>
          <p:cNvSpPr>
            <a:spLocks noChangeArrowheads="1"/>
          </p:cNvSpPr>
          <p:nvPr/>
        </p:nvSpPr>
        <p:spPr bwMode="auto">
          <a:xfrm>
            <a:off x="827088" y="5913438"/>
            <a:ext cx="1905000" cy="457200"/>
          </a:xfrm>
          <a:prstGeom prst="rect">
            <a:avLst/>
          </a:prstGeom>
          <a:noFill/>
          <a:ln w="9525">
            <a:noFill/>
            <a:miter lim="800000"/>
            <a:headEnd/>
            <a:tailEnd/>
          </a:ln>
        </p:spPr>
        <p:txBody>
          <a:bodyPr wrap="none" lIns="92075" tIns="46038" rIns="92075" bIns="46038" anchor="ctr"/>
          <a:lstStyle/>
          <a:p>
            <a:pPr defTabSz="762000" eaLnBrk="0" hangingPunct="0">
              <a:spcBef>
                <a:spcPct val="50000"/>
              </a:spcBef>
            </a:pPr>
            <a:endParaRPr lang="de-DE" sz="2400">
              <a:latin typeface="BISansCond"/>
            </a:endParaRPr>
          </a:p>
        </p:txBody>
      </p:sp>
      <p:sp>
        <p:nvSpPr>
          <p:cNvPr id="208907" name="Rectangle 11"/>
          <p:cNvSpPr>
            <a:spLocks noChangeArrowheads="1"/>
          </p:cNvSpPr>
          <p:nvPr/>
        </p:nvSpPr>
        <p:spPr bwMode="auto">
          <a:xfrm>
            <a:off x="3059113" y="3989388"/>
            <a:ext cx="1852612" cy="396875"/>
          </a:xfrm>
          <a:prstGeom prst="rect">
            <a:avLst/>
          </a:prstGeom>
          <a:solidFill>
            <a:srgbClr val="FF5050"/>
          </a:solidFill>
          <a:ln w="25400">
            <a:noFill/>
            <a:miter lim="800000"/>
            <a:headEnd/>
            <a:tailEnd/>
          </a:ln>
        </p:spPr>
        <p:txBody>
          <a:bodyPr wrap="none" lIns="92075" tIns="46038" rIns="92075" bIns="46038">
            <a:spAutoFit/>
          </a:bodyPr>
          <a:lstStyle/>
          <a:p>
            <a:pPr algn="ctr" eaLnBrk="0" hangingPunct="0"/>
            <a:r>
              <a:rPr lang="en-US" sz="2000">
                <a:latin typeface="Century Gothic" pitchFamily="34" charset="0"/>
              </a:rPr>
              <a:t>Thrombin (IIa)</a:t>
            </a:r>
          </a:p>
        </p:txBody>
      </p:sp>
      <p:sp>
        <p:nvSpPr>
          <p:cNvPr id="208908" name="Rectangle 12"/>
          <p:cNvSpPr>
            <a:spLocks noChangeArrowheads="1"/>
          </p:cNvSpPr>
          <p:nvPr/>
        </p:nvSpPr>
        <p:spPr bwMode="auto">
          <a:xfrm>
            <a:off x="349250" y="1141413"/>
            <a:ext cx="1454150" cy="527050"/>
          </a:xfrm>
          <a:prstGeom prst="rect">
            <a:avLst/>
          </a:prstGeom>
          <a:noFill/>
          <a:ln w="9525">
            <a:solidFill>
              <a:schemeClr val="bg1"/>
            </a:solidFill>
            <a:miter lim="800000"/>
            <a:headEnd/>
            <a:tailEnd/>
          </a:ln>
        </p:spPr>
        <p:txBody>
          <a:bodyPr lIns="92075" tIns="46038" rIns="92075" bIns="46038">
            <a:spAutoFit/>
          </a:bodyPr>
          <a:lstStyle/>
          <a:p>
            <a:pPr algn="ctr" eaLnBrk="0" hangingPunct="0"/>
            <a:r>
              <a:rPr lang="en-US" sz="1400">
                <a:latin typeface="Century Gothic" pitchFamily="34" charset="0"/>
              </a:rPr>
              <a:t>Intrinsic</a:t>
            </a:r>
          </a:p>
          <a:p>
            <a:pPr algn="ctr" eaLnBrk="0" hangingPunct="0"/>
            <a:r>
              <a:rPr lang="en-US" sz="1400">
                <a:latin typeface="Century Gothic" pitchFamily="34" charset="0"/>
              </a:rPr>
              <a:t>(contact)</a:t>
            </a:r>
          </a:p>
        </p:txBody>
      </p:sp>
      <p:sp>
        <p:nvSpPr>
          <p:cNvPr id="208909" name="Rectangle 13"/>
          <p:cNvSpPr>
            <a:spLocks noChangeArrowheads="1"/>
          </p:cNvSpPr>
          <p:nvPr/>
        </p:nvSpPr>
        <p:spPr bwMode="auto">
          <a:xfrm>
            <a:off x="3267075" y="2076450"/>
            <a:ext cx="539750" cy="314325"/>
          </a:xfrm>
          <a:prstGeom prst="rect">
            <a:avLst/>
          </a:prstGeom>
          <a:noFill/>
          <a:ln w="9525">
            <a:solidFill>
              <a:schemeClr val="bg1"/>
            </a:solidFill>
            <a:miter lim="800000"/>
            <a:headEnd/>
            <a:tailEnd/>
          </a:ln>
        </p:spPr>
        <p:txBody>
          <a:bodyPr lIns="92075" tIns="46038" rIns="92075" bIns="46038">
            <a:spAutoFit/>
          </a:bodyPr>
          <a:lstStyle/>
          <a:p>
            <a:pPr algn="ctr" eaLnBrk="0" hangingPunct="0"/>
            <a:r>
              <a:rPr lang="en-US" sz="1400">
                <a:latin typeface="Century Gothic" pitchFamily="34" charset="0"/>
              </a:rPr>
              <a:t>Xa</a:t>
            </a:r>
          </a:p>
        </p:txBody>
      </p:sp>
      <p:sp>
        <p:nvSpPr>
          <p:cNvPr id="208910" name="Rectangle 14"/>
          <p:cNvSpPr>
            <a:spLocks noChangeArrowheads="1"/>
          </p:cNvSpPr>
          <p:nvPr/>
        </p:nvSpPr>
        <p:spPr bwMode="auto">
          <a:xfrm>
            <a:off x="6924675" y="2306638"/>
            <a:ext cx="1651000" cy="346075"/>
          </a:xfrm>
          <a:prstGeom prst="rect">
            <a:avLst/>
          </a:prstGeom>
          <a:noFill/>
          <a:ln w="9525">
            <a:solidFill>
              <a:schemeClr val="bg1"/>
            </a:solidFill>
            <a:miter lim="800000"/>
            <a:headEnd/>
            <a:tailEnd/>
          </a:ln>
        </p:spPr>
        <p:txBody>
          <a:bodyPr wrap="none" lIns="92075" tIns="46038" rIns="92075" bIns="46038">
            <a:spAutoFit/>
          </a:bodyPr>
          <a:lstStyle/>
          <a:p>
            <a:pPr algn="ctr" eaLnBrk="0" hangingPunct="0"/>
            <a:r>
              <a:rPr lang="en-US" sz="1600">
                <a:latin typeface="Century Gothic" pitchFamily="34" charset="0"/>
              </a:rPr>
              <a:t>Inactivated Xa</a:t>
            </a:r>
          </a:p>
        </p:txBody>
      </p:sp>
      <p:sp>
        <p:nvSpPr>
          <p:cNvPr id="208911" name="Rectangle 15"/>
          <p:cNvSpPr>
            <a:spLocks noChangeArrowheads="1"/>
          </p:cNvSpPr>
          <p:nvPr/>
        </p:nvSpPr>
        <p:spPr bwMode="auto">
          <a:xfrm>
            <a:off x="6659563" y="3902075"/>
            <a:ext cx="1389062" cy="590550"/>
          </a:xfrm>
          <a:prstGeom prst="rect">
            <a:avLst/>
          </a:prstGeom>
          <a:noFill/>
          <a:ln w="9525">
            <a:solidFill>
              <a:schemeClr val="bg1"/>
            </a:solidFill>
            <a:miter lim="800000"/>
            <a:headEnd/>
            <a:tailEnd/>
          </a:ln>
        </p:spPr>
        <p:txBody>
          <a:bodyPr wrap="none" lIns="92075" tIns="46038" rIns="92075" bIns="46038">
            <a:spAutoFit/>
          </a:bodyPr>
          <a:lstStyle/>
          <a:p>
            <a:pPr algn="ctr" eaLnBrk="0" hangingPunct="0"/>
            <a:r>
              <a:rPr lang="en-US" sz="1600">
                <a:latin typeface="Century Gothic" pitchFamily="34" charset="0"/>
              </a:rPr>
              <a:t>Inactivated </a:t>
            </a:r>
          </a:p>
          <a:p>
            <a:pPr algn="ctr" eaLnBrk="0" hangingPunct="0"/>
            <a:r>
              <a:rPr lang="en-US" sz="1600">
                <a:latin typeface="Century Gothic" pitchFamily="34" charset="0"/>
              </a:rPr>
              <a:t>thrombin</a:t>
            </a:r>
          </a:p>
        </p:txBody>
      </p:sp>
      <p:sp>
        <p:nvSpPr>
          <p:cNvPr id="208912" name="Rectangle 16"/>
          <p:cNvSpPr>
            <a:spLocks noChangeArrowheads="1"/>
          </p:cNvSpPr>
          <p:nvPr/>
        </p:nvSpPr>
        <p:spPr bwMode="auto">
          <a:xfrm>
            <a:off x="395288" y="4002088"/>
            <a:ext cx="1824037" cy="346075"/>
          </a:xfrm>
          <a:prstGeom prst="rect">
            <a:avLst/>
          </a:prstGeom>
          <a:noFill/>
          <a:ln w="9525">
            <a:solidFill>
              <a:schemeClr val="bg1"/>
            </a:solidFill>
            <a:miter lim="800000"/>
            <a:headEnd/>
            <a:tailEnd/>
          </a:ln>
        </p:spPr>
        <p:txBody>
          <a:bodyPr lIns="92075" tIns="46038" rIns="92075" bIns="46038">
            <a:spAutoFit/>
          </a:bodyPr>
          <a:lstStyle/>
          <a:p>
            <a:pPr algn="ctr" eaLnBrk="0" hangingPunct="0"/>
            <a:r>
              <a:rPr lang="en-US" sz="1600">
                <a:latin typeface="Century Gothic" pitchFamily="34" charset="0"/>
              </a:rPr>
              <a:t>Prothrombin</a:t>
            </a:r>
          </a:p>
        </p:txBody>
      </p:sp>
      <p:sp>
        <p:nvSpPr>
          <p:cNvPr id="208913" name="Rectangle 17"/>
          <p:cNvSpPr>
            <a:spLocks noChangeArrowheads="1"/>
          </p:cNvSpPr>
          <p:nvPr/>
        </p:nvSpPr>
        <p:spPr bwMode="auto">
          <a:xfrm>
            <a:off x="1477963" y="5356225"/>
            <a:ext cx="1666875" cy="346075"/>
          </a:xfrm>
          <a:prstGeom prst="rect">
            <a:avLst/>
          </a:prstGeom>
          <a:noFill/>
          <a:ln w="9525">
            <a:solidFill>
              <a:schemeClr val="bg1"/>
            </a:solidFill>
            <a:miter lim="800000"/>
            <a:headEnd/>
            <a:tailEnd/>
          </a:ln>
        </p:spPr>
        <p:txBody>
          <a:bodyPr lIns="92075" tIns="46038" rIns="92075" bIns="46038">
            <a:spAutoFit/>
          </a:bodyPr>
          <a:lstStyle/>
          <a:p>
            <a:pPr algn="ctr" eaLnBrk="0" hangingPunct="0"/>
            <a:r>
              <a:rPr lang="en-US" sz="1600">
                <a:latin typeface="Century Gothic" pitchFamily="34" charset="0"/>
              </a:rPr>
              <a:t>Fibrinogen</a:t>
            </a:r>
          </a:p>
        </p:txBody>
      </p:sp>
      <p:sp>
        <p:nvSpPr>
          <p:cNvPr id="208914" name="Rectangle 18"/>
          <p:cNvSpPr>
            <a:spLocks noChangeArrowheads="1"/>
          </p:cNvSpPr>
          <p:nvPr/>
        </p:nvSpPr>
        <p:spPr bwMode="auto">
          <a:xfrm>
            <a:off x="4654550" y="5403850"/>
            <a:ext cx="936625" cy="346075"/>
          </a:xfrm>
          <a:prstGeom prst="rect">
            <a:avLst/>
          </a:prstGeom>
          <a:noFill/>
          <a:ln w="9525">
            <a:solidFill>
              <a:schemeClr val="bg1"/>
            </a:solidFill>
            <a:miter lim="800000"/>
            <a:headEnd/>
            <a:tailEnd/>
          </a:ln>
        </p:spPr>
        <p:txBody>
          <a:bodyPr lIns="92075" tIns="46038" rIns="92075" bIns="46038">
            <a:spAutoFit/>
          </a:bodyPr>
          <a:lstStyle/>
          <a:p>
            <a:pPr algn="ctr" eaLnBrk="0" hangingPunct="0"/>
            <a:r>
              <a:rPr lang="en-US" sz="1600">
                <a:latin typeface="Century Gothic" pitchFamily="34" charset="0"/>
              </a:rPr>
              <a:t>Fibrin</a:t>
            </a:r>
          </a:p>
        </p:txBody>
      </p:sp>
      <p:sp>
        <p:nvSpPr>
          <p:cNvPr id="208915" name="Rectangle 19"/>
          <p:cNvSpPr>
            <a:spLocks noChangeArrowheads="1"/>
          </p:cNvSpPr>
          <p:nvPr/>
        </p:nvSpPr>
        <p:spPr bwMode="auto">
          <a:xfrm>
            <a:off x="909638" y="2005013"/>
            <a:ext cx="301625" cy="314325"/>
          </a:xfrm>
          <a:prstGeom prst="rect">
            <a:avLst/>
          </a:prstGeom>
          <a:noFill/>
          <a:ln w="9525">
            <a:solidFill>
              <a:schemeClr val="bg1"/>
            </a:solidFill>
            <a:miter lim="800000"/>
            <a:headEnd/>
            <a:tailEnd/>
          </a:ln>
        </p:spPr>
        <p:txBody>
          <a:bodyPr wrap="none" lIns="92075" tIns="46038" rIns="92075" bIns="46038">
            <a:spAutoFit/>
          </a:bodyPr>
          <a:lstStyle/>
          <a:p>
            <a:pPr algn="ctr" eaLnBrk="0" hangingPunct="0"/>
            <a:r>
              <a:rPr lang="en-US" sz="1400">
                <a:latin typeface="Century Gothic" pitchFamily="34" charset="0"/>
              </a:rPr>
              <a:t>X</a:t>
            </a:r>
          </a:p>
        </p:txBody>
      </p:sp>
      <p:sp>
        <p:nvSpPr>
          <p:cNvPr id="208916" name="Line 20"/>
          <p:cNvSpPr>
            <a:spLocks noChangeShapeType="1"/>
          </p:cNvSpPr>
          <p:nvPr/>
        </p:nvSpPr>
        <p:spPr bwMode="auto">
          <a:xfrm>
            <a:off x="1289050" y="2220913"/>
            <a:ext cx="1974850" cy="0"/>
          </a:xfrm>
          <a:prstGeom prst="line">
            <a:avLst/>
          </a:prstGeom>
          <a:noFill/>
          <a:ln w="25400">
            <a:solidFill>
              <a:schemeClr val="bg1"/>
            </a:solidFill>
            <a:round/>
            <a:headEnd type="none" w="sm" len="sm"/>
            <a:tailEnd type="stealth" w="med" len="med"/>
          </a:ln>
        </p:spPr>
        <p:txBody>
          <a:bodyPr/>
          <a:lstStyle/>
          <a:p>
            <a:endParaRPr lang="en-GB"/>
          </a:p>
        </p:txBody>
      </p:sp>
      <p:sp>
        <p:nvSpPr>
          <p:cNvPr id="208917" name="Line 21"/>
          <p:cNvSpPr>
            <a:spLocks noChangeShapeType="1"/>
          </p:cNvSpPr>
          <p:nvPr/>
        </p:nvSpPr>
        <p:spPr bwMode="auto">
          <a:xfrm>
            <a:off x="3894138" y="2365375"/>
            <a:ext cx="2895600" cy="6350"/>
          </a:xfrm>
          <a:prstGeom prst="line">
            <a:avLst/>
          </a:prstGeom>
          <a:noFill/>
          <a:ln w="25400">
            <a:solidFill>
              <a:schemeClr val="bg1"/>
            </a:solidFill>
            <a:round/>
            <a:headEnd type="none" w="sm" len="sm"/>
            <a:tailEnd type="stealth" w="med" len="med"/>
          </a:ln>
        </p:spPr>
        <p:txBody>
          <a:bodyPr/>
          <a:lstStyle/>
          <a:p>
            <a:endParaRPr lang="en-GB"/>
          </a:p>
        </p:txBody>
      </p:sp>
      <p:sp>
        <p:nvSpPr>
          <p:cNvPr id="208918" name="Line 22"/>
          <p:cNvSpPr>
            <a:spLocks noChangeShapeType="1"/>
          </p:cNvSpPr>
          <p:nvPr/>
        </p:nvSpPr>
        <p:spPr bwMode="auto">
          <a:xfrm>
            <a:off x="2338388" y="4132263"/>
            <a:ext cx="681037" cy="0"/>
          </a:xfrm>
          <a:prstGeom prst="line">
            <a:avLst/>
          </a:prstGeom>
          <a:noFill/>
          <a:ln w="25400">
            <a:solidFill>
              <a:schemeClr val="bg1"/>
            </a:solidFill>
            <a:round/>
            <a:headEnd type="none" w="sm" len="sm"/>
            <a:tailEnd type="stealth" w="med" len="med"/>
          </a:ln>
        </p:spPr>
        <p:txBody>
          <a:bodyPr/>
          <a:lstStyle/>
          <a:p>
            <a:endParaRPr lang="en-GB"/>
          </a:p>
        </p:txBody>
      </p:sp>
      <p:sp>
        <p:nvSpPr>
          <p:cNvPr id="208919" name="Line 23"/>
          <p:cNvSpPr>
            <a:spLocks noChangeShapeType="1"/>
          </p:cNvSpPr>
          <p:nvPr/>
        </p:nvSpPr>
        <p:spPr bwMode="auto">
          <a:xfrm>
            <a:off x="4138613" y="4564063"/>
            <a:ext cx="0" cy="792162"/>
          </a:xfrm>
          <a:prstGeom prst="line">
            <a:avLst/>
          </a:prstGeom>
          <a:noFill/>
          <a:ln w="25400">
            <a:solidFill>
              <a:schemeClr val="bg1"/>
            </a:solidFill>
            <a:round/>
            <a:headEnd type="none" w="sm" len="sm"/>
            <a:tailEnd type="stealth" w="med" len="med"/>
          </a:ln>
        </p:spPr>
        <p:txBody>
          <a:bodyPr/>
          <a:lstStyle/>
          <a:p>
            <a:endParaRPr lang="en-GB"/>
          </a:p>
        </p:txBody>
      </p:sp>
      <p:sp>
        <p:nvSpPr>
          <p:cNvPr id="208920" name="Line 24"/>
          <p:cNvSpPr>
            <a:spLocks noChangeShapeType="1"/>
          </p:cNvSpPr>
          <p:nvPr/>
        </p:nvSpPr>
        <p:spPr bwMode="auto">
          <a:xfrm>
            <a:off x="3209925" y="5556250"/>
            <a:ext cx="1455738" cy="0"/>
          </a:xfrm>
          <a:prstGeom prst="line">
            <a:avLst/>
          </a:prstGeom>
          <a:noFill/>
          <a:ln w="25400">
            <a:solidFill>
              <a:schemeClr val="bg1"/>
            </a:solidFill>
            <a:round/>
            <a:headEnd type="none" w="sm" len="sm"/>
            <a:tailEnd type="stealth" w="med" len="med"/>
          </a:ln>
        </p:spPr>
        <p:txBody>
          <a:bodyPr/>
          <a:lstStyle/>
          <a:p>
            <a:endParaRPr lang="en-GB"/>
          </a:p>
        </p:txBody>
      </p:sp>
      <p:sp>
        <p:nvSpPr>
          <p:cNvPr id="208921" name="Line 25"/>
          <p:cNvSpPr>
            <a:spLocks noChangeShapeType="1"/>
          </p:cNvSpPr>
          <p:nvPr/>
        </p:nvSpPr>
        <p:spPr bwMode="auto">
          <a:xfrm flipH="1">
            <a:off x="2443163" y="1716088"/>
            <a:ext cx="806450" cy="433387"/>
          </a:xfrm>
          <a:prstGeom prst="line">
            <a:avLst/>
          </a:prstGeom>
          <a:noFill/>
          <a:ln w="25400">
            <a:solidFill>
              <a:schemeClr val="bg1"/>
            </a:solidFill>
            <a:round/>
            <a:headEnd type="none" w="sm" len="sm"/>
            <a:tailEnd type="stealth" w="med" len="med"/>
          </a:ln>
        </p:spPr>
        <p:txBody>
          <a:bodyPr/>
          <a:lstStyle/>
          <a:p>
            <a:endParaRPr lang="en-GB"/>
          </a:p>
        </p:txBody>
      </p:sp>
      <p:sp>
        <p:nvSpPr>
          <p:cNvPr id="208922" name="Line 26"/>
          <p:cNvSpPr>
            <a:spLocks noChangeShapeType="1"/>
          </p:cNvSpPr>
          <p:nvPr/>
        </p:nvSpPr>
        <p:spPr bwMode="auto">
          <a:xfrm flipH="1">
            <a:off x="2771775" y="2436813"/>
            <a:ext cx="792163" cy="1512887"/>
          </a:xfrm>
          <a:prstGeom prst="line">
            <a:avLst/>
          </a:prstGeom>
          <a:noFill/>
          <a:ln w="25400">
            <a:solidFill>
              <a:schemeClr val="bg1"/>
            </a:solidFill>
            <a:round/>
            <a:headEnd type="none" w="sm" len="sm"/>
            <a:tailEnd type="stealth" w="med" len="med"/>
          </a:ln>
        </p:spPr>
        <p:txBody>
          <a:bodyPr/>
          <a:lstStyle/>
          <a:p>
            <a:endParaRPr lang="en-GB"/>
          </a:p>
        </p:txBody>
      </p:sp>
      <p:sp>
        <p:nvSpPr>
          <p:cNvPr id="208923" name="Line 27"/>
          <p:cNvSpPr>
            <a:spLocks noChangeShapeType="1"/>
          </p:cNvSpPr>
          <p:nvPr/>
        </p:nvSpPr>
        <p:spPr bwMode="auto">
          <a:xfrm>
            <a:off x="5146675" y="4205288"/>
            <a:ext cx="1214438" cy="0"/>
          </a:xfrm>
          <a:prstGeom prst="line">
            <a:avLst/>
          </a:prstGeom>
          <a:noFill/>
          <a:ln w="25400">
            <a:solidFill>
              <a:schemeClr val="bg1"/>
            </a:solidFill>
            <a:round/>
            <a:headEnd type="none" w="sm" len="sm"/>
            <a:tailEnd type="stealth" w="med" len="med"/>
          </a:ln>
        </p:spPr>
        <p:txBody>
          <a:bodyPr/>
          <a:lstStyle/>
          <a:p>
            <a:endParaRPr lang="en-GB"/>
          </a:p>
        </p:txBody>
      </p:sp>
      <p:sp>
        <p:nvSpPr>
          <p:cNvPr id="208924" name="Rectangle 28"/>
          <p:cNvSpPr>
            <a:spLocks noChangeArrowheads="1"/>
          </p:cNvSpPr>
          <p:nvPr/>
        </p:nvSpPr>
        <p:spPr bwMode="auto">
          <a:xfrm>
            <a:off x="2843213" y="1141413"/>
            <a:ext cx="1350962" cy="527050"/>
          </a:xfrm>
          <a:prstGeom prst="rect">
            <a:avLst/>
          </a:prstGeom>
          <a:noFill/>
          <a:ln w="9525">
            <a:solidFill>
              <a:schemeClr val="bg1"/>
            </a:solidFill>
            <a:miter lim="800000"/>
            <a:headEnd/>
            <a:tailEnd/>
          </a:ln>
        </p:spPr>
        <p:txBody>
          <a:bodyPr wrap="none" lIns="92075" tIns="46038" rIns="92075" bIns="46038">
            <a:spAutoFit/>
          </a:bodyPr>
          <a:lstStyle/>
          <a:p>
            <a:pPr marL="114300" lvl="1" algn="ctr" eaLnBrk="0" hangingPunct="0"/>
            <a:r>
              <a:rPr lang="en-US" sz="1400">
                <a:latin typeface="Century Gothic" pitchFamily="34" charset="0"/>
              </a:rPr>
              <a:t>Extrinsic       </a:t>
            </a:r>
          </a:p>
          <a:p>
            <a:pPr algn="ctr" eaLnBrk="0" hangingPunct="0"/>
            <a:r>
              <a:rPr lang="en-US" sz="1400">
                <a:latin typeface="Century Gothic" pitchFamily="34" charset="0"/>
              </a:rPr>
              <a:t>(tissue factor)</a:t>
            </a:r>
          </a:p>
        </p:txBody>
      </p:sp>
      <p:sp>
        <p:nvSpPr>
          <p:cNvPr id="208925" name="Line 29"/>
          <p:cNvSpPr>
            <a:spLocks noChangeShapeType="1"/>
          </p:cNvSpPr>
          <p:nvPr/>
        </p:nvSpPr>
        <p:spPr bwMode="auto">
          <a:xfrm>
            <a:off x="1381125" y="1716088"/>
            <a:ext cx="798513" cy="433387"/>
          </a:xfrm>
          <a:prstGeom prst="line">
            <a:avLst/>
          </a:prstGeom>
          <a:noFill/>
          <a:ln w="25400">
            <a:solidFill>
              <a:schemeClr val="bg1"/>
            </a:solidFill>
            <a:round/>
            <a:headEnd type="none" w="sm" len="sm"/>
            <a:tailEnd type="stealth" w="med" len="med"/>
          </a:ln>
        </p:spPr>
        <p:txBody>
          <a:bodyPr/>
          <a:lstStyle/>
          <a:p>
            <a:endParaRPr lang="en-GB"/>
          </a:p>
        </p:txBody>
      </p:sp>
      <p:sp>
        <p:nvSpPr>
          <p:cNvPr id="1735713" name="AutoShape 33"/>
          <p:cNvSpPr>
            <a:spLocks noChangeArrowheads="1"/>
          </p:cNvSpPr>
          <p:nvPr/>
        </p:nvSpPr>
        <p:spPr bwMode="auto">
          <a:xfrm>
            <a:off x="6807200" y="1716088"/>
            <a:ext cx="1325563" cy="504825"/>
          </a:xfrm>
          <a:prstGeom prst="roundRect">
            <a:avLst>
              <a:gd name="adj" fmla="val 16667"/>
            </a:avLst>
          </a:prstGeom>
          <a:solidFill>
            <a:srgbClr val="99CCFF"/>
          </a:solidFill>
          <a:ln w="9525" cap="rnd">
            <a:solidFill>
              <a:schemeClr val="tx1"/>
            </a:solidFill>
            <a:prstDash val="sysDot"/>
            <a:round/>
            <a:headEnd/>
            <a:tailEnd/>
          </a:ln>
        </p:spPr>
        <p:txBody>
          <a:bodyPr wrap="none" anchor="ctr"/>
          <a:lstStyle/>
          <a:p>
            <a:pPr algn="ctr" eaLnBrk="0" hangingPunct="0"/>
            <a:r>
              <a:rPr lang="de-DE" sz="1400">
                <a:latin typeface="Century Gothic" pitchFamily="34" charset="0"/>
              </a:rPr>
              <a:t>Heparin/LMWH</a:t>
            </a:r>
          </a:p>
        </p:txBody>
      </p:sp>
      <p:sp>
        <p:nvSpPr>
          <p:cNvPr id="1735714" name="AutoShape 34"/>
          <p:cNvSpPr>
            <a:spLocks noChangeArrowheads="1"/>
          </p:cNvSpPr>
          <p:nvPr/>
        </p:nvSpPr>
        <p:spPr bwMode="auto">
          <a:xfrm>
            <a:off x="6551613" y="1125538"/>
            <a:ext cx="1692275" cy="431800"/>
          </a:xfrm>
          <a:prstGeom prst="roundRect">
            <a:avLst>
              <a:gd name="adj" fmla="val 16667"/>
            </a:avLst>
          </a:prstGeom>
          <a:solidFill>
            <a:srgbClr val="99CCFF"/>
          </a:solidFill>
          <a:ln w="9525" cap="rnd">
            <a:solidFill>
              <a:schemeClr val="tx1"/>
            </a:solidFill>
            <a:prstDash val="sysDot"/>
            <a:round/>
            <a:headEnd/>
            <a:tailEnd/>
          </a:ln>
        </p:spPr>
        <p:txBody>
          <a:bodyPr wrap="none" anchor="ctr"/>
          <a:lstStyle/>
          <a:p>
            <a:pPr algn="ctr" eaLnBrk="0" hangingPunct="0"/>
            <a:r>
              <a:rPr lang="en-GB" sz="1400">
                <a:latin typeface="Century Gothic" pitchFamily="34" charset="0"/>
              </a:rPr>
              <a:t>Indirect</a:t>
            </a:r>
            <a:br>
              <a:rPr lang="en-GB" sz="1400">
                <a:latin typeface="Century Gothic" pitchFamily="34" charset="0"/>
              </a:rPr>
            </a:br>
            <a:r>
              <a:rPr lang="en-GB" sz="1400">
                <a:latin typeface="Century Gothic" pitchFamily="34" charset="0"/>
              </a:rPr>
              <a:t>Factor Xa inhibitors</a:t>
            </a:r>
          </a:p>
        </p:txBody>
      </p:sp>
      <p:sp>
        <p:nvSpPr>
          <p:cNvPr id="208928" name="Line 35"/>
          <p:cNvSpPr>
            <a:spLocks noChangeShapeType="1"/>
          </p:cNvSpPr>
          <p:nvPr/>
        </p:nvSpPr>
        <p:spPr bwMode="auto">
          <a:xfrm flipH="1">
            <a:off x="5583238" y="1573213"/>
            <a:ext cx="1079500" cy="0"/>
          </a:xfrm>
          <a:prstGeom prst="line">
            <a:avLst/>
          </a:prstGeom>
          <a:noFill/>
          <a:ln w="15875">
            <a:solidFill>
              <a:schemeClr val="bg1"/>
            </a:solidFill>
            <a:prstDash val="sysDot"/>
            <a:round/>
            <a:headEnd/>
            <a:tailEnd type="triangle" w="med" len="med"/>
          </a:ln>
        </p:spPr>
        <p:txBody>
          <a:bodyPr/>
          <a:lstStyle/>
          <a:p>
            <a:endParaRPr lang="en-GB"/>
          </a:p>
        </p:txBody>
      </p:sp>
      <p:sp>
        <p:nvSpPr>
          <p:cNvPr id="208929" name="Line 36"/>
          <p:cNvSpPr>
            <a:spLocks noChangeShapeType="1"/>
          </p:cNvSpPr>
          <p:nvPr/>
        </p:nvSpPr>
        <p:spPr bwMode="auto">
          <a:xfrm flipH="1">
            <a:off x="5870575" y="2149475"/>
            <a:ext cx="936625" cy="1511300"/>
          </a:xfrm>
          <a:prstGeom prst="line">
            <a:avLst/>
          </a:prstGeom>
          <a:noFill/>
          <a:ln w="15875">
            <a:solidFill>
              <a:schemeClr val="bg1"/>
            </a:solidFill>
            <a:prstDash val="sysDot"/>
            <a:round/>
            <a:headEnd/>
            <a:tailEnd type="triangle" w="med" len="med"/>
          </a:ln>
        </p:spPr>
        <p:txBody>
          <a:bodyPr/>
          <a:lstStyle/>
          <a:p>
            <a:endParaRPr lang="en-GB"/>
          </a:p>
        </p:txBody>
      </p:sp>
      <p:sp>
        <p:nvSpPr>
          <p:cNvPr id="208930" name="Line 37"/>
          <p:cNvSpPr>
            <a:spLocks noChangeShapeType="1"/>
          </p:cNvSpPr>
          <p:nvPr/>
        </p:nvSpPr>
        <p:spPr bwMode="auto">
          <a:xfrm flipH="1">
            <a:off x="5583238" y="1931988"/>
            <a:ext cx="1079500" cy="0"/>
          </a:xfrm>
          <a:prstGeom prst="line">
            <a:avLst/>
          </a:prstGeom>
          <a:noFill/>
          <a:ln w="15875">
            <a:solidFill>
              <a:schemeClr val="bg1"/>
            </a:solidFill>
            <a:prstDash val="sysDot"/>
            <a:round/>
            <a:headEnd/>
            <a:tailEnd type="triangle" w="med" len="med"/>
          </a:ln>
        </p:spPr>
        <p:txBody>
          <a:bodyPr/>
          <a:lstStyle/>
          <a:p>
            <a:endParaRPr lang="en-GB"/>
          </a:p>
        </p:txBody>
      </p:sp>
      <p:sp>
        <p:nvSpPr>
          <p:cNvPr id="1735719" name="AutoShape 39"/>
          <p:cNvSpPr>
            <a:spLocks noChangeArrowheads="1"/>
          </p:cNvSpPr>
          <p:nvPr/>
        </p:nvSpPr>
        <p:spPr bwMode="auto">
          <a:xfrm>
            <a:off x="469900" y="2797175"/>
            <a:ext cx="1008063" cy="360363"/>
          </a:xfrm>
          <a:prstGeom prst="roundRect">
            <a:avLst>
              <a:gd name="adj" fmla="val 16667"/>
            </a:avLst>
          </a:prstGeom>
          <a:solidFill>
            <a:srgbClr val="99CCFF"/>
          </a:solidFill>
          <a:ln w="9525" cap="rnd">
            <a:solidFill>
              <a:schemeClr val="tx1"/>
            </a:solidFill>
            <a:prstDash val="sysDot"/>
            <a:round/>
            <a:headEnd/>
            <a:tailEnd/>
          </a:ln>
        </p:spPr>
        <p:txBody>
          <a:bodyPr wrap="none" anchor="ctr"/>
          <a:lstStyle/>
          <a:p>
            <a:pPr algn="ctr" eaLnBrk="0" hangingPunct="0"/>
            <a:r>
              <a:rPr lang="de-DE" sz="1400">
                <a:latin typeface="Century Gothic" pitchFamily="34" charset="0"/>
              </a:rPr>
              <a:t>Warfarin*</a:t>
            </a:r>
          </a:p>
        </p:txBody>
      </p:sp>
      <p:sp>
        <p:nvSpPr>
          <p:cNvPr id="208932" name="Line 41"/>
          <p:cNvSpPr>
            <a:spLocks noChangeShapeType="1"/>
          </p:cNvSpPr>
          <p:nvPr/>
        </p:nvSpPr>
        <p:spPr bwMode="auto">
          <a:xfrm flipV="1">
            <a:off x="830263" y="2365375"/>
            <a:ext cx="144462" cy="360363"/>
          </a:xfrm>
          <a:prstGeom prst="line">
            <a:avLst/>
          </a:prstGeom>
          <a:noFill/>
          <a:ln w="15875">
            <a:solidFill>
              <a:schemeClr val="bg1"/>
            </a:solidFill>
            <a:prstDash val="sysDot"/>
            <a:round/>
            <a:headEnd/>
            <a:tailEnd type="triangle" w="med" len="med"/>
          </a:ln>
        </p:spPr>
        <p:txBody>
          <a:bodyPr/>
          <a:lstStyle/>
          <a:p>
            <a:endParaRPr lang="en-GB"/>
          </a:p>
        </p:txBody>
      </p:sp>
      <p:sp>
        <p:nvSpPr>
          <p:cNvPr id="208933" name="Line 42"/>
          <p:cNvSpPr>
            <a:spLocks noChangeShapeType="1"/>
          </p:cNvSpPr>
          <p:nvPr/>
        </p:nvSpPr>
        <p:spPr bwMode="auto">
          <a:xfrm>
            <a:off x="900113" y="3228975"/>
            <a:ext cx="358775" cy="503238"/>
          </a:xfrm>
          <a:prstGeom prst="line">
            <a:avLst/>
          </a:prstGeom>
          <a:noFill/>
          <a:ln w="15875">
            <a:solidFill>
              <a:schemeClr val="bg1"/>
            </a:solidFill>
            <a:prstDash val="sysDot"/>
            <a:round/>
            <a:headEnd/>
            <a:tailEnd type="triangle" w="med" len="med"/>
          </a:ln>
        </p:spPr>
        <p:txBody>
          <a:bodyPr/>
          <a:lstStyle/>
          <a:p>
            <a:endParaRPr lang="en-GB"/>
          </a:p>
        </p:txBody>
      </p:sp>
      <p:sp>
        <p:nvSpPr>
          <p:cNvPr id="208934" name="Text Box 44"/>
          <p:cNvSpPr txBox="1">
            <a:spLocks noChangeArrowheads="1"/>
          </p:cNvSpPr>
          <p:nvPr/>
        </p:nvSpPr>
        <p:spPr bwMode="auto">
          <a:xfrm>
            <a:off x="3024188" y="6400800"/>
            <a:ext cx="5473700" cy="274638"/>
          </a:xfrm>
          <a:prstGeom prst="rect">
            <a:avLst/>
          </a:prstGeom>
          <a:noFill/>
          <a:ln w="9525">
            <a:noFill/>
            <a:miter lim="800000"/>
            <a:headEnd/>
            <a:tailEnd/>
          </a:ln>
        </p:spPr>
        <p:txBody>
          <a:bodyPr>
            <a:spAutoFit/>
          </a:bodyPr>
          <a:lstStyle/>
          <a:p>
            <a:pPr algn="r"/>
            <a:r>
              <a:rPr lang="en-US" sz="1200">
                <a:latin typeface="Century Gothic" pitchFamily="34" charset="0"/>
                <a:sym typeface="Symbol" pitchFamily="18" charset="2"/>
              </a:rPr>
              <a:t>*</a:t>
            </a:r>
          </a:p>
        </p:txBody>
      </p:sp>
      <p:sp>
        <p:nvSpPr>
          <p:cNvPr id="208935" name="Text Box 45"/>
          <p:cNvSpPr txBox="1">
            <a:spLocks noChangeArrowheads="1"/>
          </p:cNvSpPr>
          <p:nvPr/>
        </p:nvSpPr>
        <p:spPr bwMode="auto">
          <a:xfrm>
            <a:off x="0" y="6643688"/>
            <a:ext cx="4968875" cy="214312"/>
          </a:xfrm>
          <a:prstGeom prst="rect">
            <a:avLst/>
          </a:prstGeom>
          <a:noFill/>
          <a:ln w="9525">
            <a:noFill/>
            <a:miter lim="800000"/>
            <a:headEnd/>
            <a:tailEnd/>
          </a:ln>
        </p:spPr>
        <p:txBody>
          <a:bodyPr>
            <a:spAutoFit/>
          </a:bodyPr>
          <a:lstStyle/>
          <a:p>
            <a:r>
              <a:rPr lang="en-US" sz="800" i="1">
                <a:latin typeface="Century Gothic" pitchFamily="34" charset="0"/>
              </a:rPr>
              <a:t>.</a:t>
            </a:r>
          </a:p>
        </p:txBody>
      </p:sp>
      <p:cxnSp>
        <p:nvCxnSpPr>
          <p:cNvPr id="61" name="Straight Arrow Connector 60"/>
          <p:cNvCxnSpPr/>
          <p:nvPr/>
        </p:nvCxnSpPr>
        <p:spPr>
          <a:xfrm>
            <a:off x="1643063" y="3000375"/>
            <a:ext cx="2857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35719"/>
                                        </p:tgtEl>
                                        <p:attrNameLst>
                                          <p:attrName>style.visibility</p:attrName>
                                        </p:attrNameLst>
                                      </p:cBhvr>
                                      <p:to>
                                        <p:strVal val="visible"/>
                                      </p:to>
                                    </p:set>
                                    <p:anim calcmode="lin" valueType="num">
                                      <p:cBhvr additive="base">
                                        <p:cTn id="7" dur="500" fill="hold"/>
                                        <p:tgtEl>
                                          <p:spTgt spid="1735719"/>
                                        </p:tgtEl>
                                        <p:attrNameLst>
                                          <p:attrName>ppt_x</p:attrName>
                                        </p:attrNameLst>
                                      </p:cBhvr>
                                      <p:tavLst>
                                        <p:tav tm="0">
                                          <p:val>
                                            <p:strVal val="0-#ppt_w/2"/>
                                          </p:val>
                                        </p:tav>
                                        <p:tav tm="100000">
                                          <p:val>
                                            <p:strVal val="#ppt_x"/>
                                          </p:val>
                                        </p:tav>
                                      </p:tavLst>
                                    </p:anim>
                                    <p:anim calcmode="lin" valueType="num">
                                      <p:cBhvr additive="base">
                                        <p:cTn id="8" dur="500" fill="hold"/>
                                        <p:tgtEl>
                                          <p:spTgt spid="17357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735714"/>
                                        </p:tgtEl>
                                        <p:attrNameLst>
                                          <p:attrName>style.visibility</p:attrName>
                                        </p:attrNameLst>
                                      </p:cBhvr>
                                      <p:to>
                                        <p:strVal val="visible"/>
                                      </p:to>
                                    </p:set>
                                    <p:anim calcmode="lin" valueType="num">
                                      <p:cBhvr additive="base">
                                        <p:cTn id="13" dur="500" fill="hold"/>
                                        <p:tgtEl>
                                          <p:spTgt spid="1735714"/>
                                        </p:tgtEl>
                                        <p:attrNameLst>
                                          <p:attrName>ppt_x</p:attrName>
                                        </p:attrNameLst>
                                      </p:cBhvr>
                                      <p:tavLst>
                                        <p:tav tm="0">
                                          <p:val>
                                            <p:strVal val="#ppt_x"/>
                                          </p:val>
                                        </p:tav>
                                        <p:tav tm="100000">
                                          <p:val>
                                            <p:strVal val="#ppt_x"/>
                                          </p:val>
                                        </p:tav>
                                      </p:tavLst>
                                    </p:anim>
                                    <p:anim calcmode="lin" valueType="num">
                                      <p:cBhvr additive="base">
                                        <p:cTn id="14" dur="500" fill="hold"/>
                                        <p:tgtEl>
                                          <p:spTgt spid="173571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35713"/>
                                        </p:tgtEl>
                                        <p:attrNameLst>
                                          <p:attrName>style.visibility</p:attrName>
                                        </p:attrNameLst>
                                      </p:cBhvr>
                                      <p:to>
                                        <p:strVal val="visible"/>
                                      </p:to>
                                    </p:set>
                                    <p:anim calcmode="lin" valueType="num">
                                      <p:cBhvr additive="base">
                                        <p:cTn id="19" dur="500" fill="hold"/>
                                        <p:tgtEl>
                                          <p:spTgt spid="1735713"/>
                                        </p:tgtEl>
                                        <p:attrNameLst>
                                          <p:attrName>ppt_x</p:attrName>
                                        </p:attrNameLst>
                                      </p:cBhvr>
                                      <p:tavLst>
                                        <p:tav tm="0">
                                          <p:val>
                                            <p:strVal val="1+#ppt_w/2"/>
                                          </p:val>
                                        </p:tav>
                                        <p:tav tm="100000">
                                          <p:val>
                                            <p:strVal val="#ppt_x"/>
                                          </p:val>
                                        </p:tav>
                                      </p:tavLst>
                                    </p:anim>
                                    <p:anim calcmode="lin" valueType="num">
                                      <p:cBhvr additive="base">
                                        <p:cTn id="20" dur="500" fill="hold"/>
                                        <p:tgtEl>
                                          <p:spTgt spid="17357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5713" grpId="0" animBg="1"/>
      <p:bldP spid="1735714" grpId="0" animBg="1"/>
      <p:bldP spid="17357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xfrm>
            <a:off x="304800" y="304801"/>
            <a:ext cx="8534400" cy="609600"/>
          </a:xfrm>
        </p:spPr>
        <p:txBody>
          <a:bodyPr/>
          <a:lstStyle/>
          <a:p>
            <a:r>
              <a:rPr lang="en-GB" sz="3200" dirty="0" smtClean="0">
                <a:latin typeface="Arial" pitchFamily="34" charset="0"/>
              </a:rPr>
              <a:t>Story of Warfarin</a:t>
            </a:r>
            <a:endParaRPr lang="de-DE" sz="3200" dirty="0" smtClean="0">
              <a:latin typeface="Arial" pitchFamily="34" charset="0"/>
            </a:endParaRPr>
          </a:p>
        </p:txBody>
      </p:sp>
      <p:pic>
        <p:nvPicPr>
          <p:cNvPr id="148483" name="Picture 8" descr="cow"/>
          <p:cNvPicPr>
            <a:picLocks noGrp="1" noChangeAspect="1" noChangeArrowheads="1"/>
          </p:cNvPicPr>
          <p:nvPr>
            <p:ph idx="4294967295"/>
          </p:nvPr>
        </p:nvPicPr>
        <p:blipFill>
          <a:blip r:embed="rId3" cstate="print"/>
          <a:srcRect/>
          <a:stretch>
            <a:fillRect/>
          </a:stretch>
        </p:blipFill>
        <p:spPr>
          <a:xfrm>
            <a:off x="7315200" y="152400"/>
            <a:ext cx="1209675" cy="857250"/>
          </a:xfrm>
        </p:spPr>
      </p:pic>
      <p:sp>
        <p:nvSpPr>
          <p:cNvPr id="27651" name="Rectangle 4"/>
          <p:cNvSpPr>
            <a:spLocks noGrp="1" noChangeArrowheads="1"/>
          </p:cNvSpPr>
          <p:nvPr>
            <p:ph type="body" sz="half" idx="4294967295"/>
          </p:nvPr>
        </p:nvSpPr>
        <p:spPr>
          <a:xfrm>
            <a:off x="500063" y="1066800"/>
            <a:ext cx="8001000" cy="5446713"/>
          </a:xfrm>
        </p:spPr>
        <p:txBody>
          <a:bodyPr>
            <a:normAutofit/>
          </a:bodyPr>
          <a:lstStyle/>
          <a:p>
            <a:pPr>
              <a:lnSpc>
                <a:spcPct val="60000"/>
              </a:lnSpc>
            </a:pPr>
            <a:r>
              <a:rPr lang="en-GB" sz="1600" dirty="0" smtClean="0">
                <a:latin typeface="Arial" pitchFamily="34" charset="0"/>
                <a:ea typeface="Arial Unicode MS" pitchFamily="34" charset="-128"/>
                <a:cs typeface="Arial Bold" pitchFamily="34" charset="0"/>
              </a:rPr>
              <a:t>1930’s  American farmer  named Ed Carlson found his cattle had a mysterious </a:t>
            </a:r>
            <a:endParaRPr lang="en-GB" sz="1600" dirty="0" smtClean="0">
              <a:latin typeface="Arial" pitchFamily="34" charset="0"/>
              <a:ea typeface="Arial Unicode MS" pitchFamily="34" charset="-128"/>
              <a:cs typeface="Arial Bold" pitchFamily="34" charset="0"/>
            </a:endParaRPr>
          </a:p>
          <a:p>
            <a:pPr>
              <a:lnSpc>
                <a:spcPct val="60000"/>
              </a:lnSpc>
            </a:pPr>
            <a:endParaRPr lang="en-GB" sz="1600" dirty="0" smtClean="0">
              <a:latin typeface="Arial" pitchFamily="34" charset="0"/>
              <a:ea typeface="Arial Unicode MS" pitchFamily="34" charset="-128"/>
              <a:cs typeface="Arial Bold" pitchFamily="34" charset="0"/>
            </a:endParaRPr>
          </a:p>
          <a:p>
            <a:pPr>
              <a:lnSpc>
                <a:spcPct val="60000"/>
              </a:lnSpc>
            </a:pPr>
            <a:r>
              <a:rPr lang="en-GB" sz="1600" dirty="0" smtClean="0">
                <a:latin typeface="Arial" pitchFamily="34" charset="0"/>
                <a:ea typeface="Arial Unicode MS" pitchFamily="34" charset="-128"/>
                <a:cs typeface="Arial Bold" pitchFamily="34" charset="0"/>
              </a:rPr>
              <a:t>haemorrhagic </a:t>
            </a:r>
            <a:r>
              <a:rPr lang="en-GB" sz="1600" dirty="0" smtClean="0">
                <a:latin typeface="Arial" pitchFamily="34" charset="0"/>
                <a:ea typeface="Arial Unicode MS" pitchFamily="34" charset="-128"/>
                <a:cs typeface="Arial Bold" pitchFamily="34" charset="0"/>
              </a:rPr>
              <a:t>disease</a:t>
            </a:r>
          </a:p>
          <a:p>
            <a:pPr>
              <a:lnSpc>
                <a:spcPct val="60000"/>
              </a:lnSpc>
            </a:pPr>
            <a:endParaRPr lang="en-GB" sz="1600" dirty="0" smtClean="0">
              <a:latin typeface="Arial" pitchFamily="34" charset="0"/>
              <a:ea typeface="Arial Unicode MS" pitchFamily="34" charset="-128"/>
              <a:cs typeface="Arial Bold" pitchFamily="34" charset="0"/>
            </a:endParaRPr>
          </a:p>
          <a:p>
            <a:pPr>
              <a:lnSpc>
                <a:spcPct val="60000"/>
              </a:lnSpc>
            </a:pPr>
            <a:r>
              <a:rPr lang="en-GB" sz="1600" dirty="0" smtClean="0">
                <a:latin typeface="Arial" pitchFamily="34" charset="0"/>
                <a:ea typeface="Arial Unicode MS" pitchFamily="34" charset="-128"/>
                <a:cs typeface="Arial Bold" pitchFamily="34" charset="0"/>
              </a:rPr>
              <a:t>Cattle vomited up blood that did not clot</a:t>
            </a:r>
          </a:p>
          <a:p>
            <a:pPr>
              <a:lnSpc>
                <a:spcPct val="60000"/>
              </a:lnSpc>
            </a:pPr>
            <a:endParaRPr lang="en-GB" sz="1600" dirty="0" smtClean="0">
              <a:latin typeface="Arial" pitchFamily="34" charset="0"/>
              <a:ea typeface="Arial Unicode MS" pitchFamily="34" charset="-128"/>
              <a:cs typeface="Arial Bold" pitchFamily="34" charset="0"/>
            </a:endParaRPr>
          </a:p>
          <a:p>
            <a:pPr>
              <a:lnSpc>
                <a:spcPct val="60000"/>
              </a:lnSpc>
            </a:pPr>
            <a:r>
              <a:rPr lang="en-GB" sz="1600" dirty="0" smtClean="0">
                <a:latin typeface="Arial" pitchFamily="34" charset="0"/>
                <a:ea typeface="Arial Unicode MS" pitchFamily="34" charset="-128"/>
                <a:cs typeface="Arial Bold" pitchFamily="34" charset="0"/>
              </a:rPr>
              <a:t>Herd fed spoilt sweet clover </a:t>
            </a:r>
          </a:p>
          <a:p>
            <a:pPr>
              <a:lnSpc>
                <a:spcPct val="60000"/>
              </a:lnSpc>
            </a:pPr>
            <a:endParaRPr lang="en-GB" sz="1600" dirty="0" smtClean="0">
              <a:latin typeface="Arial" pitchFamily="34" charset="0"/>
              <a:ea typeface="Arial Unicode MS" pitchFamily="34" charset="-128"/>
              <a:cs typeface="Arial Bold" pitchFamily="34" charset="0"/>
            </a:endParaRPr>
          </a:p>
          <a:p>
            <a:pPr>
              <a:lnSpc>
                <a:spcPct val="60000"/>
              </a:lnSpc>
            </a:pPr>
            <a:r>
              <a:rPr lang="en-GB" sz="1600" dirty="0" smtClean="0">
                <a:latin typeface="Arial" pitchFamily="34" charset="0"/>
                <a:ea typeface="Arial Unicode MS" pitchFamily="34" charset="-128"/>
                <a:cs typeface="Arial Bold" pitchFamily="34" charset="0"/>
              </a:rPr>
              <a:t>Desperately he loaded up his truck with a dead heifer</a:t>
            </a:r>
          </a:p>
          <a:p>
            <a:pPr>
              <a:lnSpc>
                <a:spcPct val="60000"/>
              </a:lnSpc>
            </a:pPr>
            <a:endParaRPr lang="en-GB" sz="1600" dirty="0" smtClean="0">
              <a:latin typeface="Arial" pitchFamily="34" charset="0"/>
              <a:ea typeface="Arial Unicode MS" pitchFamily="34" charset="-128"/>
              <a:cs typeface="Arial Bold" pitchFamily="34" charset="0"/>
            </a:endParaRPr>
          </a:p>
          <a:p>
            <a:pPr>
              <a:lnSpc>
                <a:spcPct val="60000"/>
              </a:lnSpc>
            </a:pPr>
            <a:r>
              <a:rPr lang="en-GB" sz="1600" dirty="0" smtClean="0">
                <a:latin typeface="Arial" pitchFamily="34" charset="0"/>
                <a:ea typeface="Arial Unicode MS" pitchFamily="34" charset="-128"/>
                <a:cs typeface="Arial Bold" pitchFamily="34" charset="0"/>
              </a:rPr>
              <a:t>He drove 190 miles to the University of Wisconsin  </a:t>
            </a:r>
          </a:p>
          <a:p>
            <a:pPr>
              <a:lnSpc>
                <a:spcPct val="60000"/>
              </a:lnSpc>
            </a:pPr>
            <a:endParaRPr lang="en-GB" sz="1600" dirty="0" smtClean="0">
              <a:latin typeface="Arial" pitchFamily="34" charset="0"/>
              <a:ea typeface="Arial Unicode MS" pitchFamily="34" charset="-128"/>
              <a:cs typeface="Arial Bold" pitchFamily="34" charset="0"/>
            </a:endParaRPr>
          </a:p>
          <a:p>
            <a:pPr>
              <a:lnSpc>
                <a:spcPct val="30000"/>
              </a:lnSpc>
            </a:pPr>
            <a:r>
              <a:rPr lang="en-GB" sz="1600" dirty="0" smtClean="0">
                <a:latin typeface="Arial" pitchFamily="34" charset="0"/>
                <a:ea typeface="Arial Unicode MS" pitchFamily="34" charset="-128"/>
                <a:cs typeface="Arial Bold" pitchFamily="34" charset="0"/>
              </a:rPr>
              <a:t>After investigations by Karl Paul Link – toxic components in clover identified as</a:t>
            </a:r>
          </a:p>
          <a:p>
            <a:pPr>
              <a:lnSpc>
                <a:spcPct val="30000"/>
              </a:lnSpc>
            </a:pPr>
            <a:endParaRPr lang="en-GB" sz="1600" dirty="0" smtClean="0">
              <a:latin typeface="Arial" pitchFamily="34" charset="0"/>
              <a:ea typeface="Arial Unicode MS" pitchFamily="34" charset="-128"/>
              <a:cs typeface="Arial Bold" pitchFamily="34" charset="0"/>
            </a:endParaRPr>
          </a:p>
          <a:p>
            <a:pPr>
              <a:lnSpc>
                <a:spcPct val="30000"/>
              </a:lnSpc>
            </a:pPr>
            <a:r>
              <a:rPr lang="en-GB" sz="1600" dirty="0" err="1" smtClean="0">
                <a:latin typeface="Arial" pitchFamily="34" charset="0"/>
                <a:ea typeface="Arial Unicode MS" pitchFamily="34" charset="-128"/>
                <a:cs typeface="Arial Bold" pitchFamily="34" charset="0"/>
              </a:rPr>
              <a:t>Dicoumarol</a:t>
            </a:r>
            <a:endParaRPr lang="en-GB" sz="1600" dirty="0" smtClean="0">
              <a:latin typeface="Arial" pitchFamily="34" charset="0"/>
              <a:ea typeface="Arial Unicode MS" pitchFamily="34" charset="-128"/>
              <a:cs typeface="Arial Bold" pitchFamily="34" charset="0"/>
            </a:endParaRPr>
          </a:p>
          <a:p>
            <a:pPr>
              <a:lnSpc>
                <a:spcPct val="60000"/>
              </a:lnSpc>
            </a:pPr>
            <a:endParaRPr lang="en-GB" sz="1600" dirty="0" smtClean="0">
              <a:latin typeface="Arial" pitchFamily="34" charset="0"/>
              <a:ea typeface="Arial Unicode MS" pitchFamily="34" charset="-128"/>
              <a:cs typeface="Arial Bold" pitchFamily="34" charset="0"/>
            </a:endParaRPr>
          </a:p>
          <a:p>
            <a:pPr>
              <a:lnSpc>
                <a:spcPct val="60000"/>
              </a:lnSpc>
            </a:pPr>
            <a:r>
              <a:rPr lang="en-GB" sz="1600" dirty="0" smtClean="0">
                <a:latin typeface="Arial" pitchFamily="34" charset="0"/>
                <a:ea typeface="Arial Unicode MS" pitchFamily="34" charset="-128"/>
                <a:cs typeface="Arial Bold" pitchFamily="34" charset="0"/>
              </a:rPr>
              <a:t>Hence Warfarin name obtained from:</a:t>
            </a:r>
            <a:r>
              <a:rPr lang="en-GB" sz="1600" dirty="0" smtClean="0">
                <a:solidFill>
                  <a:srgbClr val="FF0000"/>
                </a:solidFill>
                <a:latin typeface="Arial" pitchFamily="34" charset="0"/>
                <a:ea typeface="Arial Unicode MS" pitchFamily="34" charset="-128"/>
                <a:cs typeface="Arial Bold" pitchFamily="34" charset="0"/>
              </a:rPr>
              <a:t>   W</a:t>
            </a:r>
            <a:r>
              <a:rPr lang="en-GB" sz="1600" dirty="0" smtClean="0">
                <a:latin typeface="Arial" pitchFamily="34" charset="0"/>
                <a:ea typeface="Arial Unicode MS" pitchFamily="34" charset="-128"/>
                <a:cs typeface="Arial Bold" pitchFamily="34" charset="0"/>
              </a:rPr>
              <a:t>isconsin, </a:t>
            </a:r>
            <a:r>
              <a:rPr lang="en-GB" sz="1600" dirty="0" smtClean="0">
                <a:solidFill>
                  <a:srgbClr val="FF0000"/>
                </a:solidFill>
                <a:latin typeface="Arial" pitchFamily="34" charset="0"/>
                <a:ea typeface="Arial Unicode MS" pitchFamily="34" charset="-128"/>
                <a:cs typeface="Arial Bold" pitchFamily="34" charset="0"/>
              </a:rPr>
              <a:t>A</a:t>
            </a:r>
            <a:r>
              <a:rPr lang="en-GB" sz="1600" dirty="0" smtClean="0">
                <a:latin typeface="Arial" pitchFamily="34" charset="0"/>
                <a:ea typeface="Arial Unicode MS" pitchFamily="34" charset="-128"/>
                <a:cs typeface="Arial Bold" pitchFamily="34" charset="0"/>
              </a:rPr>
              <a:t>lumni, </a:t>
            </a:r>
            <a:r>
              <a:rPr lang="en-GB" sz="1600" dirty="0" smtClean="0">
                <a:solidFill>
                  <a:srgbClr val="FF0000"/>
                </a:solidFill>
                <a:latin typeface="Arial" pitchFamily="34" charset="0"/>
                <a:ea typeface="Arial Unicode MS" pitchFamily="34" charset="-128"/>
                <a:cs typeface="Arial Bold" pitchFamily="34" charset="0"/>
              </a:rPr>
              <a:t>R</a:t>
            </a:r>
            <a:r>
              <a:rPr lang="en-GB" sz="1600" dirty="0" smtClean="0">
                <a:latin typeface="Arial" pitchFamily="34" charset="0"/>
                <a:ea typeface="Arial Unicode MS" pitchFamily="34" charset="-128"/>
                <a:cs typeface="Arial Bold" pitchFamily="34" charset="0"/>
              </a:rPr>
              <a:t>esearch, </a:t>
            </a:r>
            <a:r>
              <a:rPr lang="en-GB" sz="1600" dirty="0" smtClean="0">
                <a:solidFill>
                  <a:srgbClr val="FF0000"/>
                </a:solidFill>
                <a:latin typeface="Arial" pitchFamily="34" charset="0"/>
                <a:ea typeface="Arial Unicode MS" pitchFamily="34" charset="-128"/>
                <a:cs typeface="Arial Bold" pitchFamily="34" charset="0"/>
              </a:rPr>
              <a:t>F</a:t>
            </a:r>
            <a:r>
              <a:rPr lang="en-GB" sz="1600" dirty="0" smtClean="0">
                <a:latin typeface="Arial" pitchFamily="34" charset="0"/>
                <a:ea typeface="Arial Unicode MS" pitchFamily="34" charset="-128"/>
                <a:cs typeface="Arial Bold" pitchFamily="34" charset="0"/>
              </a:rPr>
              <a:t>oundation (1)</a:t>
            </a:r>
          </a:p>
          <a:p>
            <a:pPr>
              <a:lnSpc>
                <a:spcPct val="70000"/>
              </a:lnSpc>
            </a:pPr>
            <a:endParaRPr lang="en-GB" sz="1600" dirty="0" smtClean="0">
              <a:latin typeface="Arial" pitchFamily="34" charset="0"/>
              <a:ea typeface="Arial Unicode MS" pitchFamily="34" charset="-128"/>
              <a:cs typeface="Arial Bold" pitchFamily="34" charset="0"/>
            </a:endParaRPr>
          </a:p>
          <a:p>
            <a:pPr>
              <a:lnSpc>
                <a:spcPct val="70000"/>
              </a:lnSpc>
            </a:pPr>
            <a:r>
              <a:rPr lang="en-GB" sz="1600" dirty="0" smtClean="0">
                <a:latin typeface="Arial" pitchFamily="34" charset="0"/>
                <a:ea typeface="Arial Unicode MS" pitchFamily="34" charset="-128"/>
                <a:cs typeface="Arial Bold" pitchFamily="34" charset="0"/>
              </a:rPr>
              <a:t>It was Initially developed for Rodent control but after an attempted </a:t>
            </a:r>
            <a:r>
              <a:rPr lang="en-GB" sz="1600" dirty="0" smtClean="0">
                <a:latin typeface="Arial" pitchFamily="34" charset="0"/>
                <a:ea typeface="Arial Unicode MS" pitchFamily="34" charset="-128"/>
                <a:cs typeface="Arial Bold" pitchFamily="34" charset="0"/>
              </a:rPr>
              <a:t>suicide </a:t>
            </a:r>
            <a:r>
              <a:rPr lang="en-GB" sz="1600" dirty="0" smtClean="0">
                <a:latin typeface="Arial" pitchFamily="34" charset="0"/>
                <a:ea typeface="Arial Unicode MS" pitchFamily="34" charset="-128"/>
                <a:cs typeface="Arial Bold" pitchFamily="34" charset="0"/>
              </a:rPr>
              <a:t>by a US </a:t>
            </a:r>
            <a:endParaRPr lang="en-GB" sz="1600" dirty="0" smtClean="0">
              <a:latin typeface="Arial" pitchFamily="34" charset="0"/>
              <a:ea typeface="Arial Unicode MS" pitchFamily="34" charset="-128"/>
              <a:cs typeface="Arial Bold" pitchFamily="34" charset="0"/>
            </a:endParaRPr>
          </a:p>
          <a:p>
            <a:pPr>
              <a:lnSpc>
                <a:spcPct val="70000"/>
              </a:lnSpc>
            </a:pPr>
            <a:r>
              <a:rPr lang="en-GB" sz="1600" dirty="0" smtClean="0">
                <a:latin typeface="Arial" pitchFamily="34" charset="0"/>
                <a:ea typeface="Arial Unicode MS" pitchFamily="34" charset="-128"/>
                <a:cs typeface="Arial Bold" pitchFamily="34" charset="0"/>
              </a:rPr>
              <a:t>army </a:t>
            </a:r>
            <a:r>
              <a:rPr lang="en-GB" sz="1600" dirty="0" smtClean="0">
                <a:latin typeface="Arial" pitchFamily="34" charset="0"/>
                <a:ea typeface="Arial Unicode MS" pitchFamily="34" charset="-128"/>
                <a:cs typeface="Arial Bold" pitchFamily="34" charset="0"/>
              </a:rPr>
              <a:t>recruit in 1951 it’s affects on humans were then discovered  (2)</a:t>
            </a:r>
          </a:p>
          <a:p>
            <a:pPr>
              <a:lnSpc>
                <a:spcPct val="60000"/>
              </a:lnSpc>
            </a:pPr>
            <a:endParaRPr lang="de-DE" sz="1600" dirty="0" smtClean="0">
              <a:latin typeface="Arial" pitchFamily="34" charset="0"/>
              <a:ea typeface="Arial Unicode MS" pitchFamily="34" charset="-128"/>
              <a:cs typeface="Arial Bold" pitchFamily="34" charset="0"/>
            </a:endParaRPr>
          </a:p>
        </p:txBody>
      </p:sp>
      <p:sp>
        <p:nvSpPr>
          <p:cNvPr id="148485" name="Text Box 17"/>
          <p:cNvSpPr txBox="1">
            <a:spLocks noChangeArrowheads="1"/>
          </p:cNvSpPr>
          <p:nvPr/>
        </p:nvSpPr>
        <p:spPr bwMode="auto">
          <a:xfrm>
            <a:off x="198438" y="6107113"/>
            <a:ext cx="11139487" cy="457200"/>
          </a:xfrm>
          <a:prstGeom prst="rect">
            <a:avLst/>
          </a:prstGeom>
          <a:noFill/>
          <a:ln w="9525">
            <a:noFill/>
            <a:miter lim="800000"/>
            <a:headEnd/>
            <a:tailEnd/>
          </a:ln>
        </p:spPr>
        <p:txBody>
          <a:bodyPr>
            <a:spAutoFit/>
          </a:bodyPr>
          <a:lstStyle/>
          <a:p>
            <a:r>
              <a:rPr lang="en-GB" sz="1200"/>
              <a:t>1 Oral anticoagulation management and stroke prevention Fitzmaurice &amp; ET Murray 2009</a:t>
            </a:r>
          </a:p>
          <a:p>
            <a:r>
              <a:rPr lang="en-GB" sz="1200"/>
              <a:t>2 Bryan J Why warfarin was an important step forward in anticoagulation therapy; The Pharmaceutical journal 2010: 284, 189-190</a:t>
            </a:r>
            <a:endParaRPr lang="de-DE" sz="12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rat and warf"/>
          <p:cNvPicPr>
            <a:picLocks noGrp="1" noChangeAspect="1" noChangeArrowheads="1"/>
          </p:cNvPicPr>
          <p:nvPr>
            <p:ph idx="4294967295"/>
          </p:nvPr>
        </p:nvPicPr>
        <p:blipFill>
          <a:blip r:embed="rId3" cstate="print"/>
          <a:srcRect/>
          <a:stretch>
            <a:fillRect/>
          </a:stretch>
        </p:blipFill>
        <p:spPr>
          <a:xfrm>
            <a:off x="1676400" y="609600"/>
            <a:ext cx="5715000" cy="460692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sz="half" idx="4294967295"/>
          </p:nvPr>
        </p:nvSpPr>
        <p:spPr>
          <a:xfrm>
            <a:off x="304800" y="1447800"/>
            <a:ext cx="4246563" cy="4746625"/>
          </a:xfrm>
        </p:spPr>
        <p:txBody>
          <a:bodyPr/>
          <a:lstStyle/>
          <a:p>
            <a:pPr>
              <a:lnSpc>
                <a:spcPct val="90000"/>
              </a:lnSpc>
              <a:spcBef>
                <a:spcPct val="80000"/>
              </a:spcBef>
            </a:pPr>
            <a:r>
              <a:rPr lang="en-GB" sz="1600" smtClean="0">
                <a:latin typeface="Arial" pitchFamily="34" charset="0"/>
              </a:rPr>
              <a:t>2/3 of strokes due to AF are preventable with appropriate anticoagulant therapy with a vitamin-K-antagonist (INR 2-3)</a:t>
            </a:r>
            <a:r>
              <a:rPr lang="en-US" sz="1600" baseline="30000" smtClean="0">
                <a:latin typeface="Arial" pitchFamily="34" charset="0"/>
                <a:ea typeface="Arial Unicode MS" pitchFamily="34" charset="-128"/>
                <a:cs typeface="Arial Unicode MS" pitchFamily="34" charset="-128"/>
              </a:rPr>
              <a:t>1</a:t>
            </a:r>
          </a:p>
          <a:p>
            <a:pPr>
              <a:lnSpc>
                <a:spcPct val="90000"/>
              </a:lnSpc>
              <a:spcBef>
                <a:spcPct val="80000"/>
              </a:spcBef>
            </a:pPr>
            <a:endParaRPr lang="en-GB" sz="1600" smtClean="0">
              <a:latin typeface="Arial" pitchFamily="34" charset="0"/>
            </a:endParaRPr>
          </a:p>
          <a:p>
            <a:pPr>
              <a:lnSpc>
                <a:spcPct val="90000"/>
              </a:lnSpc>
              <a:spcBef>
                <a:spcPct val="80000"/>
              </a:spcBef>
            </a:pPr>
            <a:r>
              <a:rPr lang="en-GB" sz="1600" smtClean="0">
                <a:latin typeface="Arial" pitchFamily="34" charset="0"/>
              </a:rPr>
              <a:t>Anticoagulation with a vitamin-K-antagonist (VKA) is recommended for patients with more than 1 moderate risk factor</a:t>
            </a:r>
            <a:r>
              <a:rPr lang="en-GB" sz="1600" baseline="30000" smtClean="0">
                <a:latin typeface="Arial" pitchFamily="34" charset="0"/>
                <a:ea typeface="Arial Unicode MS" pitchFamily="34" charset="-128"/>
                <a:cs typeface="Arial Unicode MS" pitchFamily="34" charset="-128"/>
              </a:rPr>
              <a:t>2</a:t>
            </a:r>
            <a:endParaRPr lang="en-GB" sz="1600" smtClean="0">
              <a:latin typeface="Arial" pitchFamily="34" charset="0"/>
            </a:endParaRPr>
          </a:p>
          <a:p>
            <a:pPr>
              <a:lnSpc>
                <a:spcPct val="90000"/>
              </a:lnSpc>
              <a:spcBef>
                <a:spcPct val="80000"/>
              </a:spcBef>
            </a:pPr>
            <a:endParaRPr lang="en-GB" sz="1600" smtClean="0">
              <a:latin typeface="Arial" pitchFamily="34" charset="0"/>
            </a:endParaRPr>
          </a:p>
          <a:p>
            <a:pPr>
              <a:lnSpc>
                <a:spcPct val="90000"/>
              </a:lnSpc>
              <a:spcBef>
                <a:spcPct val="80000"/>
              </a:spcBef>
            </a:pPr>
            <a:r>
              <a:rPr lang="en-GB" sz="1600" smtClean="0">
                <a:latin typeface="Arial" pitchFamily="34" charset="0"/>
              </a:rPr>
              <a:t>A meta-analysis of 29 trials in 28,044 patients showed that adjusted-dose warfarin results in a reduction in ischaemic stroke and in all-cause mortality</a:t>
            </a:r>
            <a:r>
              <a:rPr lang="en-US" sz="1600" baseline="30000" smtClean="0">
                <a:latin typeface="Arial" pitchFamily="34" charset="0"/>
                <a:ea typeface="Arial Unicode MS" pitchFamily="34" charset="-128"/>
                <a:cs typeface="Arial Unicode MS" pitchFamily="34" charset="-128"/>
              </a:rPr>
              <a:t>1</a:t>
            </a:r>
            <a:endParaRPr lang="en-GB" sz="1600" baseline="30000" smtClean="0">
              <a:latin typeface="Arial" pitchFamily="34" charset="0"/>
              <a:ea typeface="Arial Unicode MS" pitchFamily="34" charset="-128"/>
              <a:cs typeface="Arial Unicode MS" pitchFamily="34" charset="-128"/>
            </a:endParaRPr>
          </a:p>
        </p:txBody>
      </p:sp>
      <p:grpSp>
        <p:nvGrpSpPr>
          <p:cNvPr id="25" name="Rounded Rectangle 24"/>
          <p:cNvGrpSpPr>
            <a:grpSpLocks/>
          </p:cNvGrpSpPr>
          <p:nvPr/>
        </p:nvGrpSpPr>
        <p:grpSpPr bwMode="auto">
          <a:xfrm>
            <a:off x="4900613" y="1700213"/>
            <a:ext cx="3646487" cy="3341687"/>
            <a:chOff x="3087" y="1071"/>
            <a:chExt cx="2297" cy="2105"/>
          </a:xfrm>
        </p:grpSpPr>
        <p:pic>
          <p:nvPicPr>
            <p:cNvPr id="150532" name="Rounded Rectangle 24"/>
            <p:cNvPicPr>
              <a:picLocks noChangeArrowheads="1"/>
            </p:cNvPicPr>
            <p:nvPr/>
          </p:nvPicPr>
          <p:blipFill>
            <a:blip r:embed="rId3" cstate="print"/>
            <a:srcRect/>
            <a:stretch>
              <a:fillRect/>
            </a:stretch>
          </p:blipFill>
          <p:spPr bwMode="auto">
            <a:xfrm>
              <a:off x="3087" y="1071"/>
              <a:ext cx="2297" cy="2105"/>
            </a:xfrm>
            <a:prstGeom prst="rect">
              <a:avLst/>
            </a:prstGeom>
            <a:solidFill>
              <a:schemeClr val="bg1"/>
            </a:solidFill>
          </p:spPr>
        </p:pic>
        <p:sp>
          <p:nvSpPr>
            <p:cNvPr id="150533" name="Text Box 5"/>
            <p:cNvSpPr txBox="1">
              <a:spLocks noChangeArrowheads="1"/>
            </p:cNvSpPr>
            <p:nvPr/>
          </p:nvSpPr>
          <p:spPr bwMode="auto">
            <a:xfrm>
              <a:off x="3224" y="1193"/>
              <a:ext cx="2028" cy="1839"/>
            </a:xfrm>
            <a:prstGeom prst="rect">
              <a:avLst/>
            </a:prstGeom>
            <a:solidFill>
              <a:schemeClr val="bg1"/>
            </a:solidFill>
            <a:ln w="9525">
              <a:noFill/>
              <a:miter lim="800000"/>
              <a:headEnd/>
              <a:tailEnd/>
            </a:ln>
          </p:spPr>
          <p:txBody>
            <a:bodyPr anchor="ctr"/>
            <a:lstStyle/>
            <a:p>
              <a:pPr algn="ctr"/>
              <a:endParaRPr lang="de-DE">
                <a:solidFill>
                  <a:srgbClr val="FFFFFF"/>
                </a:solidFill>
                <a:latin typeface="Palatino Linotype" pitchFamily="18" charset="0"/>
              </a:endParaRPr>
            </a:p>
          </p:txBody>
        </p:sp>
      </p:grpSp>
      <p:sp>
        <p:nvSpPr>
          <p:cNvPr id="24" name="Down Arrow 18"/>
          <p:cNvSpPr>
            <a:spLocks noChangeArrowheads="1"/>
          </p:cNvSpPr>
          <p:nvPr/>
        </p:nvSpPr>
        <p:spPr bwMode="auto">
          <a:xfrm>
            <a:off x="6915150" y="2389188"/>
            <a:ext cx="1403350" cy="2451101"/>
          </a:xfrm>
          <a:prstGeom prst="downArrow">
            <a:avLst>
              <a:gd name="adj1" fmla="val 50000"/>
              <a:gd name="adj2" fmla="val 49997"/>
            </a:avLst>
          </a:prstGeom>
          <a:gradFill>
            <a:gsLst>
              <a:gs pos="0">
                <a:srgbClr val="0046AD"/>
              </a:gs>
              <a:gs pos="99000">
                <a:srgbClr val="0084CB"/>
              </a:gs>
            </a:gsLst>
            <a:lin ang="162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eaLnBrk="0" fontAlgn="auto" hangingPunct="0">
              <a:spcBef>
                <a:spcPts val="0"/>
              </a:spcBef>
              <a:spcAft>
                <a:spcPts val="0"/>
              </a:spcAft>
              <a:defRPr/>
            </a:pPr>
            <a:endParaRPr lang="de-DE" sz="2000">
              <a:solidFill>
                <a:schemeClr val="bg1"/>
              </a:solidFill>
              <a:latin typeface="Palatino Linotype" pitchFamily="18" charset="0"/>
            </a:endParaRPr>
          </a:p>
        </p:txBody>
      </p:sp>
      <p:sp>
        <p:nvSpPr>
          <p:cNvPr id="2062" name="Down Arrow 18"/>
          <p:cNvSpPr>
            <a:spLocks noChangeArrowheads="1"/>
          </p:cNvSpPr>
          <p:nvPr/>
        </p:nvSpPr>
        <p:spPr bwMode="auto">
          <a:xfrm>
            <a:off x="5138738" y="2384426"/>
            <a:ext cx="1403350" cy="2430463"/>
          </a:xfrm>
          <a:prstGeom prst="downArrow">
            <a:avLst>
              <a:gd name="adj1" fmla="val 50000"/>
              <a:gd name="adj2" fmla="val 49997"/>
            </a:avLst>
          </a:prstGeom>
          <a:gradFill>
            <a:gsLst>
              <a:gs pos="0">
                <a:srgbClr val="0046AD"/>
              </a:gs>
              <a:gs pos="99000">
                <a:srgbClr val="0084CB"/>
              </a:gs>
            </a:gsLst>
            <a:lin ang="162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eaLnBrk="0" fontAlgn="auto" hangingPunct="0">
              <a:spcBef>
                <a:spcPts val="0"/>
              </a:spcBef>
              <a:spcAft>
                <a:spcPts val="0"/>
              </a:spcAft>
              <a:defRPr/>
            </a:pPr>
            <a:endParaRPr lang="de-DE" sz="2000">
              <a:solidFill>
                <a:schemeClr val="bg1"/>
              </a:solidFill>
              <a:latin typeface="Palatino Linotype" pitchFamily="18" charset="0"/>
            </a:endParaRPr>
          </a:p>
        </p:txBody>
      </p:sp>
      <p:sp>
        <p:nvSpPr>
          <p:cNvPr id="150540" name="Rectangle 23"/>
          <p:cNvSpPr>
            <a:spLocks noChangeArrowheads="1"/>
          </p:cNvSpPr>
          <p:nvPr/>
        </p:nvSpPr>
        <p:spPr bwMode="auto">
          <a:xfrm>
            <a:off x="4865688" y="3927475"/>
            <a:ext cx="1928812" cy="396875"/>
          </a:xfrm>
          <a:prstGeom prst="rect">
            <a:avLst/>
          </a:prstGeom>
          <a:noFill/>
          <a:ln w="9525">
            <a:noFill/>
            <a:miter lim="800000"/>
            <a:headEnd/>
            <a:tailEnd/>
          </a:ln>
        </p:spPr>
        <p:txBody>
          <a:bodyPr anchor="ctr">
            <a:spAutoFit/>
          </a:bodyPr>
          <a:lstStyle/>
          <a:p>
            <a:pPr algn="ctr" eaLnBrk="0" hangingPunct="0"/>
            <a:r>
              <a:rPr lang="en-GB" sz="2000" b="1">
                <a:latin typeface="Calibri" pitchFamily="34" charset="0"/>
              </a:rPr>
              <a:t>67%</a:t>
            </a:r>
          </a:p>
        </p:txBody>
      </p:sp>
      <p:sp>
        <p:nvSpPr>
          <p:cNvPr id="150541" name="Rectangle 24"/>
          <p:cNvSpPr>
            <a:spLocks noChangeArrowheads="1"/>
          </p:cNvSpPr>
          <p:nvPr/>
        </p:nvSpPr>
        <p:spPr bwMode="auto">
          <a:xfrm>
            <a:off x="6648450" y="3970338"/>
            <a:ext cx="1928813" cy="396875"/>
          </a:xfrm>
          <a:prstGeom prst="rect">
            <a:avLst/>
          </a:prstGeom>
          <a:noFill/>
          <a:ln w="9525">
            <a:noFill/>
            <a:miter lim="800000"/>
            <a:headEnd/>
            <a:tailEnd/>
          </a:ln>
        </p:spPr>
        <p:txBody>
          <a:bodyPr anchor="ctr">
            <a:spAutoFit/>
          </a:bodyPr>
          <a:lstStyle/>
          <a:p>
            <a:pPr algn="ctr" eaLnBrk="0" hangingPunct="0"/>
            <a:r>
              <a:rPr lang="en-GB" sz="2000" b="1">
                <a:latin typeface="Calibri" pitchFamily="34" charset="0"/>
              </a:rPr>
              <a:t>26%</a:t>
            </a:r>
          </a:p>
        </p:txBody>
      </p:sp>
      <p:sp>
        <p:nvSpPr>
          <p:cNvPr id="150542" name="TextBox 16"/>
          <p:cNvSpPr txBox="1">
            <a:spLocks noChangeArrowheads="1"/>
          </p:cNvSpPr>
          <p:nvPr/>
        </p:nvSpPr>
        <p:spPr bwMode="auto">
          <a:xfrm>
            <a:off x="263525" y="6519863"/>
            <a:ext cx="6727825" cy="274637"/>
          </a:xfrm>
          <a:prstGeom prst="rect">
            <a:avLst/>
          </a:prstGeom>
          <a:noFill/>
          <a:ln w="9525">
            <a:noFill/>
            <a:miter lim="800000"/>
            <a:headEnd/>
            <a:tailEnd/>
          </a:ln>
        </p:spPr>
        <p:txBody>
          <a:bodyPr>
            <a:spAutoFit/>
          </a:bodyPr>
          <a:lstStyle/>
          <a:p>
            <a:r>
              <a:rPr lang="en-GB" sz="1200"/>
              <a:t>1. Hart RG et al. </a:t>
            </a:r>
            <a:r>
              <a:rPr lang="sv-SE" sz="1200" i="1"/>
              <a:t>Ann Intern Med</a:t>
            </a:r>
            <a:r>
              <a:rPr lang="sv-SE" sz="1200"/>
              <a:t>. 2007;146:857-867 2. Fuster V, et al. </a:t>
            </a:r>
            <a:r>
              <a:rPr lang="sv-SE" sz="1200" i="1"/>
              <a:t>JACC</a:t>
            </a:r>
            <a:r>
              <a:rPr lang="sv-SE" sz="1200"/>
              <a:t>. 2006; 48: 854-906</a:t>
            </a:r>
            <a:endParaRPr lang="en-GB" sz="1200"/>
          </a:p>
        </p:txBody>
      </p:sp>
      <p:sp>
        <p:nvSpPr>
          <p:cNvPr id="31759" name="Rectangle 18"/>
          <p:cNvSpPr>
            <a:spLocks noGrp="1" noChangeArrowheads="1"/>
          </p:cNvSpPr>
          <p:nvPr>
            <p:ph type="title" idx="4294967295"/>
          </p:nvPr>
        </p:nvSpPr>
        <p:spPr>
          <a:xfrm>
            <a:off x="249238" y="228600"/>
            <a:ext cx="8659812" cy="523875"/>
          </a:xfrm>
        </p:spPr>
        <p:txBody>
          <a:bodyPr>
            <a:normAutofit fontScale="90000"/>
          </a:bodyPr>
          <a:lstStyle/>
          <a:p>
            <a:r>
              <a:rPr lang="en-US" sz="3200" smtClean="0">
                <a:latin typeface="Arial" pitchFamily="34" charset="0"/>
              </a:rPr>
              <a:t>Benefits of warfarin</a:t>
            </a:r>
          </a:p>
        </p:txBody>
      </p:sp>
      <p:sp>
        <p:nvSpPr>
          <p:cNvPr id="150544" name="TextBox 12"/>
          <p:cNvSpPr txBox="1">
            <a:spLocks noChangeArrowheads="1"/>
          </p:cNvSpPr>
          <p:nvPr/>
        </p:nvSpPr>
        <p:spPr bwMode="auto">
          <a:xfrm>
            <a:off x="5286375" y="1390650"/>
            <a:ext cx="1039813" cy="368300"/>
          </a:xfrm>
          <a:prstGeom prst="rect">
            <a:avLst/>
          </a:prstGeom>
          <a:noFill/>
          <a:ln w="9525">
            <a:noFill/>
            <a:miter lim="800000"/>
            <a:headEnd/>
            <a:tailEnd/>
          </a:ln>
        </p:spPr>
        <p:txBody>
          <a:bodyPr>
            <a:spAutoFit/>
          </a:bodyPr>
          <a:lstStyle/>
          <a:p>
            <a:r>
              <a:rPr lang="en-GB">
                <a:latin typeface="Calibri" pitchFamily="34" charset="0"/>
              </a:rPr>
              <a:t>  </a:t>
            </a:r>
            <a:r>
              <a:rPr lang="en-GB" b="1">
                <a:latin typeface="Calibri" pitchFamily="34" charset="0"/>
              </a:rPr>
              <a:t>Stroke</a:t>
            </a:r>
          </a:p>
        </p:txBody>
      </p:sp>
      <p:sp>
        <p:nvSpPr>
          <p:cNvPr id="150545" name="TextBox 13"/>
          <p:cNvSpPr txBox="1">
            <a:spLocks noChangeArrowheads="1"/>
          </p:cNvSpPr>
          <p:nvPr/>
        </p:nvSpPr>
        <p:spPr bwMode="auto">
          <a:xfrm>
            <a:off x="6989763" y="1403350"/>
            <a:ext cx="1352550" cy="368300"/>
          </a:xfrm>
          <a:prstGeom prst="rect">
            <a:avLst/>
          </a:prstGeom>
          <a:noFill/>
          <a:ln w="9525">
            <a:noFill/>
            <a:miter lim="800000"/>
            <a:headEnd/>
            <a:tailEnd/>
          </a:ln>
        </p:spPr>
        <p:txBody>
          <a:bodyPr>
            <a:spAutoFit/>
          </a:bodyPr>
          <a:lstStyle/>
          <a:p>
            <a:r>
              <a:rPr lang="en-GB" b="1">
                <a:latin typeface="Calibri" pitchFamily="34" charset="0"/>
              </a:rPr>
              <a:t>   Death</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327706" y="76200"/>
            <a:ext cx="8534400" cy="792163"/>
          </a:xfrm>
        </p:spPr>
        <p:txBody>
          <a:bodyPr>
            <a:normAutofit/>
          </a:bodyPr>
          <a:lstStyle/>
          <a:p>
            <a:r>
              <a:rPr lang="en-GB" sz="3200" dirty="0" smtClean="0">
                <a:latin typeface="Arial" pitchFamily="34" charset="0"/>
              </a:rPr>
              <a:t>Contraindications - interactions with warfarin</a:t>
            </a:r>
            <a:r>
              <a:rPr lang="en-GB" dirty="0" smtClean="0"/>
              <a:t> </a:t>
            </a:r>
            <a:endParaRPr lang="de-DE" dirty="0" smtClean="0"/>
          </a:p>
        </p:txBody>
      </p:sp>
      <p:sp>
        <p:nvSpPr>
          <p:cNvPr id="152579" name="Rectangle 3"/>
          <p:cNvSpPr>
            <a:spLocks noGrp="1" noChangeArrowheads="1"/>
          </p:cNvSpPr>
          <p:nvPr>
            <p:ph type="body" sz="half" idx="4294967295"/>
          </p:nvPr>
        </p:nvSpPr>
        <p:spPr>
          <a:xfrm>
            <a:off x="401638" y="830807"/>
            <a:ext cx="4246562" cy="5041900"/>
          </a:xfrm>
        </p:spPr>
        <p:txBody>
          <a:bodyPr/>
          <a:lstStyle/>
          <a:p>
            <a:r>
              <a:rPr lang="en-GB" dirty="0" smtClean="0">
                <a:latin typeface="Arial" pitchFamily="34" charset="0"/>
                <a:cs typeface="Arial Bold" pitchFamily="34" charset="0"/>
              </a:rPr>
              <a:t>History of bleeding </a:t>
            </a:r>
          </a:p>
          <a:p>
            <a:endParaRPr lang="en-GB" dirty="0" smtClean="0">
              <a:latin typeface="Arial" pitchFamily="34" charset="0"/>
              <a:cs typeface="Arial Bold" pitchFamily="34" charset="0"/>
            </a:endParaRPr>
          </a:p>
          <a:p>
            <a:r>
              <a:rPr lang="en-GB" dirty="0" smtClean="0">
                <a:latin typeface="Arial" pitchFamily="34" charset="0"/>
                <a:cs typeface="Arial Bold" pitchFamily="34" charset="0"/>
              </a:rPr>
              <a:t>Liver Disease</a:t>
            </a:r>
          </a:p>
          <a:p>
            <a:r>
              <a:rPr lang="en-GB" dirty="0" smtClean="0">
                <a:latin typeface="Arial" pitchFamily="34" charset="0"/>
                <a:cs typeface="Arial" pitchFamily="34" charset="0"/>
              </a:rPr>
              <a:t>                                                   </a:t>
            </a:r>
          </a:p>
          <a:p>
            <a:r>
              <a:rPr lang="en-GB" dirty="0" smtClean="0">
                <a:latin typeface="Arial" pitchFamily="34" charset="0"/>
                <a:cs typeface="Arial Bold" pitchFamily="34" charset="0"/>
              </a:rPr>
              <a:t>Renal Failure</a:t>
            </a:r>
          </a:p>
          <a:p>
            <a:endParaRPr lang="en-GB" dirty="0" smtClean="0">
              <a:latin typeface="Arial" pitchFamily="34" charset="0"/>
              <a:cs typeface="Arial Bold" pitchFamily="34" charset="0"/>
            </a:endParaRPr>
          </a:p>
          <a:p>
            <a:r>
              <a:rPr lang="en-GB" dirty="0" smtClean="0">
                <a:latin typeface="Arial" pitchFamily="34" charset="0"/>
                <a:cs typeface="Arial Bold" pitchFamily="34" charset="0"/>
              </a:rPr>
              <a:t>Alcoholism</a:t>
            </a:r>
          </a:p>
          <a:p>
            <a:endParaRPr lang="en-GB" dirty="0" smtClean="0">
              <a:latin typeface="Arial" pitchFamily="34" charset="0"/>
              <a:cs typeface="Arial Bold" pitchFamily="34" charset="0"/>
            </a:endParaRPr>
          </a:p>
          <a:p>
            <a:r>
              <a:rPr lang="en-GB" dirty="0" smtClean="0">
                <a:latin typeface="Arial" pitchFamily="34" charset="0"/>
                <a:cs typeface="Arial Bold" pitchFamily="34" charset="0"/>
              </a:rPr>
              <a:t>Cognitive impairment </a:t>
            </a:r>
          </a:p>
          <a:p>
            <a:endParaRPr lang="en-GB" dirty="0" smtClean="0">
              <a:latin typeface="Arial" pitchFamily="34" charset="0"/>
              <a:cs typeface="Arial Bold" pitchFamily="34" charset="0"/>
            </a:endParaRPr>
          </a:p>
          <a:p>
            <a:r>
              <a:rPr lang="en-GB" dirty="0" err="1" smtClean="0">
                <a:latin typeface="Arial" pitchFamily="34" charset="0"/>
                <a:cs typeface="Arial Bold" pitchFamily="34" charset="0"/>
              </a:rPr>
              <a:t>Hx</a:t>
            </a:r>
            <a:r>
              <a:rPr lang="en-GB" dirty="0" smtClean="0">
                <a:latin typeface="Arial" pitchFamily="34" charset="0"/>
                <a:cs typeface="Arial Bold" pitchFamily="34" charset="0"/>
              </a:rPr>
              <a:t> of thrombocytopenia </a:t>
            </a:r>
          </a:p>
          <a:p>
            <a:endParaRPr lang="en-GB" dirty="0" smtClean="0">
              <a:latin typeface="Arial" pitchFamily="34" charset="0"/>
              <a:cs typeface="Arial Bold" pitchFamily="34" charset="0"/>
            </a:endParaRPr>
          </a:p>
          <a:p>
            <a:r>
              <a:rPr lang="en-GB" dirty="0" smtClean="0">
                <a:latin typeface="Arial" pitchFamily="34" charset="0"/>
                <a:cs typeface="Arial Bold" pitchFamily="34" charset="0"/>
              </a:rPr>
              <a:t>Coagulation disorders </a:t>
            </a:r>
          </a:p>
          <a:p>
            <a:endParaRPr lang="en-GB" dirty="0" smtClean="0">
              <a:latin typeface="Arial" pitchFamily="34" charset="0"/>
              <a:cs typeface="Arial Bold" pitchFamily="34" charset="0"/>
            </a:endParaRPr>
          </a:p>
          <a:p>
            <a:r>
              <a:rPr lang="en-GB" dirty="0" smtClean="0">
                <a:latin typeface="Arial" pitchFamily="34" charset="0"/>
                <a:cs typeface="Arial Bold" pitchFamily="34" charset="0"/>
              </a:rPr>
              <a:t>Other medications</a:t>
            </a:r>
          </a:p>
          <a:p>
            <a:endParaRPr lang="en-GB" dirty="0" smtClean="0">
              <a:latin typeface="Arial" pitchFamily="34" charset="0"/>
              <a:cs typeface="Arial Bold" pitchFamily="34" charset="0"/>
            </a:endParaRPr>
          </a:p>
          <a:p>
            <a:endParaRPr lang="de-DE" dirty="0" smtClean="0">
              <a:latin typeface="Arial" pitchFamily="34" charset="0"/>
              <a:cs typeface="Arial Bold" pitchFamily="34" charset="0"/>
            </a:endParaRPr>
          </a:p>
        </p:txBody>
      </p:sp>
      <p:sp>
        <p:nvSpPr>
          <p:cNvPr id="152580" name="Rectangle 4"/>
          <p:cNvSpPr>
            <a:spLocks noGrp="1" noChangeArrowheads="1"/>
          </p:cNvSpPr>
          <p:nvPr>
            <p:ph type="body" sz="half" idx="4294967295"/>
          </p:nvPr>
        </p:nvSpPr>
        <p:spPr>
          <a:xfrm>
            <a:off x="4577489" y="862648"/>
            <a:ext cx="4246563" cy="5041900"/>
          </a:xfrm>
        </p:spPr>
        <p:txBody>
          <a:bodyPr/>
          <a:lstStyle/>
          <a:p>
            <a:r>
              <a:rPr lang="en-GB" dirty="0" smtClean="0">
                <a:latin typeface="Arial" pitchFamily="34" charset="0"/>
                <a:cs typeface="Arial Bold" pitchFamily="34" charset="0"/>
              </a:rPr>
              <a:t>Should be listed as </a:t>
            </a:r>
            <a:r>
              <a:rPr lang="en-GB" b="1" dirty="0" smtClean="0">
                <a:latin typeface="Arial" pitchFamily="34" charset="0"/>
                <a:cs typeface="Arial Bold" pitchFamily="34" charset="0"/>
              </a:rPr>
              <a:t>CAUTIONS</a:t>
            </a:r>
            <a:r>
              <a:rPr lang="en-GB" dirty="0" smtClean="0">
                <a:latin typeface="Arial" pitchFamily="34" charset="0"/>
                <a:cs typeface="Arial Bold" pitchFamily="34" charset="0"/>
              </a:rPr>
              <a:t> as only absolute contraindication is haemorrhagic stroke, significant bleeding and 48 hours postpartum</a:t>
            </a:r>
          </a:p>
          <a:p>
            <a:endParaRPr lang="en-GB" dirty="0" smtClean="0">
              <a:latin typeface="Arial" pitchFamily="34" charset="0"/>
              <a:cs typeface="Arial Bold" pitchFamily="34" charset="0"/>
            </a:endParaRPr>
          </a:p>
          <a:p>
            <a:r>
              <a:rPr lang="en-GB" dirty="0" smtClean="0">
                <a:solidFill>
                  <a:srgbClr val="FF5050"/>
                </a:solidFill>
                <a:latin typeface="Arial" pitchFamily="34" charset="0"/>
                <a:cs typeface="Arial Bold" pitchFamily="34" charset="0"/>
              </a:rPr>
              <a:t>Likely this contributes to reluctance with OAC when really benefit outweighs the risk</a:t>
            </a:r>
          </a:p>
          <a:p>
            <a:endParaRPr lang="en-GB" dirty="0" smtClean="0">
              <a:solidFill>
                <a:srgbClr val="FF5050"/>
              </a:solidFill>
              <a:latin typeface="Arial" pitchFamily="34" charset="0"/>
              <a:cs typeface="Arial Bold" pitchFamily="34" charset="0"/>
            </a:endParaRPr>
          </a:p>
          <a:p>
            <a:r>
              <a:rPr lang="en-GB" dirty="0" smtClean="0">
                <a:solidFill>
                  <a:srgbClr val="FF5050"/>
                </a:solidFill>
                <a:latin typeface="Arial" pitchFamily="34" charset="0"/>
                <a:cs typeface="Arial Bold" pitchFamily="34" charset="0"/>
              </a:rPr>
              <a:t>CAUTIONS – </a:t>
            </a:r>
            <a:r>
              <a:rPr lang="en-GB" dirty="0" smtClean="0">
                <a:solidFill>
                  <a:srgbClr val="091625"/>
                </a:solidFill>
                <a:latin typeface="Arial" pitchFamily="34" charset="0"/>
                <a:cs typeface="Arial Bold" pitchFamily="34" charset="0"/>
              </a:rPr>
              <a:t>stop 5 days pre-op (bridging), severe hepatic impairment, monitor INR more frequently in renal impairment, first trimester of pregnancy, history of GI bleeding, recent surgery, recent ischaemic stroke, uncontrolled hypertension, concomitant use of drugs that increase bleeding</a:t>
            </a:r>
          </a:p>
          <a:p>
            <a:endParaRPr lang="en-GB" dirty="0" smtClean="0">
              <a:solidFill>
                <a:srgbClr val="091625"/>
              </a:solidFill>
              <a:latin typeface="Arial" pitchFamily="34" charset="0"/>
              <a:cs typeface="Arial Bold" pitchFamily="34" charset="0"/>
            </a:endParaRPr>
          </a:p>
          <a:p>
            <a:endParaRPr lang="en-GB" sz="1200" dirty="0" smtClean="0">
              <a:latin typeface="Arial" pitchFamily="34" charset="0"/>
              <a:cs typeface="Arial Bold" pitchFamily="34" charset="0"/>
            </a:endParaRPr>
          </a:p>
          <a:p>
            <a:endParaRPr lang="de-DE" sz="1200" dirty="0" smtClean="0">
              <a:latin typeface="Arial" pitchFamily="34" charset="0"/>
            </a:endParaRPr>
          </a:p>
          <a:p>
            <a:endParaRPr lang="de-DE" sz="1200" dirty="0" smtClean="0">
              <a:latin typeface="Arial" pitchFamily="34" charset="0"/>
            </a:endParaRPr>
          </a:p>
        </p:txBody>
      </p:sp>
      <p:sp>
        <p:nvSpPr>
          <p:cNvPr id="152581" name="Text Box 5"/>
          <p:cNvSpPr txBox="1">
            <a:spLocks noChangeArrowheads="1"/>
          </p:cNvSpPr>
          <p:nvPr/>
        </p:nvSpPr>
        <p:spPr bwMode="auto">
          <a:xfrm>
            <a:off x="600075" y="6054725"/>
            <a:ext cx="9820275" cy="822325"/>
          </a:xfrm>
          <a:prstGeom prst="rect">
            <a:avLst/>
          </a:prstGeom>
          <a:noFill/>
          <a:ln w="9525">
            <a:noFill/>
            <a:miter lim="800000"/>
            <a:headEnd/>
            <a:tailEnd/>
          </a:ln>
        </p:spPr>
        <p:txBody>
          <a:bodyPr>
            <a:spAutoFit/>
          </a:bodyPr>
          <a:lstStyle/>
          <a:p>
            <a:endParaRPr lang="de-DE" sz="1200" b="1">
              <a:latin typeface="Calibri" pitchFamily="34" charset="0"/>
            </a:endParaRPr>
          </a:p>
          <a:p>
            <a:endParaRPr lang="de-DE" sz="1200" b="1">
              <a:latin typeface="Calibri" pitchFamily="34" charset="0"/>
            </a:endParaRPr>
          </a:p>
          <a:p>
            <a:r>
              <a:rPr lang="de-DE" sz="1200"/>
              <a:t>MHRA PUBLIC ASSESSMENT REPORT Warfarin: changes to product safety information December 2009;1-19</a:t>
            </a:r>
          </a:p>
          <a:p>
            <a:endParaRPr lang="de-DE" sz="1200"/>
          </a:p>
        </p:txBody>
      </p:sp>
      <p:pic>
        <p:nvPicPr>
          <p:cNvPr id="152582" name="Picture 6" descr="Exclamation_mark_red[1]"/>
          <p:cNvPicPr>
            <a:picLocks noChangeAspect="1" noChangeArrowheads="1"/>
          </p:cNvPicPr>
          <p:nvPr/>
        </p:nvPicPr>
        <p:blipFill>
          <a:blip r:embed="rId3" cstate="print"/>
          <a:srcRect/>
          <a:stretch>
            <a:fillRect/>
          </a:stretch>
        </p:blipFill>
        <p:spPr bwMode="auto">
          <a:xfrm>
            <a:off x="2819400" y="1905000"/>
            <a:ext cx="1295400" cy="1828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a:spLocks noChangeAspect="1"/>
          </p:cNvSpPr>
          <p:nvPr/>
        </p:nvSpPr>
        <p:spPr bwMode="auto">
          <a:xfrm>
            <a:off x="440241" y="1333272"/>
            <a:ext cx="2962379" cy="777092"/>
          </a:xfrm>
          <a:prstGeom prst="roundRect">
            <a:avLst>
              <a:gd name="adj" fmla="val 16667"/>
            </a:avLst>
          </a:prstGeom>
          <a:gradFill>
            <a:gsLst>
              <a:gs pos="0">
                <a:srgbClr val="0046AD"/>
              </a:gs>
              <a:gs pos="99000">
                <a:srgbClr val="0084CB"/>
              </a:gs>
            </a:gsLst>
            <a:lin ang="162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eaLnBrk="0" fontAlgn="auto" hangingPunct="0">
              <a:spcBef>
                <a:spcPts val="0"/>
              </a:spcBef>
              <a:spcAft>
                <a:spcPts val="0"/>
              </a:spcAft>
              <a:defRPr/>
            </a:pPr>
            <a:r>
              <a:rPr lang="en-GB" b="1">
                <a:solidFill>
                  <a:srgbClr val="FFFFFF"/>
                </a:solidFill>
                <a:latin typeface="Verdana" pitchFamily="34" charset="0"/>
              </a:rPr>
              <a:t>Unpredictable response</a:t>
            </a:r>
          </a:p>
        </p:txBody>
      </p:sp>
      <p:sp>
        <p:nvSpPr>
          <p:cNvPr id="4" name="Rounded Rectangle 3"/>
          <p:cNvSpPr>
            <a:spLocks noChangeAspect="1"/>
          </p:cNvSpPr>
          <p:nvPr/>
        </p:nvSpPr>
        <p:spPr bwMode="auto">
          <a:xfrm>
            <a:off x="471919" y="3727375"/>
            <a:ext cx="2890868" cy="715089"/>
          </a:xfrm>
          <a:prstGeom prst="roundRect">
            <a:avLst>
              <a:gd name="adj" fmla="val 16667"/>
            </a:avLst>
          </a:prstGeom>
          <a:gradFill>
            <a:gsLst>
              <a:gs pos="0">
                <a:srgbClr val="0046AD"/>
              </a:gs>
              <a:gs pos="99000">
                <a:srgbClr val="0084CB"/>
              </a:gs>
            </a:gsLst>
            <a:lin ang="162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eaLnBrk="0" fontAlgn="auto" hangingPunct="0">
              <a:spcBef>
                <a:spcPts val="0"/>
              </a:spcBef>
              <a:spcAft>
                <a:spcPts val="0"/>
              </a:spcAft>
              <a:defRPr/>
            </a:pPr>
            <a:r>
              <a:rPr lang="en-GB" b="1">
                <a:solidFill>
                  <a:srgbClr val="FFFFFF"/>
                </a:solidFill>
                <a:latin typeface="Verdana" pitchFamily="34" charset="0"/>
              </a:rPr>
              <a:t>Routine coagulation monitoring</a:t>
            </a:r>
          </a:p>
        </p:txBody>
      </p:sp>
      <p:sp>
        <p:nvSpPr>
          <p:cNvPr id="8" name="Rounded Rectangle 7"/>
          <p:cNvSpPr>
            <a:spLocks noChangeAspect="1"/>
          </p:cNvSpPr>
          <p:nvPr/>
        </p:nvSpPr>
        <p:spPr bwMode="auto">
          <a:xfrm>
            <a:off x="519166" y="4767648"/>
            <a:ext cx="2865836" cy="780719"/>
          </a:xfrm>
          <a:prstGeom prst="roundRect">
            <a:avLst>
              <a:gd name="adj" fmla="val 16667"/>
            </a:avLst>
          </a:prstGeom>
          <a:gradFill>
            <a:gsLst>
              <a:gs pos="0">
                <a:srgbClr val="0046AD"/>
              </a:gs>
              <a:gs pos="99000">
                <a:srgbClr val="0084CB"/>
              </a:gs>
            </a:gsLst>
            <a:lin ang="162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eaLnBrk="0" fontAlgn="auto" hangingPunct="0">
              <a:spcBef>
                <a:spcPts val="0"/>
              </a:spcBef>
              <a:spcAft>
                <a:spcPts val="0"/>
              </a:spcAft>
              <a:defRPr/>
            </a:pPr>
            <a:r>
              <a:rPr lang="en-GB" b="1">
                <a:solidFill>
                  <a:srgbClr val="FFFFFF"/>
                </a:solidFill>
                <a:latin typeface="Verdana" pitchFamily="34" charset="0"/>
              </a:rPr>
              <a:t>Slow onset/offset of action</a:t>
            </a:r>
          </a:p>
        </p:txBody>
      </p:sp>
      <p:sp>
        <p:nvSpPr>
          <p:cNvPr id="9" name="Rounded Rectangle 8"/>
          <p:cNvSpPr>
            <a:spLocks noChangeAspect="1"/>
          </p:cNvSpPr>
          <p:nvPr/>
        </p:nvSpPr>
        <p:spPr bwMode="auto">
          <a:xfrm>
            <a:off x="5922157" y="5018013"/>
            <a:ext cx="2918412" cy="408623"/>
          </a:xfrm>
          <a:prstGeom prst="roundRect">
            <a:avLst>
              <a:gd name="adj" fmla="val 16667"/>
            </a:avLst>
          </a:prstGeom>
          <a:gradFill>
            <a:gsLst>
              <a:gs pos="0">
                <a:srgbClr val="0046AD"/>
              </a:gs>
              <a:gs pos="99000">
                <a:srgbClr val="0084CB"/>
              </a:gs>
            </a:gsLst>
            <a:lin ang="162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eaLnBrk="0" fontAlgn="auto" hangingPunct="0">
              <a:spcBef>
                <a:spcPts val="0"/>
              </a:spcBef>
              <a:spcAft>
                <a:spcPts val="0"/>
              </a:spcAft>
              <a:defRPr/>
            </a:pPr>
            <a:r>
              <a:rPr lang="en-GB" b="1">
                <a:solidFill>
                  <a:srgbClr val="FFFFFF"/>
                </a:solidFill>
                <a:latin typeface="Verdana" pitchFamily="34" charset="0"/>
              </a:rPr>
              <a:t>Warfarin resistance</a:t>
            </a:r>
          </a:p>
        </p:txBody>
      </p:sp>
      <p:sp>
        <p:nvSpPr>
          <p:cNvPr id="345098" name="TextBox 9"/>
          <p:cNvSpPr>
            <a:spLocks noChangeArrowheads="1"/>
          </p:cNvSpPr>
          <p:nvPr/>
        </p:nvSpPr>
        <p:spPr bwMode="auto">
          <a:xfrm>
            <a:off x="3568497" y="2095425"/>
            <a:ext cx="2236541" cy="2910721"/>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eaLnBrk="0" fontAlgn="auto" hangingPunct="0">
              <a:spcBef>
                <a:spcPts val="0"/>
              </a:spcBef>
              <a:spcAft>
                <a:spcPts val="0"/>
              </a:spcAft>
              <a:defRPr/>
            </a:pPr>
            <a:r>
              <a:rPr lang="en-GB" sz="2400" b="1">
                <a:solidFill>
                  <a:srgbClr val="FFFFFF"/>
                </a:solidFill>
                <a:latin typeface="Helvetica" charset="0"/>
              </a:rPr>
              <a:t>VKA therapy has several limitations that make it difficult to use in practice</a:t>
            </a:r>
          </a:p>
        </p:txBody>
      </p:sp>
      <p:sp>
        <p:nvSpPr>
          <p:cNvPr id="11" name="Rounded Rectangle 10"/>
          <p:cNvSpPr>
            <a:spLocks noChangeAspect="1"/>
          </p:cNvSpPr>
          <p:nvPr/>
        </p:nvSpPr>
        <p:spPr bwMode="auto">
          <a:xfrm>
            <a:off x="5898291" y="3705150"/>
            <a:ext cx="2942614" cy="715089"/>
          </a:xfrm>
          <a:prstGeom prst="roundRect">
            <a:avLst>
              <a:gd name="adj" fmla="val 16667"/>
            </a:avLst>
          </a:prstGeom>
          <a:gradFill>
            <a:gsLst>
              <a:gs pos="0">
                <a:srgbClr val="0046AD"/>
              </a:gs>
              <a:gs pos="99000">
                <a:srgbClr val="0084CB"/>
              </a:gs>
            </a:gsLst>
            <a:lin ang="162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eaLnBrk="0" fontAlgn="auto" hangingPunct="0">
              <a:spcBef>
                <a:spcPts val="0"/>
              </a:spcBef>
              <a:spcAft>
                <a:spcPts val="0"/>
              </a:spcAft>
              <a:defRPr/>
            </a:pPr>
            <a:r>
              <a:rPr lang="en-GB" b="1">
                <a:solidFill>
                  <a:srgbClr val="FFFFFF"/>
                </a:solidFill>
                <a:latin typeface="Verdana" pitchFamily="34" charset="0"/>
              </a:rPr>
              <a:t>Numerous drug-drug interactions</a:t>
            </a:r>
          </a:p>
        </p:txBody>
      </p:sp>
      <p:sp>
        <p:nvSpPr>
          <p:cNvPr id="12" name="Rounded Rectangle 11"/>
          <p:cNvSpPr>
            <a:spLocks noChangeAspect="1"/>
          </p:cNvSpPr>
          <p:nvPr/>
        </p:nvSpPr>
        <p:spPr bwMode="auto">
          <a:xfrm>
            <a:off x="5898655" y="2411338"/>
            <a:ext cx="2958505" cy="715089"/>
          </a:xfrm>
          <a:prstGeom prst="roundRect">
            <a:avLst>
              <a:gd name="adj" fmla="val 16667"/>
            </a:avLst>
          </a:prstGeom>
          <a:gradFill>
            <a:gsLst>
              <a:gs pos="0">
                <a:srgbClr val="0046AD"/>
              </a:gs>
              <a:gs pos="99000">
                <a:srgbClr val="0084CB"/>
              </a:gs>
            </a:gsLst>
            <a:lin ang="162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eaLnBrk="0" fontAlgn="auto" hangingPunct="0">
              <a:spcBef>
                <a:spcPts val="0"/>
              </a:spcBef>
              <a:spcAft>
                <a:spcPts val="0"/>
              </a:spcAft>
              <a:defRPr/>
            </a:pPr>
            <a:r>
              <a:rPr lang="en-GB" b="1">
                <a:solidFill>
                  <a:srgbClr val="FFFFFF"/>
                </a:solidFill>
                <a:latin typeface="Verdana" pitchFamily="34" charset="0"/>
              </a:rPr>
              <a:t>Numerous food-drug interactions</a:t>
            </a:r>
          </a:p>
        </p:txBody>
      </p:sp>
      <p:sp>
        <p:nvSpPr>
          <p:cNvPr id="13" name="Rounded Rectangle 12"/>
          <p:cNvSpPr>
            <a:spLocks noChangeAspect="1"/>
          </p:cNvSpPr>
          <p:nvPr/>
        </p:nvSpPr>
        <p:spPr bwMode="auto">
          <a:xfrm>
            <a:off x="5925446" y="1257225"/>
            <a:ext cx="2949947" cy="715089"/>
          </a:xfrm>
          <a:prstGeom prst="roundRect">
            <a:avLst>
              <a:gd name="adj" fmla="val 16667"/>
            </a:avLst>
          </a:prstGeom>
          <a:gradFill>
            <a:gsLst>
              <a:gs pos="0">
                <a:srgbClr val="0046AD"/>
              </a:gs>
              <a:gs pos="99000">
                <a:srgbClr val="0084CB"/>
              </a:gs>
            </a:gsLst>
            <a:lin ang="162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eaLnBrk="0" fontAlgn="auto" hangingPunct="0">
              <a:spcBef>
                <a:spcPts val="0"/>
              </a:spcBef>
              <a:spcAft>
                <a:spcPts val="0"/>
              </a:spcAft>
              <a:defRPr/>
            </a:pPr>
            <a:r>
              <a:rPr lang="en-GB" b="1">
                <a:solidFill>
                  <a:srgbClr val="FFFFFF"/>
                </a:solidFill>
                <a:latin typeface="Verdana" pitchFamily="34" charset="0"/>
              </a:rPr>
              <a:t>Frequent dose adjustments</a:t>
            </a:r>
          </a:p>
        </p:txBody>
      </p:sp>
      <p:sp>
        <p:nvSpPr>
          <p:cNvPr id="14" name="Rounded Rectangle 13"/>
          <p:cNvSpPr>
            <a:spLocks noChangeAspect="1"/>
          </p:cNvSpPr>
          <p:nvPr/>
        </p:nvSpPr>
        <p:spPr bwMode="auto">
          <a:xfrm>
            <a:off x="453717" y="2428800"/>
            <a:ext cx="2927384" cy="1021556"/>
          </a:xfrm>
          <a:prstGeom prst="roundRect">
            <a:avLst>
              <a:gd name="adj" fmla="val 16667"/>
            </a:avLst>
          </a:prstGeom>
          <a:gradFill>
            <a:gsLst>
              <a:gs pos="0">
                <a:srgbClr val="0046AD"/>
              </a:gs>
              <a:gs pos="99000">
                <a:srgbClr val="0084CB"/>
              </a:gs>
            </a:gsLst>
            <a:lin ang="16200000" scaled="0"/>
          </a:gradFill>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eaLnBrk="0" fontAlgn="auto" hangingPunct="0">
              <a:spcBef>
                <a:spcPts val="0"/>
              </a:spcBef>
              <a:spcAft>
                <a:spcPts val="0"/>
              </a:spcAft>
              <a:defRPr/>
            </a:pPr>
            <a:r>
              <a:rPr lang="en-GB" b="1">
                <a:solidFill>
                  <a:srgbClr val="FFFFFF"/>
                </a:solidFill>
                <a:latin typeface="Verdana" pitchFamily="34" charset="0"/>
              </a:rPr>
              <a:t>Narrow therapeutic window </a:t>
            </a:r>
            <a:br>
              <a:rPr lang="en-GB" b="1">
                <a:solidFill>
                  <a:srgbClr val="FFFFFF"/>
                </a:solidFill>
                <a:latin typeface="Verdana" pitchFamily="34" charset="0"/>
              </a:rPr>
            </a:br>
            <a:r>
              <a:rPr lang="en-GB" b="1">
                <a:solidFill>
                  <a:srgbClr val="FFFFFF"/>
                </a:solidFill>
                <a:latin typeface="Verdana" pitchFamily="34" charset="0"/>
              </a:rPr>
              <a:t>(INR range 2-3)</a:t>
            </a:r>
          </a:p>
        </p:txBody>
      </p:sp>
      <p:sp>
        <p:nvSpPr>
          <p:cNvPr id="155677" name="TextBox 14"/>
          <p:cNvSpPr txBox="1">
            <a:spLocks noChangeArrowheads="1"/>
          </p:cNvSpPr>
          <p:nvPr/>
        </p:nvSpPr>
        <p:spPr bwMode="auto">
          <a:xfrm>
            <a:off x="0" y="6437313"/>
            <a:ext cx="8934450" cy="457200"/>
          </a:xfrm>
          <a:prstGeom prst="rect">
            <a:avLst/>
          </a:prstGeom>
          <a:noFill/>
          <a:ln w="9525">
            <a:noFill/>
            <a:miter lim="800000"/>
            <a:headEnd/>
            <a:tailEnd/>
          </a:ln>
        </p:spPr>
        <p:txBody>
          <a:bodyPr>
            <a:spAutoFit/>
          </a:bodyPr>
          <a:lstStyle/>
          <a:p>
            <a:r>
              <a:rPr lang="en-GB" sz="1200"/>
              <a:t>Ansell J, et al. </a:t>
            </a:r>
            <a:r>
              <a:rPr lang="en-GB" sz="1200" i="1"/>
              <a:t>Chest  </a:t>
            </a:r>
            <a:r>
              <a:rPr lang="en-GB" sz="1200"/>
              <a:t>2008;133;160S-198S;  2. Umer Ushman MH, et al.  </a:t>
            </a:r>
            <a:r>
              <a:rPr lang="en-GB" sz="1200" i="1"/>
              <a:t>J Interv Card Electrophysiol </a:t>
            </a:r>
            <a:r>
              <a:rPr lang="en-GB" sz="1200"/>
              <a:t>2008; 22:129-137;  Nutescu EA, et al. </a:t>
            </a:r>
            <a:r>
              <a:rPr lang="en-GB" sz="1200" i="1"/>
              <a:t>Cardiol Clin </a:t>
            </a:r>
            <a:r>
              <a:rPr lang="en-GB" sz="1200"/>
              <a:t>2008; 26:169-187.</a:t>
            </a:r>
            <a:endParaRPr lang="en-GB" sz="1200" i="1"/>
          </a:p>
        </p:txBody>
      </p:sp>
      <p:sp>
        <p:nvSpPr>
          <p:cNvPr id="155678" name="Rectangle 30"/>
          <p:cNvSpPr>
            <a:spLocks noChangeArrowheads="1"/>
          </p:cNvSpPr>
          <p:nvPr/>
        </p:nvSpPr>
        <p:spPr bwMode="auto">
          <a:xfrm>
            <a:off x="249238" y="228600"/>
            <a:ext cx="8659812" cy="523875"/>
          </a:xfrm>
          <a:prstGeom prst="rect">
            <a:avLst/>
          </a:prstGeom>
          <a:noFill/>
          <a:ln w="9525">
            <a:noFill/>
            <a:miter lim="800000"/>
            <a:headEnd/>
            <a:tailEnd/>
          </a:ln>
        </p:spPr>
        <p:txBody>
          <a:bodyPr anchor="b"/>
          <a:lstStyle/>
          <a:p>
            <a:pPr eaLnBrk="0" hangingPunct="0">
              <a:lnSpc>
                <a:spcPct val="90000"/>
              </a:lnSpc>
            </a:pPr>
            <a:r>
              <a:rPr lang="en-US" sz="3200">
                <a:solidFill>
                  <a:srgbClr val="091625"/>
                </a:solidFill>
              </a:rPr>
              <a:t>Limitations of Warfarin Therapy</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AutoShape 2"/>
          <p:cNvSpPr>
            <a:spLocks noChangeAspect="1" noChangeArrowheads="1" noTextEdit="1"/>
          </p:cNvSpPr>
          <p:nvPr/>
        </p:nvSpPr>
        <p:spPr bwMode="auto">
          <a:xfrm>
            <a:off x="854075" y="862013"/>
            <a:ext cx="7621588" cy="5716587"/>
          </a:xfrm>
          <a:prstGeom prst="rect">
            <a:avLst/>
          </a:prstGeom>
          <a:noFill/>
          <a:ln w="9525">
            <a:noFill/>
            <a:miter lim="800000"/>
            <a:headEnd/>
            <a:tailEnd/>
          </a:ln>
        </p:spPr>
        <p:txBody>
          <a:bodyPr/>
          <a:lstStyle/>
          <a:p>
            <a:endParaRPr lang="en-GB"/>
          </a:p>
        </p:txBody>
      </p:sp>
      <p:sp>
        <p:nvSpPr>
          <p:cNvPr id="157699" name="Rectangle 3"/>
          <p:cNvSpPr>
            <a:spLocks noChangeArrowheads="1"/>
          </p:cNvSpPr>
          <p:nvPr/>
        </p:nvSpPr>
        <p:spPr bwMode="auto">
          <a:xfrm>
            <a:off x="850900" y="954088"/>
            <a:ext cx="7615238" cy="5624512"/>
          </a:xfrm>
          <a:prstGeom prst="rect">
            <a:avLst/>
          </a:prstGeom>
          <a:solidFill>
            <a:srgbClr val="FFFFFF"/>
          </a:solidFill>
          <a:ln w="9525">
            <a:noFill/>
            <a:miter lim="800000"/>
            <a:headEnd/>
            <a:tailEnd/>
          </a:ln>
        </p:spPr>
        <p:txBody>
          <a:bodyPr/>
          <a:lstStyle/>
          <a:p>
            <a:endParaRPr lang="en-GB">
              <a:latin typeface="Calibri" pitchFamily="34" charset="0"/>
            </a:endParaRPr>
          </a:p>
        </p:txBody>
      </p:sp>
      <p:sp>
        <p:nvSpPr>
          <p:cNvPr id="157700" name="Rectangle 4"/>
          <p:cNvSpPr>
            <a:spLocks noChangeArrowheads="1"/>
          </p:cNvSpPr>
          <p:nvPr/>
        </p:nvSpPr>
        <p:spPr bwMode="auto">
          <a:xfrm>
            <a:off x="7993063" y="6262688"/>
            <a:ext cx="69850" cy="152400"/>
          </a:xfrm>
          <a:prstGeom prst="rect">
            <a:avLst/>
          </a:prstGeom>
          <a:noFill/>
          <a:ln w="9525">
            <a:noFill/>
            <a:miter lim="800000"/>
            <a:headEnd/>
            <a:tailEnd/>
          </a:ln>
        </p:spPr>
        <p:txBody>
          <a:bodyPr wrap="none" lIns="0" tIns="0" rIns="0" bIns="0">
            <a:spAutoFit/>
          </a:bodyPr>
          <a:lstStyle/>
          <a:p>
            <a:pPr eaLnBrk="0" hangingPunct="0"/>
            <a:r>
              <a:rPr lang="de-DE" sz="1000">
                <a:solidFill>
                  <a:srgbClr val="FFFFFF"/>
                </a:solidFill>
                <a:latin typeface="Tahoma" pitchFamily="34" charset="0"/>
              </a:rPr>
              <a:t>6</a:t>
            </a:r>
            <a:endParaRPr lang="de-DE">
              <a:latin typeface="Calibri" pitchFamily="34" charset="0"/>
            </a:endParaRPr>
          </a:p>
        </p:txBody>
      </p:sp>
      <p:sp>
        <p:nvSpPr>
          <p:cNvPr id="157701" name="Rectangle 5"/>
          <p:cNvSpPr>
            <a:spLocks noChangeArrowheads="1"/>
          </p:cNvSpPr>
          <p:nvPr/>
        </p:nvSpPr>
        <p:spPr bwMode="auto">
          <a:xfrm>
            <a:off x="1273175" y="6257925"/>
            <a:ext cx="350838" cy="152400"/>
          </a:xfrm>
          <a:prstGeom prst="rect">
            <a:avLst/>
          </a:prstGeom>
          <a:noFill/>
          <a:ln w="9525">
            <a:noFill/>
            <a:miter lim="800000"/>
            <a:headEnd/>
            <a:tailEnd/>
          </a:ln>
        </p:spPr>
        <p:txBody>
          <a:bodyPr wrap="none" lIns="0" tIns="0" rIns="0" bIns="0">
            <a:spAutoFit/>
          </a:bodyPr>
          <a:lstStyle/>
          <a:p>
            <a:pPr eaLnBrk="0" hangingPunct="0"/>
            <a:r>
              <a:rPr lang="de-DE" sz="1000">
                <a:solidFill>
                  <a:srgbClr val="00498B"/>
                </a:solidFill>
                <a:latin typeface="Tahoma" pitchFamily="34" charset="0"/>
              </a:rPr>
              <a:t>Fuster</a:t>
            </a:r>
            <a:endParaRPr lang="de-DE">
              <a:latin typeface="Calibri" pitchFamily="34" charset="0"/>
            </a:endParaRPr>
          </a:p>
        </p:txBody>
      </p:sp>
      <p:sp>
        <p:nvSpPr>
          <p:cNvPr id="157702" name="Rectangle 6"/>
          <p:cNvSpPr>
            <a:spLocks noChangeArrowheads="1"/>
          </p:cNvSpPr>
          <p:nvPr/>
        </p:nvSpPr>
        <p:spPr bwMode="auto">
          <a:xfrm>
            <a:off x="1660525" y="6257925"/>
            <a:ext cx="1919288" cy="152400"/>
          </a:xfrm>
          <a:prstGeom prst="rect">
            <a:avLst/>
          </a:prstGeom>
          <a:noFill/>
          <a:ln w="9525">
            <a:noFill/>
            <a:miter lim="800000"/>
            <a:headEnd/>
            <a:tailEnd/>
          </a:ln>
        </p:spPr>
        <p:txBody>
          <a:bodyPr wrap="none" lIns="0" tIns="0" rIns="0" bIns="0">
            <a:spAutoFit/>
          </a:bodyPr>
          <a:lstStyle/>
          <a:p>
            <a:pPr eaLnBrk="0" hangingPunct="0"/>
            <a:r>
              <a:rPr lang="de-DE" sz="1000">
                <a:solidFill>
                  <a:srgbClr val="00498B"/>
                </a:solidFill>
                <a:latin typeface="Tahoma" pitchFamily="34" charset="0"/>
              </a:rPr>
              <a:t>V et al. Circulation 2006;114:e257</a:t>
            </a:r>
            <a:endParaRPr lang="de-DE">
              <a:latin typeface="Calibri" pitchFamily="34" charset="0"/>
            </a:endParaRPr>
          </a:p>
        </p:txBody>
      </p:sp>
      <p:sp>
        <p:nvSpPr>
          <p:cNvPr id="157703" name="Rectangle 7"/>
          <p:cNvSpPr>
            <a:spLocks noChangeArrowheads="1"/>
          </p:cNvSpPr>
          <p:nvPr/>
        </p:nvSpPr>
        <p:spPr bwMode="auto">
          <a:xfrm>
            <a:off x="3568700" y="6257925"/>
            <a:ext cx="69850" cy="152400"/>
          </a:xfrm>
          <a:prstGeom prst="rect">
            <a:avLst/>
          </a:prstGeom>
          <a:noFill/>
          <a:ln w="9525">
            <a:noFill/>
            <a:miter lim="800000"/>
            <a:headEnd/>
            <a:tailEnd/>
          </a:ln>
        </p:spPr>
        <p:txBody>
          <a:bodyPr wrap="none" lIns="0" tIns="0" rIns="0" bIns="0">
            <a:spAutoFit/>
          </a:bodyPr>
          <a:lstStyle/>
          <a:p>
            <a:pPr eaLnBrk="0" hangingPunct="0"/>
            <a:r>
              <a:rPr lang="de-DE" sz="1000">
                <a:solidFill>
                  <a:srgbClr val="00498B"/>
                </a:solidFill>
                <a:latin typeface="Tahoma" pitchFamily="34" charset="0"/>
              </a:rPr>
              <a:t>–</a:t>
            </a:r>
            <a:endParaRPr lang="de-DE">
              <a:latin typeface="Calibri" pitchFamily="34" charset="0"/>
            </a:endParaRPr>
          </a:p>
        </p:txBody>
      </p:sp>
      <p:sp>
        <p:nvSpPr>
          <p:cNvPr id="157704" name="Rectangle 8"/>
          <p:cNvSpPr>
            <a:spLocks noChangeArrowheads="1"/>
          </p:cNvSpPr>
          <p:nvPr/>
        </p:nvSpPr>
        <p:spPr bwMode="auto">
          <a:xfrm>
            <a:off x="3640138" y="6257925"/>
            <a:ext cx="276225" cy="152400"/>
          </a:xfrm>
          <a:prstGeom prst="rect">
            <a:avLst/>
          </a:prstGeom>
          <a:noFill/>
          <a:ln w="9525">
            <a:noFill/>
            <a:miter lim="800000"/>
            <a:headEnd/>
            <a:tailEnd/>
          </a:ln>
        </p:spPr>
        <p:txBody>
          <a:bodyPr wrap="none" lIns="0" tIns="0" rIns="0" bIns="0">
            <a:spAutoFit/>
          </a:bodyPr>
          <a:lstStyle/>
          <a:p>
            <a:pPr eaLnBrk="0" hangingPunct="0"/>
            <a:r>
              <a:rPr lang="de-DE" sz="1000">
                <a:solidFill>
                  <a:srgbClr val="00498B"/>
                </a:solidFill>
                <a:latin typeface="Tahoma" pitchFamily="34" charset="0"/>
              </a:rPr>
              <a:t>e354</a:t>
            </a:r>
            <a:endParaRPr lang="de-DE">
              <a:latin typeface="Calibri" pitchFamily="34" charset="0"/>
            </a:endParaRPr>
          </a:p>
        </p:txBody>
      </p:sp>
      <p:sp>
        <p:nvSpPr>
          <p:cNvPr id="157705" name="Rectangle 9"/>
          <p:cNvSpPr>
            <a:spLocks noChangeArrowheads="1"/>
          </p:cNvSpPr>
          <p:nvPr/>
        </p:nvSpPr>
        <p:spPr bwMode="auto">
          <a:xfrm>
            <a:off x="3041650" y="2132013"/>
            <a:ext cx="669925" cy="3227387"/>
          </a:xfrm>
          <a:prstGeom prst="rect">
            <a:avLst/>
          </a:prstGeom>
          <a:solidFill>
            <a:srgbClr val="0084CB"/>
          </a:solidFill>
          <a:ln w="9525">
            <a:noFill/>
            <a:miter lim="800000"/>
            <a:headEnd/>
            <a:tailEnd/>
          </a:ln>
        </p:spPr>
        <p:txBody>
          <a:bodyPr/>
          <a:lstStyle/>
          <a:p>
            <a:endParaRPr lang="en-GB">
              <a:latin typeface="Calibri" pitchFamily="34" charset="0"/>
            </a:endParaRPr>
          </a:p>
        </p:txBody>
      </p:sp>
      <p:pic>
        <p:nvPicPr>
          <p:cNvPr id="157706" name="Picture 10"/>
          <p:cNvPicPr>
            <a:picLocks noChangeAspect="1" noChangeArrowheads="1"/>
          </p:cNvPicPr>
          <p:nvPr/>
        </p:nvPicPr>
        <p:blipFill>
          <a:blip r:embed="rId3" cstate="print"/>
          <a:srcRect/>
          <a:stretch>
            <a:fillRect/>
          </a:stretch>
        </p:blipFill>
        <p:spPr bwMode="auto">
          <a:xfrm>
            <a:off x="3041650" y="2135188"/>
            <a:ext cx="666750" cy="3224212"/>
          </a:xfrm>
          <a:prstGeom prst="rect">
            <a:avLst/>
          </a:prstGeom>
          <a:noFill/>
          <a:ln w="9525">
            <a:noFill/>
            <a:miter lim="800000"/>
            <a:headEnd/>
            <a:tailEnd/>
          </a:ln>
        </p:spPr>
      </p:pic>
      <p:sp>
        <p:nvSpPr>
          <p:cNvPr id="157707" name="Rectangle 11"/>
          <p:cNvSpPr>
            <a:spLocks noChangeArrowheads="1"/>
          </p:cNvSpPr>
          <p:nvPr/>
        </p:nvSpPr>
        <p:spPr bwMode="auto">
          <a:xfrm>
            <a:off x="3041650" y="2132013"/>
            <a:ext cx="669925" cy="3227387"/>
          </a:xfrm>
          <a:prstGeom prst="rect">
            <a:avLst/>
          </a:prstGeom>
          <a:solidFill>
            <a:srgbClr val="0084CB"/>
          </a:solidFill>
          <a:ln w="9525">
            <a:noFill/>
            <a:miter lim="800000"/>
            <a:headEnd/>
            <a:tailEnd/>
          </a:ln>
        </p:spPr>
        <p:txBody>
          <a:bodyPr/>
          <a:lstStyle/>
          <a:p>
            <a:endParaRPr lang="en-GB">
              <a:latin typeface="Calibri" pitchFamily="34" charset="0"/>
            </a:endParaRPr>
          </a:p>
        </p:txBody>
      </p:sp>
      <p:sp>
        <p:nvSpPr>
          <p:cNvPr id="157708" name="Freeform 12"/>
          <p:cNvSpPr>
            <a:spLocks noEditPoints="1"/>
          </p:cNvSpPr>
          <p:nvPr/>
        </p:nvSpPr>
        <p:spPr bwMode="auto">
          <a:xfrm>
            <a:off x="3700463" y="2135188"/>
            <a:ext cx="15875" cy="3222625"/>
          </a:xfrm>
          <a:custGeom>
            <a:avLst/>
            <a:gdLst>
              <a:gd name="T0" fmla="*/ 0 w 10"/>
              <a:gd name="T1" fmla="*/ 73085332 h 2030"/>
              <a:gd name="T2" fmla="*/ 25201559 w 10"/>
              <a:gd name="T3" fmla="*/ 148690026 h 2030"/>
              <a:gd name="T4" fmla="*/ 0 w 10"/>
              <a:gd name="T5" fmla="*/ 201612501 h 2030"/>
              <a:gd name="T6" fmla="*/ 25201559 w 10"/>
              <a:gd name="T7" fmla="*/ 327620333 h 2030"/>
              <a:gd name="T8" fmla="*/ 25201559 w 10"/>
              <a:gd name="T9" fmla="*/ 350302527 h 2030"/>
              <a:gd name="T10" fmla="*/ 0 w 10"/>
              <a:gd name="T11" fmla="*/ 476310409 h 2030"/>
              <a:gd name="T12" fmla="*/ 25201559 w 10"/>
              <a:gd name="T13" fmla="*/ 551915078 h 2030"/>
              <a:gd name="T14" fmla="*/ 0 w 10"/>
              <a:gd name="T15" fmla="*/ 604837553 h 2030"/>
              <a:gd name="T16" fmla="*/ 25201559 w 10"/>
              <a:gd name="T17" fmla="*/ 730845335 h 2030"/>
              <a:gd name="T18" fmla="*/ 25201559 w 10"/>
              <a:gd name="T19" fmla="*/ 753527530 h 2030"/>
              <a:gd name="T20" fmla="*/ 0 w 10"/>
              <a:gd name="T21" fmla="*/ 879535510 h 2030"/>
              <a:gd name="T22" fmla="*/ 25201559 w 10"/>
              <a:gd name="T23" fmla="*/ 955140180 h 2030"/>
              <a:gd name="T24" fmla="*/ 0 w 10"/>
              <a:gd name="T25" fmla="*/ 1008062654 h 2030"/>
              <a:gd name="T26" fmla="*/ 25201559 w 10"/>
              <a:gd name="T27" fmla="*/ 1134070437 h 2030"/>
              <a:gd name="T28" fmla="*/ 25201559 w 10"/>
              <a:gd name="T29" fmla="*/ 1156752631 h 2030"/>
              <a:gd name="T30" fmla="*/ 0 w 10"/>
              <a:gd name="T31" fmla="*/ 1282758826 h 2030"/>
              <a:gd name="T32" fmla="*/ 25201559 w 10"/>
              <a:gd name="T33" fmla="*/ 1358365083 h 2030"/>
              <a:gd name="T34" fmla="*/ 0 w 10"/>
              <a:gd name="T35" fmla="*/ 1411287557 h 2030"/>
              <a:gd name="T36" fmla="*/ 25201559 w 10"/>
              <a:gd name="T37" fmla="*/ 1537295340 h 2030"/>
              <a:gd name="T38" fmla="*/ 25201559 w 10"/>
              <a:gd name="T39" fmla="*/ 1559977534 h 2030"/>
              <a:gd name="T40" fmla="*/ 0 w 10"/>
              <a:gd name="T41" fmla="*/ 1685985713 h 2030"/>
              <a:gd name="T42" fmla="*/ 25201559 w 10"/>
              <a:gd name="T43" fmla="*/ 1764109744 h 2030"/>
              <a:gd name="T44" fmla="*/ 0 w 10"/>
              <a:gd name="T45" fmla="*/ 1814512857 h 2030"/>
              <a:gd name="T46" fmla="*/ 25201559 w 10"/>
              <a:gd name="T47" fmla="*/ 1940520639 h 2030"/>
              <a:gd name="T48" fmla="*/ 25201559 w 10"/>
              <a:gd name="T49" fmla="*/ 1965722196 h 2030"/>
              <a:gd name="T50" fmla="*/ 0 w 10"/>
              <a:gd name="T51" fmla="*/ 2089210616 h 2030"/>
              <a:gd name="T52" fmla="*/ 25201559 w 10"/>
              <a:gd name="T53" fmla="*/ 2147483647 h 2030"/>
              <a:gd name="T54" fmla="*/ 0 w 10"/>
              <a:gd name="T55" fmla="*/ 2147483647 h 2030"/>
              <a:gd name="T56" fmla="*/ 25201559 w 10"/>
              <a:gd name="T57" fmla="*/ 2147483647 h 2030"/>
              <a:gd name="T58" fmla="*/ 25201559 w 10"/>
              <a:gd name="T59" fmla="*/ 2147483647 h 2030"/>
              <a:gd name="T60" fmla="*/ 0 w 10"/>
              <a:gd name="T61" fmla="*/ 2147483647 h 2030"/>
              <a:gd name="T62" fmla="*/ 25201559 w 10"/>
              <a:gd name="T63" fmla="*/ 2147483647 h 2030"/>
              <a:gd name="T64" fmla="*/ 0 w 10"/>
              <a:gd name="T65" fmla="*/ 2147483647 h 2030"/>
              <a:gd name="T66" fmla="*/ 25201559 w 10"/>
              <a:gd name="T67" fmla="*/ 2147483647 h 2030"/>
              <a:gd name="T68" fmla="*/ 25201559 w 10"/>
              <a:gd name="T69" fmla="*/ 2147483647 h 2030"/>
              <a:gd name="T70" fmla="*/ 0 w 10"/>
              <a:gd name="T71" fmla="*/ 2147483647 h 2030"/>
              <a:gd name="T72" fmla="*/ 25201559 w 10"/>
              <a:gd name="T73" fmla="*/ 2147483647 h 2030"/>
              <a:gd name="T74" fmla="*/ 0 w 10"/>
              <a:gd name="T75" fmla="*/ 2147483647 h 2030"/>
              <a:gd name="T76" fmla="*/ 25201559 w 10"/>
              <a:gd name="T77" fmla="*/ 2147483647 h 2030"/>
              <a:gd name="T78" fmla="*/ 25201559 w 10"/>
              <a:gd name="T79" fmla="*/ 2147483647 h 2030"/>
              <a:gd name="T80" fmla="*/ 0 w 10"/>
              <a:gd name="T81" fmla="*/ 2147483647 h 2030"/>
              <a:gd name="T82" fmla="*/ 25201559 w 10"/>
              <a:gd name="T83" fmla="*/ 2147483647 h 2030"/>
              <a:gd name="T84" fmla="*/ 0 w 10"/>
              <a:gd name="T85" fmla="*/ 2147483647 h 2030"/>
              <a:gd name="T86" fmla="*/ 25201559 w 10"/>
              <a:gd name="T87" fmla="*/ 2147483647 h 2030"/>
              <a:gd name="T88" fmla="*/ 25201559 w 10"/>
              <a:gd name="T89" fmla="*/ 2147483647 h 2030"/>
              <a:gd name="T90" fmla="*/ 0 w 10"/>
              <a:gd name="T91" fmla="*/ 2147483647 h 2030"/>
              <a:gd name="T92" fmla="*/ 25201559 w 10"/>
              <a:gd name="T93" fmla="*/ 2147483647 h 2030"/>
              <a:gd name="T94" fmla="*/ 0 w 10"/>
              <a:gd name="T95" fmla="*/ 2147483647 h 2030"/>
              <a:gd name="T96" fmla="*/ 25201559 w 10"/>
              <a:gd name="T97" fmla="*/ 2147483647 h 2030"/>
              <a:gd name="T98" fmla="*/ 25201559 w 10"/>
              <a:gd name="T99" fmla="*/ 2147483647 h 2030"/>
              <a:gd name="T100" fmla="*/ 0 w 10"/>
              <a:gd name="T101" fmla="*/ 2147483647 h 2030"/>
              <a:gd name="T102" fmla="*/ 25201559 w 10"/>
              <a:gd name="T103" fmla="*/ 2147483647 h 2030"/>
              <a:gd name="T104" fmla="*/ 0 w 10"/>
              <a:gd name="T105" fmla="*/ 2147483647 h 2030"/>
              <a:gd name="T106" fmla="*/ 25201559 w 10"/>
              <a:gd name="T107" fmla="*/ 2147483647 h 2030"/>
              <a:gd name="T108" fmla="*/ 25201559 w 10"/>
              <a:gd name="T109" fmla="*/ 2147483647 h 2030"/>
              <a:gd name="T110" fmla="*/ 0 w 10"/>
              <a:gd name="T111" fmla="*/ 2147483647 h 2030"/>
              <a:gd name="T112" fmla="*/ 25201559 w 10"/>
              <a:gd name="T113" fmla="*/ 2147483647 h 2030"/>
              <a:gd name="T114" fmla="*/ 0 w 10"/>
              <a:gd name="T115" fmla="*/ 2147483647 h 2030"/>
              <a:gd name="T116" fmla="*/ 25201559 w 10"/>
              <a:gd name="T117" fmla="*/ 2147483647 h 2030"/>
              <a:gd name="T118" fmla="*/ 25201559 w 10"/>
              <a:gd name="T119" fmla="*/ 2147483647 h 2030"/>
              <a:gd name="T120" fmla="*/ 0 w 10"/>
              <a:gd name="T121" fmla="*/ 2147483647 h 2030"/>
              <a:gd name="T122" fmla="*/ 25201559 w 10"/>
              <a:gd name="T123" fmla="*/ 2147483647 h 2030"/>
              <a:gd name="T124" fmla="*/ 0 w 10"/>
              <a:gd name="T125" fmla="*/ 2147483647 h 20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
              <a:gd name="T190" fmla="*/ 0 h 2030"/>
              <a:gd name="T191" fmla="*/ 10 w 10"/>
              <a:gd name="T192" fmla="*/ 2030 h 20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 h="2030">
                <a:moveTo>
                  <a:pt x="10" y="0"/>
                </a:moveTo>
                <a:lnTo>
                  <a:pt x="10" y="10"/>
                </a:lnTo>
                <a:lnTo>
                  <a:pt x="0" y="10"/>
                </a:lnTo>
                <a:lnTo>
                  <a:pt x="0" y="0"/>
                </a:lnTo>
                <a:lnTo>
                  <a:pt x="10" y="0"/>
                </a:lnTo>
                <a:close/>
                <a:moveTo>
                  <a:pt x="10" y="19"/>
                </a:moveTo>
                <a:lnTo>
                  <a:pt x="10" y="29"/>
                </a:lnTo>
                <a:lnTo>
                  <a:pt x="0" y="29"/>
                </a:lnTo>
                <a:lnTo>
                  <a:pt x="0" y="19"/>
                </a:lnTo>
                <a:lnTo>
                  <a:pt x="10" y="19"/>
                </a:lnTo>
                <a:close/>
                <a:moveTo>
                  <a:pt x="10" y="40"/>
                </a:moveTo>
                <a:lnTo>
                  <a:pt x="10" y="50"/>
                </a:lnTo>
                <a:lnTo>
                  <a:pt x="0" y="50"/>
                </a:lnTo>
                <a:lnTo>
                  <a:pt x="0" y="40"/>
                </a:lnTo>
                <a:lnTo>
                  <a:pt x="10" y="40"/>
                </a:lnTo>
                <a:close/>
                <a:moveTo>
                  <a:pt x="10" y="59"/>
                </a:moveTo>
                <a:lnTo>
                  <a:pt x="10" y="69"/>
                </a:lnTo>
                <a:lnTo>
                  <a:pt x="0" y="69"/>
                </a:lnTo>
                <a:lnTo>
                  <a:pt x="0" y="59"/>
                </a:lnTo>
                <a:lnTo>
                  <a:pt x="10" y="59"/>
                </a:lnTo>
                <a:close/>
                <a:moveTo>
                  <a:pt x="10" y="80"/>
                </a:moveTo>
                <a:lnTo>
                  <a:pt x="10" y="90"/>
                </a:lnTo>
                <a:lnTo>
                  <a:pt x="0" y="90"/>
                </a:lnTo>
                <a:lnTo>
                  <a:pt x="0" y="80"/>
                </a:lnTo>
                <a:lnTo>
                  <a:pt x="10" y="80"/>
                </a:lnTo>
                <a:close/>
                <a:moveTo>
                  <a:pt x="10" y="99"/>
                </a:moveTo>
                <a:lnTo>
                  <a:pt x="10" y="109"/>
                </a:lnTo>
                <a:lnTo>
                  <a:pt x="0" y="109"/>
                </a:lnTo>
                <a:lnTo>
                  <a:pt x="0" y="99"/>
                </a:lnTo>
                <a:lnTo>
                  <a:pt x="10" y="99"/>
                </a:lnTo>
                <a:close/>
                <a:moveTo>
                  <a:pt x="10" y="120"/>
                </a:moveTo>
                <a:lnTo>
                  <a:pt x="10" y="130"/>
                </a:lnTo>
                <a:lnTo>
                  <a:pt x="0" y="130"/>
                </a:lnTo>
                <a:lnTo>
                  <a:pt x="0" y="120"/>
                </a:lnTo>
                <a:lnTo>
                  <a:pt x="10" y="120"/>
                </a:lnTo>
                <a:close/>
                <a:moveTo>
                  <a:pt x="10" y="139"/>
                </a:moveTo>
                <a:lnTo>
                  <a:pt x="10" y="149"/>
                </a:lnTo>
                <a:lnTo>
                  <a:pt x="0" y="149"/>
                </a:lnTo>
                <a:lnTo>
                  <a:pt x="0" y="139"/>
                </a:lnTo>
                <a:lnTo>
                  <a:pt x="10" y="139"/>
                </a:lnTo>
                <a:close/>
                <a:moveTo>
                  <a:pt x="10" y="160"/>
                </a:moveTo>
                <a:lnTo>
                  <a:pt x="10" y="170"/>
                </a:lnTo>
                <a:lnTo>
                  <a:pt x="0" y="170"/>
                </a:lnTo>
                <a:lnTo>
                  <a:pt x="0" y="160"/>
                </a:lnTo>
                <a:lnTo>
                  <a:pt x="10" y="160"/>
                </a:lnTo>
                <a:close/>
                <a:moveTo>
                  <a:pt x="10" y="179"/>
                </a:moveTo>
                <a:lnTo>
                  <a:pt x="10" y="189"/>
                </a:lnTo>
                <a:lnTo>
                  <a:pt x="0" y="189"/>
                </a:lnTo>
                <a:lnTo>
                  <a:pt x="0" y="179"/>
                </a:lnTo>
                <a:lnTo>
                  <a:pt x="10" y="179"/>
                </a:lnTo>
                <a:close/>
                <a:moveTo>
                  <a:pt x="10" y="200"/>
                </a:moveTo>
                <a:lnTo>
                  <a:pt x="10" y="210"/>
                </a:lnTo>
                <a:lnTo>
                  <a:pt x="0" y="210"/>
                </a:lnTo>
                <a:lnTo>
                  <a:pt x="0" y="200"/>
                </a:lnTo>
                <a:lnTo>
                  <a:pt x="10" y="200"/>
                </a:lnTo>
                <a:close/>
                <a:moveTo>
                  <a:pt x="10" y="219"/>
                </a:moveTo>
                <a:lnTo>
                  <a:pt x="10" y="229"/>
                </a:lnTo>
                <a:lnTo>
                  <a:pt x="0" y="229"/>
                </a:lnTo>
                <a:lnTo>
                  <a:pt x="0" y="219"/>
                </a:lnTo>
                <a:lnTo>
                  <a:pt x="10" y="219"/>
                </a:lnTo>
                <a:close/>
                <a:moveTo>
                  <a:pt x="10" y="240"/>
                </a:moveTo>
                <a:lnTo>
                  <a:pt x="10" y="250"/>
                </a:lnTo>
                <a:lnTo>
                  <a:pt x="0" y="250"/>
                </a:lnTo>
                <a:lnTo>
                  <a:pt x="0" y="240"/>
                </a:lnTo>
                <a:lnTo>
                  <a:pt x="10" y="240"/>
                </a:lnTo>
                <a:close/>
                <a:moveTo>
                  <a:pt x="10" y="259"/>
                </a:moveTo>
                <a:lnTo>
                  <a:pt x="10" y="269"/>
                </a:lnTo>
                <a:lnTo>
                  <a:pt x="0" y="269"/>
                </a:lnTo>
                <a:lnTo>
                  <a:pt x="0" y="259"/>
                </a:lnTo>
                <a:lnTo>
                  <a:pt x="10" y="259"/>
                </a:lnTo>
                <a:close/>
                <a:moveTo>
                  <a:pt x="10" y="280"/>
                </a:moveTo>
                <a:lnTo>
                  <a:pt x="10" y="290"/>
                </a:lnTo>
                <a:lnTo>
                  <a:pt x="0" y="290"/>
                </a:lnTo>
                <a:lnTo>
                  <a:pt x="0" y="280"/>
                </a:lnTo>
                <a:lnTo>
                  <a:pt x="10" y="280"/>
                </a:lnTo>
                <a:close/>
                <a:moveTo>
                  <a:pt x="10" y="299"/>
                </a:moveTo>
                <a:lnTo>
                  <a:pt x="10" y="309"/>
                </a:lnTo>
                <a:lnTo>
                  <a:pt x="0" y="309"/>
                </a:lnTo>
                <a:lnTo>
                  <a:pt x="0" y="299"/>
                </a:lnTo>
                <a:lnTo>
                  <a:pt x="10" y="299"/>
                </a:lnTo>
                <a:close/>
                <a:moveTo>
                  <a:pt x="10" y="320"/>
                </a:moveTo>
                <a:lnTo>
                  <a:pt x="10" y="330"/>
                </a:lnTo>
                <a:lnTo>
                  <a:pt x="0" y="330"/>
                </a:lnTo>
                <a:lnTo>
                  <a:pt x="0" y="320"/>
                </a:lnTo>
                <a:lnTo>
                  <a:pt x="10" y="320"/>
                </a:lnTo>
                <a:close/>
                <a:moveTo>
                  <a:pt x="10" y="339"/>
                </a:moveTo>
                <a:lnTo>
                  <a:pt x="10" y="349"/>
                </a:lnTo>
                <a:lnTo>
                  <a:pt x="0" y="349"/>
                </a:lnTo>
                <a:lnTo>
                  <a:pt x="0" y="339"/>
                </a:lnTo>
                <a:lnTo>
                  <a:pt x="10" y="339"/>
                </a:lnTo>
                <a:close/>
                <a:moveTo>
                  <a:pt x="10" y="360"/>
                </a:moveTo>
                <a:lnTo>
                  <a:pt x="10" y="370"/>
                </a:lnTo>
                <a:lnTo>
                  <a:pt x="0" y="370"/>
                </a:lnTo>
                <a:lnTo>
                  <a:pt x="0" y="360"/>
                </a:lnTo>
                <a:lnTo>
                  <a:pt x="10" y="360"/>
                </a:lnTo>
                <a:close/>
                <a:moveTo>
                  <a:pt x="10" y="379"/>
                </a:moveTo>
                <a:lnTo>
                  <a:pt x="10" y="389"/>
                </a:lnTo>
                <a:lnTo>
                  <a:pt x="0" y="389"/>
                </a:lnTo>
                <a:lnTo>
                  <a:pt x="0" y="379"/>
                </a:lnTo>
                <a:lnTo>
                  <a:pt x="10" y="379"/>
                </a:lnTo>
                <a:close/>
                <a:moveTo>
                  <a:pt x="10" y="400"/>
                </a:moveTo>
                <a:lnTo>
                  <a:pt x="10" y="410"/>
                </a:lnTo>
                <a:lnTo>
                  <a:pt x="0" y="410"/>
                </a:lnTo>
                <a:lnTo>
                  <a:pt x="0" y="400"/>
                </a:lnTo>
                <a:lnTo>
                  <a:pt x="10" y="400"/>
                </a:lnTo>
                <a:close/>
                <a:moveTo>
                  <a:pt x="10" y="419"/>
                </a:moveTo>
                <a:lnTo>
                  <a:pt x="10" y="429"/>
                </a:lnTo>
                <a:lnTo>
                  <a:pt x="0" y="429"/>
                </a:lnTo>
                <a:lnTo>
                  <a:pt x="0" y="419"/>
                </a:lnTo>
                <a:lnTo>
                  <a:pt x="10" y="419"/>
                </a:lnTo>
                <a:close/>
                <a:moveTo>
                  <a:pt x="10" y="440"/>
                </a:moveTo>
                <a:lnTo>
                  <a:pt x="10" y="450"/>
                </a:lnTo>
                <a:lnTo>
                  <a:pt x="0" y="450"/>
                </a:lnTo>
                <a:lnTo>
                  <a:pt x="0" y="440"/>
                </a:lnTo>
                <a:lnTo>
                  <a:pt x="10" y="440"/>
                </a:lnTo>
                <a:close/>
                <a:moveTo>
                  <a:pt x="10" y="459"/>
                </a:moveTo>
                <a:lnTo>
                  <a:pt x="10" y="469"/>
                </a:lnTo>
                <a:lnTo>
                  <a:pt x="0" y="469"/>
                </a:lnTo>
                <a:lnTo>
                  <a:pt x="0" y="459"/>
                </a:lnTo>
                <a:lnTo>
                  <a:pt x="10" y="459"/>
                </a:lnTo>
                <a:close/>
                <a:moveTo>
                  <a:pt x="10" y="480"/>
                </a:moveTo>
                <a:lnTo>
                  <a:pt x="10" y="490"/>
                </a:lnTo>
                <a:lnTo>
                  <a:pt x="0" y="490"/>
                </a:lnTo>
                <a:lnTo>
                  <a:pt x="0" y="480"/>
                </a:lnTo>
                <a:lnTo>
                  <a:pt x="10" y="480"/>
                </a:lnTo>
                <a:close/>
                <a:moveTo>
                  <a:pt x="10" y="499"/>
                </a:moveTo>
                <a:lnTo>
                  <a:pt x="10" y="509"/>
                </a:lnTo>
                <a:lnTo>
                  <a:pt x="0" y="509"/>
                </a:lnTo>
                <a:lnTo>
                  <a:pt x="0" y="499"/>
                </a:lnTo>
                <a:lnTo>
                  <a:pt x="10" y="499"/>
                </a:lnTo>
                <a:close/>
                <a:moveTo>
                  <a:pt x="10" y="520"/>
                </a:moveTo>
                <a:lnTo>
                  <a:pt x="10" y="530"/>
                </a:lnTo>
                <a:lnTo>
                  <a:pt x="0" y="530"/>
                </a:lnTo>
                <a:lnTo>
                  <a:pt x="0" y="520"/>
                </a:lnTo>
                <a:lnTo>
                  <a:pt x="10" y="520"/>
                </a:lnTo>
                <a:close/>
                <a:moveTo>
                  <a:pt x="10" y="539"/>
                </a:moveTo>
                <a:lnTo>
                  <a:pt x="10" y="549"/>
                </a:lnTo>
                <a:lnTo>
                  <a:pt x="0" y="549"/>
                </a:lnTo>
                <a:lnTo>
                  <a:pt x="0" y="539"/>
                </a:lnTo>
                <a:lnTo>
                  <a:pt x="10" y="539"/>
                </a:lnTo>
                <a:close/>
                <a:moveTo>
                  <a:pt x="10" y="560"/>
                </a:moveTo>
                <a:lnTo>
                  <a:pt x="10" y="570"/>
                </a:lnTo>
                <a:lnTo>
                  <a:pt x="0" y="570"/>
                </a:lnTo>
                <a:lnTo>
                  <a:pt x="0" y="560"/>
                </a:lnTo>
                <a:lnTo>
                  <a:pt x="10" y="560"/>
                </a:lnTo>
                <a:close/>
                <a:moveTo>
                  <a:pt x="10" y="579"/>
                </a:moveTo>
                <a:lnTo>
                  <a:pt x="10" y="589"/>
                </a:lnTo>
                <a:lnTo>
                  <a:pt x="0" y="589"/>
                </a:lnTo>
                <a:lnTo>
                  <a:pt x="0" y="579"/>
                </a:lnTo>
                <a:lnTo>
                  <a:pt x="10" y="579"/>
                </a:lnTo>
                <a:close/>
                <a:moveTo>
                  <a:pt x="10" y="600"/>
                </a:moveTo>
                <a:lnTo>
                  <a:pt x="10" y="610"/>
                </a:lnTo>
                <a:lnTo>
                  <a:pt x="0" y="610"/>
                </a:lnTo>
                <a:lnTo>
                  <a:pt x="0" y="600"/>
                </a:lnTo>
                <a:lnTo>
                  <a:pt x="10" y="600"/>
                </a:lnTo>
                <a:close/>
                <a:moveTo>
                  <a:pt x="10" y="619"/>
                </a:moveTo>
                <a:lnTo>
                  <a:pt x="10" y="629"/>
                </a:lnTo>
                <a:lnTo>
                  <a:pt x="0" y="629"/>
                </a:lnTo>
                <a:lnTo>
                  <a:pt x="0" y="619"/>
                </a:lnTo>
                <a:lnTo>
                  <a:pt x="10" y="619"/>
                </a:lnTo>
                <a:close/>
                <a:moveTo>
                  <a:pt x="10" y="640"/>
                </a:moveTo>
                <a:lnTo>
                  <a:pt x="10" y="650"/>
                </a:lnTo>
                <a:lnTo>
                  <a:pt x="0" y="650"/>
                </a:lnTo>
                <a:lnTo>
                  <a:pt x="0" y="640"/>
                </a:lnTo>
                <a:lnTo>
                  <a:pt x="10" y="640"/>
                </a:lnTo>
                <a:close/>
                <a:moveTo>
                  <a:pt x="10" y="660"/>
                </a:moveTo>
                <a:lnTo>
                  <a:pt x="10" y="669"/>
                </a:lnTo>
                <a:lnTo>
                  <a:pt x="0" y="669"/>
                </a:lnTo>
                <a:lnTo>
                  <a:pt x="0" y="660"/>
                </a:lnTo>
                <a:lnTo>
                  <a:pt x="10" y="660"/>
                </a:lnTo>
                <a:close/>
                <a:moveTo>
                  <a:pt x="10" y="680"/>
                </a:moveTo>
                <a:lnTo>
                  <a:pt x="10" y="690"/>
                </a:lnTo>
                <a:lnTo>
                  <a:pt x="0" y="690"/>
                </a:lnTo>
                <a:lnTo>
                  <a:pt x="0" y="680"/>
                </a:lnTo>
                <a:lnTo>
                  <a:pt x="10" y="680"/>
                </a:lnTo>
                <a:close/>
                <a:moveTo>
                  <a:pt x="10" y="700"/>
                </a:moveTo>
                <a:lnTo>
                  <a:pt x="10" y="709"/>
                </a:lnTo>
                <a:lnTo>
                  <a:pt x="0" y="709"/>
                </a:lnTo>
                <a:lnTo>
                  <a:pt x="0" y="700"/>
                </a:lnTo>
                <a:lnTo>
                  <a:pt x="10" y="700"/>
                </a:lnTo>
                <a:close/>
                <a:moveTo>
                  <a:pt x="10" y="720"/>
                </a:moveTo>
                <a:lnTo>
                  <a:pt x="10" y="730"/>
                </a:lnTo>
                <a:lnTo>
                  <a:pt x="0" y="730"/>
                </a:lnTo>
                <a:lnTo>
                  <a:pt x="0" y="720"/>
                </a:lnTo>
                <a:lnTo>
                  <a:pt x="10" y="720"/>
                </a:lnTo>
                <a:close/>
                <a:moveTo>
                  <a:pt x="10" y="740"/>
                </a:moveTo>
                <a:lnTo>
                  <a:pt x="10" y="749"/>
                </a:lnTo>
                <a:lnTo>
                  <a:pt x="0" y="749"/>
                </a:lnTo>
                <a:lnTo>
                  <a:pt x="0" y="740"/>
                </a:lnTo>
                <a:lnTo>
                  <a:pt x="10" y="740"/>
                </a:lnTo>
                <a:close/>
                <a:moveTo>
                  <a:pt x="10" y="760"/>
                </a:moveTo>
                <a:lnTo>
                  <a:pt x="10" y="770"/>
                </a:lnTo>
                <a:lnTo>
                  <a:pt x="0" y="770"/>
                </a:lnTo>
                <a:lnTo>
                  <a:pt x="0" y="760"/>
                </a:lnTo>
                <a:lnTo>
                  <a:pt x="10" y="760"/>
                </a:lnTo>
                <a:close/>
                <a:moveTo>
                  <a:pt x="10" y="780"/>
                </a:moveTo>
                <a:lnTo>
                  <a:pt x="10" y="789"/>
                </a:lnTo>
                <a:lnTo>
                  <a:pt x="0" y="789"/>
                </a:lnTo>
                <a:lnTo>
                  <a:pt x="0" y="780"/>
                </a:lnTo>
                <a:lnTo>
                  <a:pt x="10" y="780"/>
                </a:lnTo>
                <a:close/>
                <a:moveTo>
                  <a:pt x="10" y="800"/>
                </a:moveTo>
                <a:lnTo>
                  <a:pt x="10" y="810"/>
                </a:lnTo>
                <a:lnTo>
                  <a:pt x="0" y="810"/>
                </a:lnTo>
                <a:lnTo>
                  <a:pt x="0" y="800"/>
                </a:lnTo>
                <a:lnTo>
                  <a:pt x="10" y="800"/>
                </a:lnTo>
                <a:close/>
                <a:moveTo>
                  <a:pt x="10" y="820"/>
                </a:moveTo>
                <a:lnTo>
                  <a:pt x="10" y="829"/>
                </a:lnTo>
                <a:lnTo>
                  <a:pt x="0" y="829"/>
                </a:lnTo>
                <a:lnTo>
                  <a:pt x="0" y="820"/>
                </a:lnTo>
                <a:lnTo>
                  <a:pt x="10" y="820"/>
                </a:lnTo>
                <a:close/>
                <a:moveTo>
                  <a:pt x="10" y="840"/>
                </a:moveTo>
                <a:lnTo>
                  <a:pt x="10" y="850"/>
                </a:lnTo>
                <a:lnTo>
                  <a:pt x="0" y="850"/>
                </a:lnTo>
                <a:lnTo>
                  <a:pt x="0" y="840"/>
                </a:lnTo>
                <a:lnTo>
                  <a:pt x="10" y="840"/>
                </a:lnTo>
                <a:close/>
                <a:moveTo>
                  <a:pt x="10" y="860"/>
                </a:moveTo>
                <a:lnTo>
                  <a:pt x="10" y="869"/>
                </a:lnTo>
                <a:lnTo>
                  <a:pt x="0" y="869"/>
                </a:lnTo>
                <a:lnTo>
                  <a:pt x="0" y="860"/>
                </a:lnTo>
                <a:lnTo>
                  <a:pt x="10" y="860"/>
                </a:lnTo>
                <a:close/>
                <a:moveTo>
                  <a:pt x="10" y="880"/>
                </a:moveTo>
                <a:lnTo>
                  <a:pt x="10" y="890"/>
                </a:lnTo>
                <a:lnTo>
                  <a:pt x="0" y="890"/>
                </a:lnTo>
                <a:lnTo>
                  <a:pt x="0" y="880"/>
                </a:lnTo>
                <a:lnTo>
                  <a:pt x="10" y="880"/>
                </a:lnTo>
                <a:close/>
                <a:moveTo>
                  <a:pt x="10" y="900"/>
                </a:moveTo>
                <a:lnTo>
                  <a:pt x="10" y="909"/>
                </a:lnTo>
                <a:lnTo>
                  <a:pt x="0" y="909"/>
                </a:lnTo>
                <a:lnTo>
                  <a:pt x="0" y="900"/>
                </a:lnTo>
                <a:lnTo>
                  <a:pt x="10" y="900"/>
                </a:lnTo>
                <a:close/>
                <a:moveTo>
                  <a:pt x="10" y="920"/>
                </a:moveTo>
                <a:lnTo>
                  <a:pt x="10" y="930"/>
                </a:lnTo>
                <a:lnTo>
                  <a:pt x="0" y="930"/>
                </a:lnTo>
                <a:lnTo>
                  <a:pt x="0" y="920"/>
                </a:lnTo>
                <a:lnTo>
                  <a:pt x="10" y="920"/>
                </a:lnTo>
                <a:close/>
                <a:moveTo>
                  <a:pt x="10" y="940"/>
                </a:moveTo>
                <a:lnTo>
                  <a:pt x="10" y="949"/>
                </a:lnTo>
                <a:lnTo>
                  <a:pt x="0" y="949"/>
                </a:lnTo>
                <a:lnTo>
                  <a:pt x="0" y="940"/>
                </a:lnTo>
                <a:lnTo>
                  <a:pt x="10" y="940"/>
                </a:lnTo>
                <a:close/>
                <a:moveTo>
                  <a:pt x="10" y="960"/>
                </a:moveTo>
                <a:lnTo>
                  <a:pt x="10" y="970"/>
                </a:lnTo>
                <a:lnTo>
                  <a:pt x="0" y="970"/>
                </a:lnTo>
                <a:lnTo>
                  <a:pt x="0" y="960"/>
                </a:lnTo>
                <a:lnTo>
                  <a:pt x="10" y="960"/>
                </a:lnTo>
                <a:close/>
                <a:moveTo>
                  <a:pt x="10" y="980"/>
                </a:moveTo>
                <a:lnTo>
                  <a:pt x="10" y="989"/>
                </a:lnTo>
                <a:lnTo>
                  <a:pt x="0" y="989"/>
                </a:lnTo>
                <a:lnTo>
                  <a:pt x="0" y="980"/>
                </a:lnTo>
                <a:lnTo>
                  <a:pt x="10" y="980"/>
                </a:lnTo>
                <a:close/>
                <a:moveTo>
                  <a:pt x="10" y="1000"/>
                </a:moveTo>
                <a:lnTo>
                  <a:pt x="10" y="1010"/>
                </a:lnTo>
                <a:lnTo>
                  <a:pt x="0" y="1010"/>
                </a:lnTo>
                <a:lnTo>
                  <a:pt x="0" y="1000"/>
                </a:lnTo>
                <a:lnTo>
                  <a:pt x="10" y="1000"/>
                </a:lnTo>
                <a:close/>
                <a:moveTo>
                  <a:pt x="10" y="1020"/>
                </a:moveTo>
                <a:lnTo>
                  <a:pt x="10" y="1029"/>
                </a:lnTo>
                <a:lnTo>
                  <a:pt x="0" y="1029"/>
                </a:lnTo>
                <a:lnTo>
                  <a:pt x="0" y="1020"/>
                </a:lnTo>
                <a:lnTo>
                  <a:pt x="10" y="1020"/>
                </a:lnTo>
                <a:close/>
                <a:moveTo>
                  <a:pt x="10" y="1041"/>
                </a:moveTo>
                <a:lnTo>
                  <a:pt x="10" y="1050"/>
                </a:lnTo>
                <a:lnTo>
                  <a:pt x="0" y="1050"/>
                </a:lnTo>
                <a:lnTo>
                  <a:pt x="0" y="1041"/>
                </a:lnTo>
                <a:lnTo>
                  <a:pt x="10" y="1041"/>
                </a:lnTo>
                <a:close/>
                <a:moveTo>
                  <a:pt x="10" y="1060"/>
                </a:moveTo>
                <a:lnTo>
                  <a:pt x="10" y="1069"/>
                </a:lnTo>
                <a:lnTo>
                  <a:pt x="0" y="1069"/>
                </a:lnTo>
                <a:lnTo>
                  <a:pt x="0" y="1060"/>
                </a:lnTo>
                <a:lnTo>
                  <a:pt x="10" y="1060"/>
                </a:lnTo>
                <a:close/>
                <a:moveTo>
                  <a:pt x="10" y="1081"/>
                </a:moveTo>
                <a:lnTo>
                  <a:pt x="10" y="1090"/>
                </a:lnTo>
                <a:lnTo>
                  <a:pt x="0" y="1090"/>
                </a:lnTo>
                <a:lnTo>
                  <a:pt x="0" y="1081"/>
                </a:lnTo>
                <a:lnTo>
                  <a:pt x="10" y="1081"/>
                </a:lnTo>
                <a:close/>
                <a:moveTo>
                  <a:pt x="10" y="1100"/>
                </a:moveTo>
                <a:lnTo>
                  <a:pt x="10" y="1109"/>
                </a:lnTo>
                <a:lnTo>
                  <a:pt x="0" y="1109"/>
                </a:lnTo>
                <a:lnTo>
                  <a:pt x="0" y="1100"/>
                </a:lnTo>
                <a:lnTo>
                  <a:pt x="10" y="1100"/>
                </a:lnTo>
                <a:close/>
                <a:moveTo>
                  <a:pt x="10" y="1121"/>
                </a:moveTo>
                <a:lnTo>
                  <a:pt x="10" y="1130"/>
                </a:lnTo>
                <a:lnTo>
                  <a:pt x="0" y="1130"/>
                </a:lnTo>
                <a:lnTo>
                  <a:pt x="0" y="1121"/>
                </a:lnTo>
                <a:lnTo>
                  <a:pt x="10" y="1121"/>
                </a:lnTo>
                <a:close/>
                <a:moveTo>
                  <a:pt x="10" y="1140"/>
                </a:moveTo>
                <a:lnTo>
                  <a:pt x="10" y="1149"/>
                </a:lnTo>
                <a:lnTo>
                  <a:pt x="0" y="1149"/>
                </a:lnTo>
                <a:lnTo>
                  <a:pt x="0" y="1140"/>
                </a:lnTo>
                <a:lnTo>
                  <a:pt x="10" y="1140"/>
                </a:lnTo>
                <a:close/>
                <a:moveTo>
                  <a:pt x="10" y="1161"/>
                </a:moveTo>
                <a:lnTo>
                  <a:pt x="10" y="1170"/>
                </a:lnTo>
                <a:lnTo>
                  <a:pt x="0" y="1170"/>
                </a:lnTo>
                <a:lnTo>
                  <a:pt x="0" y="1161"/>
                </a:lnTo>
                <a:lnTo>
                  <a:pt x="10" y="1161"/>
                </a:lnTo>
                <a:close/>
                <a:moveTo>
                  <a:pt x="10" y="1180"/>
                </a:moveTo>
                <a:lnTo>
                  <a:pt x="10" y="1189"/>
                </a:lnTo>
                <a:lnTo>
                  <a:pt x="0" y="1189"/>
                </a:lnTo>
                <a:lnTo>
                  <a:pt x="0" y="1180"/>
                </a:lnTo>
                <a:lnTo>
                  <a:pt x="10" y="1180"/>
                </a:lnTo>
                <a:close/>
                <a:moveTo>
                  <a:pt x="10" y="1201"/>
                </a:moveTo>
                <a:lnTo>
                  <a:pt x="10" y="1210"/>
                </a:lnTo>
                <a:lnTo>
                  <a:pt x="0" y="1210"/>
                </a:lnTo>
                <a:lnTo>
                  <a:pt x="0" y="1201"/>
                </a:lnTo>
                <a:lnTo>
                  <a:pt x="10" y="1201"/>
                </a:lnTo>
                <a:close/>
                <a:moveTo>
                  <a:pt x="10" y="1220"/>
                </a:moveTo>
                <a:lnTo>
                  <a:pt x="10" y="1229"/>
                </a:lnTo>
                <a:lnTo>
                  <a:pt x="0" y="1229"/>
                </a:lnTo>
                <a:lnTo>
                  <a:pt x="0" y="1220"/>
                </a:lnTo>
                <a:lnTo>
                  <a:pt x="10" y="1220"/>
                </a:lnTo>
                <a:close/>
                <a:moveTo>
                  <a:pt x="10" y="1241"/>
                </a:moveTo>
                <a:lnTo>
                  <a:pt x="10" y="1250"/>
                </a:lnTo>
                <a:lnTo>
                  <a:pt x="0" y="1250"/>
                </a:lnTo>
                <a:lnTo>
                  <a:pt x="0" y="1241"/>
                </a:lnTo>
                <a:lnTo>
                  <a:pt x="10" y="1241"/>
                </a:lnTo>
                <a:close/>
                <a:moveTo>
                  <a:pt x="10" y="1260"/>
                </a:moveTo>
                <a:lnTo>
                  <a:pt x="10" y="1269"/>
                </a:lnTo>
                <a:lnTo>
                  <a:pt x="0" y="1269"/>
                </a:lnTo>
                <a:lnTo>
                  <a:pt x="0" y="1260"/>
                </a:lnTo>
                <a:lnTo>
                  <a:pt x="10" y="1260"/>
                </a:lnTo>
                <a:close/>
                <a:moveTo>
                  <a:pt x="10" y="1281"/>
                </a:moveTo>
                <a:lnTo>
                  <a:pt x="10" y="1290"/>
                </a:lnTo>
                <a:lnTo>
                  <a:pt x="0" y="1290"/>
                </a:lnTo>
                <a:lnTo>
                  <a:pt x="0" y="1281"/>
                </a:lnTo>
                <a:lnTo>
                  <a:pt x="10" y="1281"/>
                </a:lnTo>
                <a:close/>
                <a:moveTo>
                  <a:pt x="10" y="1300"/>
                </a:moveTo>
                <a:lnTo>
                  <a:pt x="10" y="1309"/>
                </a:lnTo>
                <a:lnTo>
                  <a:pt x="0" y="1309"/>
                </a:lnTo>
                <a:lnTo>
                  <a:pt x="0" y="1300"/>
                </a:lnTo>
                <a:lnTo>
                  <a:pt x="10" y="1300"/>
                </a:lnTo>
                <a:close/>
                <a:moveTo>
                  <a:pt x="10" y="1321"/>
                </a:moveTo>
                <a:lnTo>
                  <a:pt x="10" y="1330"/>
                </a:lnTo>
                <a:lnTo>
                  <a:pt x="0" y="1330"/>
                </a:lnTo>
                <a:lnTo>
                  <a:pt x="0" y="1321"/>
                </a:lnTo>
                <a:lnTo>
                  <a:pt x="10" y="1321"/>
                </a:lnTo>
                <a:close/>
                <a:moveTo>
                  <a:pt x="10" y="1340"/>
                </a:moveTo>
                <a:lnTo>
                  <a:pt x="10" y="1349"/>
                </a:lnTo>
                <a:lnTo>
                  <a:pt x="0" y="1349"/>
                </a:lnTo>
                <a:lnTo>
                  <a:pt x="0" y="1340"/>
                </a:lnTo>
                <a:lnTo>
                  <a:pt x="10" y="1340"/>
                </a:lnTo>
                <a:close/>
                <a:moveTo>
                  <a:pt x="10" y="1361"/>
                </a:moveTo>
                <a:lnTo>
                  <a:pt x="10" y="1370"/>
                </a:lnTo>
                <a:lnTo>
                  <a:pt x="0" y="1370"/>
                </a:lnTo>
                <a:lnTo>
                  <a:pt x="0" y="1361"/>
                </a:lnTo>
                <a:lnTo>
                  <a:pt x="10" y="1361"/>
                </a:lnTo>
                <a:close/>
                <a:moveTo>
                  <a:pt x="10" y="1380"/>
                </a:moveTo>
                <a:lnTo>
                  <a:pt x="10" y="1389"/>
                </a:lnTo>
                <a:lnTo>
                  <a:pt x="0" y="1389"/>
                </a:lnTo>
                <a:lnTo>
                  <a:pt x="0" y="1380"/>
                </a:lnTo>
                <a:lnTo>
                  <a:pt x="10" y="1380"/>
                </a:lnTo>
                <a:close/>
                <a:moveTo>
                  <a:pt x="10" y="1401"/>
                </a:moveTo>
                <a:lnTo>
                  <a:pt x="10" y="1410"/>
                </a:lnTo>
                <a:lnTo>
                  <a:pt x="0" y="1410"/>
                </a:lnTo>
                <a:lnTo>
                  <a:pt x="0" y="1401"/>
                </a:lnTo>
                <a:lnTo>
                  <a:pt x="10" y="1401"/>
                </a:lnTo>
                <a:close/>
                <a:moveTo>
                  <a:pt x="10" y="1420"/>
                </a:moveTo>
                <a:lnTo>
                  <a:pt x="10" y="1429"/>
                </a:lnTo>
                <a:lnTo>
                  <a:pt x="0" y="1429"/>
                </a:lnTo>
                <a:lnTo>
                  <a:pt x="0" y="1420"/>
                </a:lnTo>
                <a:lnTo>
                  <a:pt x="10" y="1420"/>
                </a:lnTo>
                <a:close/>
                <a:moveTo>
                  <a:pt x="10" y="1441"/>
                </a:moveTo>
                <a:lnTo>
                  <a:pt x="10" y="1450"/>
                </a:lnTo>
                <a:lnTo>
                  <a:pt x="0" y="1450"/>
                </a:lnTo>
                <a:lnTo>
                  <a:pt x="0" y="1441"/>
                </a:lnTo>
                <a:lnTo>
                  <a:pt x="10" y="1441"/>
                </a:lnTo>
                <a:close/>
                <a:moveTo>
                  <a:pt x="10" y="1460"/>
                </a:moveTo>
                <a:lnTo>
                  <a:pt x="10" y="1470"/>
                </a:lnTo>
                <a:lnTo>
                  <a:pt x="0" y="1470"/>
                </a:lnTo>
                <a:lnTo>
                  <a:pt x="0" y="1460"/>
                </a:lnTo>
                <a:lnTo>
                  <a:pt x="10" y="1460"/>
                </a:lnTo>
                <a:close/>
                <a:moveTo>
                  <a:pt x="10" y="1481"/>
                </a:moveTo>
                <a:lnTo>
                  <a:pt x="10" y="1490"/>
                </a:lnTo>
                <a:lnTo>
                  <a:pt x="0" y="1490"/>
                </a:lnTo>
                <a:lnTo>
                  <a:pt x="0" y="1481"/>
                </a:lnTo>
                <a:lnTo>
                  <a:pt x="10" y="1481"/>
                </a:lnTo>
                <a:close/>
                <a:moveTo>
                  <a:pt x="10" y="1500"/>
                </a:moveTo>
                <a:lnTo>
                  <a:pt x="10" y="1510"/>
                </a:lnTo>
                <a:lnTo>
                  <a:pt x="0" y="1510"/>
                </a:lnTo>
                <a:lnTo>
                  <a:pt x="0" y="1500"/>
                </a:lnTo>
                <a:lnTo>
                  <a:pt x="10" y="1500"/>
                </a:lnTo>
                <a:close/>
                <a:moveTo>
                  <a:pt x="10" y="1521"/>
                </a:moveTo>
                <a:lnTo>
                  <a:pt x="10" y="1530"/>
                </a:lnTo>
                <a:lnTo>
                  <a:pt x="0" y="1530"/>
                </a:lnTo>
                <a:lnTo>
                  <a:pt x="0" y="1521"/>
                </a:lnTo>
                <a:lnTo>
                  <a:pt x="10" y="1521"/>
                </a:lnTo>
                <a:close/>
                <a:moveTo>
                  <a:pt x="10" y="1540"/>
                </a:moveTo>
                <a:lnTo>
                  <a:pt x="10" y="1550"/>
                </a:lnTo>
                <a:lnTo>
                  <a:pt x="0" y="1550"/>
                </a:lnTo>
                <a:lnTo>
                  <a:pt x="0" y="1540"/>
                </a:lnTo>
                <a:lnTo>
                  <a:pt x="10" y="1540"/>
                </a:lnTo>
                <a:close/>
                <a:moveTo>
                  <a:pt x="10" y="1561"/>
                </a:moveTo>
                <a:lnTo>
                  <a:pt x="10" y="1570"/>
                </a:lnTo>
                <a:lnTo>
                  <a:pt x="0" y="1570"/>
                </a:lnTo>
                <a:lnTo>
                  <a:pt x="0" y="1561"/>
                </a:lnTo>
                <a:lnTo>
                  <a:pt x="10" y="1561"/>
                </a:lnTo>
                <a:close/>
                <a:moveTo>
                  <a:pt x="10" y="1580"/>
                </a:moveTo>
                <a:lnTo>
                  <a:pt x="10" y="1590"/>
                </a:lnTo>
                <a:lnTo>
                  <a:pt x="0" y="1590"/>
                </a:lnTo>
                <a:lnTo>
                  <a:pt x="0" y="1580"/>
                </a:lnTo>
                <a:lnTo>
                  <a:pt x="10" y="1580"/>
                </a:lnTo>
                <a:close/>
                <a:moveTo>
                  <a:pt x="10" y="1601"/>
                </a:moveTo>
                <a:lnTo>
                  <a:pt x="10" y="1610"/>
                </a:lnTo>
                <a:lnTo>
                  <a:pt x="0" y="1610"/>
                </a:lnTo>
                <a:lnTo>
                  <a:pt x="0" y="1601"/>
                </a:lnTo>
                <a:lnTo>
                  <a:pt x="10" y="1601"/>
                </a:lnTo>
                <a:close/>
                <a:moveTo>
                  <a:pt x="10" y="1620"/>
                </a:moveTo>
                <a:lnTo>
                  <a:pt x="10" y="1630"/>
                </a:lnTo>
                <a:lnTo>
                  <a:pt x="0" y="1630"/>
                </a:lnTo>
                <a:lnTo>
                  <a:pt x="0" y="1620"/>
                </a:lnTo>
                <a:lnTo>
                  <a:pt x="10" y="1620"/>
                </a:lnTo>
                <a:close/>
                <a:moveTo>
                  <a:pt x="10" y="1641"/>
                </a:moveTo>
                <a:lnTo>
                  <a:pt x="10" y="1650"/>
                </a:lnTo>
                <a:lnTo>
                  <a:pt x="0" y="1650"/>
                </a:lnTo>
                <a:lnTo>
                  <a:pt x="0" y="1641"/>
                </a:lnTo>
                <a:lnTo>
                  <a:pt x="10" y="1641"/>
                </a:lnTo>
                <a:close/>
                <a:moveTo>
                  <a:pt x="10" y="1660"/>
                </a:moveTo>
                <a:lnTo>
                  <a:pt x="10" y="1670"/>
                </a:lnTo>
                <a:lnTo>
                  <a:pt x="0" y="1670"/>
                </a:lnTo>
                <a:lnTo>
                  <a:pt x="0" y="1660"/>
                </a:lnTo>
                <a:lnTo>
                  <a:pt x="10" y="1660"/>
                </a:lnTo>
                <a:close/>
                <a:moveTo>
                  <a:pt x="10" y="1681"/>
                </a:moveTo>
                <a:lnTo>
                  <a:pt x="10" y="1690"/>
                </a:lnTo>
                <a:lnTo>
                  <a:pt x="0" y="1690"/>
                </a:lnTo>
                <a:lnTo>
                  <a:pt x="0" y="1681"/>
                </a:lnTo>
                <a:lnTo>
                  <a:pt x="10" y="1681"/>
                </a:lnTo>
                <a:close/>
                <a:moveTo>
                  <a:pt x="10" y="1700"/>
                </a:moveTo>
                <a:lnTo>
                  <a:pt x="10" y="1710"/>
                </a:lnTo>
                <a:lnTo>
                  <a:pt x="0" y="1710"/>
                </a:lnTo>
                <a:lnTo>
                  <a:pt x="0" y="1700"/>
                </a:lnTo>
                <a:lnTo>
                  <a:pt x="10" y="1700"/>
                </a:lnTo>
                <a:close/>
                <a:moveTo>
                  <a:pt x="10" y="1721"/>
                </a:moveTo>
                <a:lnTo>
                  <a:pt x="10" y="1730"/>
                </a:lnTo>
                <a:lnTo>
                  <a:pt x="0" y="1730"/>
                </a:lnTo>
                <a:lnTo>
                  <a:pt x="0" y="1721"/>
                </a:lnTo>
                <a:lnTo>
                  <a:pt x="10" y="1721"/>
                </a:lnTo>
                <a:close/>
                <a:moveTo>
                  <a:pt x="10" y="1740"/>
                </a:moveTo>
                <a:lnTo>
                  <a:pt x="10" y="1750"/>
                </a:lnTo>
                <a:lnTo>
                  <a:pt x="0" y="1750"/>
                </a:lnTo>
                <a:lnTo>
                  <a:pt x="0" y="1740"/>
                </a:lnTo>
                <a:lnTo>
                  <a:pt x="10" y="1740"/>
                </a:lnTo>
                <a:close/>
                <a:moveTo>
                  <a:pt x="10" y="1761"/>
                </a:moveTo>
                <a:lnTo>
                  <a:pt x="10" y="1770"/>
                </a:lnTo>
                <a:lnTo>
                  <a:pt x="0" y="1770"/>
                </a:lnTo>
                <a:lnTo>
                  <a:pt x="0" y="1761"/>
                </a:lnTo>
                <a:lnTo>
                  <a:pt x="10" y="1761"/>
                </a:lnTo>
                <a:close/>
                <a:moveTo>
                  <a:pt x="10" y="1780"/>
                </a:moveTo>
                <a:lnTo>
                  <a:pt x="10" y="1790"/>
                </a:lnTo>
                <a:lnTo>
                  <a:pt x="0" y="1790"/>
                </a:lnTo>
                <a:lnTo>
                  <a:pt x="0" y="1780"/>
                </a:lnTo>
                <a:lnTo>
                  <a:pt x="10" y="1780"/>
                </a:lnTo>
                <a:close/>
                <a:moveTo>
                  <a:pt x="10" y="1801"/>
                </a:moveTo>
                <a:lnTo>
                  <a:pt x="10" y="1810"/>
                </a:lnTo>
                <a:lnTo>
                  <a:pt x="0" y="1810"/>
                </a:lnTo>
                <a:lnTo>
                  <a:pt x="0" y="1801"/>
                </a:lnTo>
                <a:lnTo>
                  <a:pt x="10" y="1801"/>
                </a:lnTo>
                <a:close/>
                <a:moveTo>
                  <a:pt x="10" y="1820"/>
                </a:moveTo>
                <a:lnTo>
                  <a:pt x="10" y="1830"/>
                </a:lnTo>
                <a:lnTo>
                  <a:pt x="0" y="1830"/>
                </a:lnTo>
                <a:lnTo>
                  <a:pt x="0" y="1820"/>
                </a:lnTo>
                <a:lnTo>
                  <a:pt x="10" y="1820"/>
                </a:lnTo>
                <a:close/>
                <a:moveTo>
                  <a:pt x="10" y="1841"/>
                </a:moveTo>
                <a:lnTo>
                  <a:pt x="10" y="1850"/>
                </a:lnTo>
                <a:lnTo>
                  <a:pt x="0" y="1850"/>
                </a:lnTo>
                <a:lnTo>
                  <a:pt x="0" y="1841"/>
                </a:lnTo>
                <a:lnTo>
                  <a:pt x="10" y="1841"/>
                </a:lnTo>
                <a:close/>
                <a:moveTo>
                  <a:pt x="10" y="1860"/>
                </a:moveTo>
                <a:lnTo>
                  <a:pt x="10" y="1870"/>
                </a:lnTo>
                <a:lnTo>
                  <a:pt x="0" y="1870"/>
                </a:lnTo>
                <a:lnTo>
                  <a:pt x="0" y="1860"/>
                </a:lnTo>
                <a:lnTo>
                  <a:pt x="10" y="1860"/>
                </a:lnTo>
                <a:close/>
                <a:moveTo>
                  <a:pt x="10" y="1881"/>
                </a:moveTo>
                <a:lnTo>
                  <a:pt x="10" y="1891"/>
                </a:lnTo>
                <a:lnTo>
                  <a:pt x="0" y="1891"/>
                </a:lnTo>
                <a:lnTo>
                  <a:pt x="0" y="1881"/>
                </a:lnTo>
                <a:lnTo>
                  <a:pt x="10" y="1881"/>
                </a:lnTo>
                <a:close/>
                <a:moveTo>
                  <a:pt x="10" y="1900"/>
                </a:moveTo>
                <a:lnTo>
                  <a:pt x="10" y="1910"/>
                </a:lnTo>
                <a:lnTo>
                  <a:pt x="0" y="1910"/>
                </a:lnTo>
                <a:lnTo>
                  <a:pt x="0" y="1900"/>
                </a:lnTo>
                <a:lnTo>
                  <a:pt x="10" y="1900"/>
                </a:lnTo>
                <a:close/>
                <a:moveTo>
                  <a:pt x="10" y="1921"/>
                </a:moveTo>
                <a:lnTo>
                  <a:pt x="10" y="1931"/>
                </a:lnTo>
                <a:lnTo>
                  <a:pt x="0" y="1931"/>
                </a:lnTo>
                <a:lnTo>
                  <a:pt x="0" y="1921"/>
                </a:lnTo>
                <a:lnTo>
                  <a:pt x="10" y="1921"/>
                </a:lnTo>
                <a:close/>
                <a:moveTo>
                  <a:pt x="10" y="1940"/>
                </a:moveTo>
                <a:lnTo>
                  <a:pt x="10" y="1950"/>
                </a:lnTo>
                <a:lnTo>
                  <a:pt x="0" y="1950"/>
                </a:lnTo>
                <a:lnTo>
                  <a:pt x="0" y="1940"/>
                </a:lnTo>
                <a:lnTo>
                  <a:pt x="10" y="1940"/>
                </a:lnTo>
                <a:close/>
                <a:moveTo>
                  <a:pt x="10" y="1961"/>
                </a:moveTo>
                <a:lnTo>
                  <a:pt x="10" y="1971"/>
                </a:lnTo>
                <a:lnTo>
                  <a:pt x="0" y="1971"/>
                </a:lnTo>
                <a:lnTo>
                  <a:pt x="0" y="1961"/>
                </a:lnTo>
                <a:lnTo>
                  <a:pt x="10" y="1961"/>
                </a:lnTo>
                <a:close/>
                <a:moveTo>
                  <a:pt x="10" y="1980"/>
                </a:moveTo>
                <a:lnTo>
                  <a:pt x="10" y="1990"/>
                </a:lnTo>
                <a:lnTo>
                  <a:pt x="0" y="1990"/>
                </a:lnTo>
                <a:lnTo>
                  <a:pt x="0" y="1980"/>
                </a:lnTo>
                <a:lnTo>
                  <a:pt x="10" y="1980"/>
                </a:lnTo>
                <a:close/>
                <a:moveTo>
                  <a:pt x="10" y="2001"/>
                </a:moveTo>
                <a:lnTo>
                  <a:pt x="10" y="2011"/>
                </a:lnTo>
                <a:lnTo>
                  <a:pt x="0" y="2011"/>
                </a:lnTo>
                <a:lnTo>
                  <a:pt x="0" y="2001"/>
                </a:lnTo>
                <a:lnTo>
                  <a:pt x="10" y="2001"/>
                </a:lnTo>
                <a:close/>
                <a:moveTo>
                  <a:pt x="10" y="2020"/>
                </a:moveTo>
                <a:lnTo>
                  <a:pt x="10" y="2030"/>
                </a:lnTo>
                <a:lnTo>
                  <a:pt x="0" y="2030"/>
                </a:lnTo>
                <a:lnTo>
                  <a:pt x="0" y="2020"/>
                </a:lnTo>
                <a:lnTo>
                  <a:pt x="10" y="2020"/>
                </a:lnTo>
                <a:close/>
              </a:path>
            </a:pathLst>
          </a:custGeom>
          <a:solidFill>
            <a:srgbClr val="00498B"/>
          </a:solidFill>
          <a:ln w="3175">
            <a:solidFill>
              <a:srgbClr val="00498B"/>
            </a:solidFill>
            <a:prstDash val="solid"/>
            <a:round/>
            <a:headEnd/>
            <a:tailEnd/>
          </a:ln>
        </p:spPr>
        <p:txBody>
          <a:bodyPr/>
          <a:lstStyle/>
          <a:p>
            <a:endParaRPr lang="en-GB"/>
          </a:p>
        </p:txBody>
      </p:sp>
      <p:sp>
        <p:nvSpPr>
          <p:cNvPr id="157709" name="Freeform 13"/>
          <p:cNvSpPr>
            <a:spLocks noEditPoints="1"/>
          </p:cNvSpPr>
          <p:nvPr/>
        </p:nvSpPr>
        <p:spPr bwMode="auto">
          <a:xfrm>
            <a:off x="3033713" y="2135188"/>
            <a:ext cx="14287" cy="3222625"/>
          </a:xfrm>
          <a:custGeom>
            <a:avLst/>
            <a:gdLst>
              <a:gd name="T0" fmla="*/ 0 w 9"/>
              <a:gd name="T1" fmla="*/ 73085332 h 2030"/>
              <a:gd name="T2" fmla="*/ 22679815 w 9"/>
              <a:gd name="T3" fmla="*/ 148690026 h 2030"/>
              <a:gd name="T4" fmla="*/ 0 w 9"/>
              <a:gd name="T5" fmla="*/ 201612501 h 2030"/>
              <a:gd name="T6" fmla="*/ 22679815 w 9"/>
              <a:gd name="T7" fmla="*/ 327620333 h 2030"/>
              <a:gd name="T8" fmla="*/ 22679815 w 9"/>
              <a:gd name="T9" fmla="*/ 350302527 h 2030"/>
              <a:gd name="T10" fmla="*/ 0 w 9"/>
              <a:gd name="T11" fmla="*/ 476310409 h 2030"/>
              <a:gd name="T12" fmla="*/ 22679815 w 9"/>
              <a:gd name="T13" fmla="*/ 551915078 h 2030"/>
              <a:gd name="T14" fmla="*/ 0 w 9"/>
              <a:gd name="T15" fmla="*/ 604837553 h 2030"/>
              <a:gd name="T16" fmla="*/ 22679815 w 9"/>
              <a:gd name="T17" fmla="*/ 730845335 h 2030"/>
              <a:gd name="T18" fmla="*/ 22679815 w 9"/>
              <a:gd name="T19" fmla="*/ 753527530 h 2030"/>
              <a:gd name="T20" fmla="*/ 0 w 9"/>
              <a:gd name="T21" fmla="*/ 879535510 h 2030"/>
              <a:gd name="T22" fmla="*/ 22679815 w 9"/>
              <a:gd name="T23" fmla="*/ 955140180 h 2030"/>
              <a:gd name="T24" fmla="*/ 0 w 9"/>
              <a:gd name="T25" fmla="*/ 1008062654 h 2030"/>
              <a:gd name="T26" fmla="*/ 22679815 w 9"/>
              <a:gd name="T27" fmla="*/ 1134070437 h 2030"/>
              <a:gd name="T28" fmla="*/ 22679815 w 9"/>
              <a:gd name="T29" fmla="*/ 1156752631 h 2030"/>
              <a:gd name="T30" fmla="*/ 0 w 9"/>
              <a:gd name="T31" fmla="*/ 1282758826 h 2030"/>
              <a:gd name="T32" fmla="*/ 22679815 w 9"/>
              <a:gd name="T33" fmla="*/ 1358365083 h 2030"/>
              <a:gd name="T34" fmla="*/ 0 w 9"/>
              <a:gd name="T35" fmla="*/ 1411287557 h 2030"/>
              <a:gd name="T36" fmla="*/ 22679815 w 9"/>
              <a:gd name="T37" fmla="*/ 1537295340 h 2030"/>
              <a:gd name="T38" fmla="*/ 22679815 w 9"/>
              <a:gd name="T39" fmla="*/ 1559977534 h 2030"/>
              <a:gd name="T40" fmla="*/ 0 w 9"/>
              <a:gd name="T41" fmla="*/ 1685985713 h 2030"/>
              <a:gd name="T42" fmla="*/ 22679815 w 9"/>
              <a:gd name="T43" fmla="*/ 1764109744 h 2030"/>
              <a:gd name="T44" fmla="*/ 0 w 9"/>
              <a:gd name="T45" fmla="*/ 1814512857 h 2030"/>
              <a:gd name="T46" fmla="*/ 22679815 w 9"/>
              <a:gd name="T47" fmla="*/ 1940520639 h 2030"/>
              <a:gd name="T48" fmla="*/ 22679815 w 9"/>
              <a:gd name="T49" fmla="*/ 1965722196 h 2030"/>
              <a:gd name="T50" fmla="*/ 0 w 9"/>
              <a:gd name="T51" fmla="*/ 2089210616 h 2030"/>
              <a:gd name="T52" fmla="*/ 22679815 w 9"/>
              <a:gd name="T53" fmla="*/ 2147483647 h 2030"/>
              <a:gd name="T54" fmla="*/ 0 w 9"/>
              <a:gd name="T55" fmla="*/ 2147483647 h 2030"/>
              <a:gd name="T56" fmla="*/ 22679815 w 9"/>
              <a:gd name="T57" fmla="*/ 2147483647 h 2030"/>
              <a:gd name="T58" fmla="*/ 22679815 w 9"/>
              <a:gd name="T59" fmla="*/ 2147483647 h 2030"/>
              <a:gd name="T60" fmla="*/ 0 w 9"/>
              <a:gd name="T61" fmla="*/ 2147483647 h 2030"/>
              <a:gd name="T62" fmla="*/ 22679815 w 9"/>
              <a:gd name="T63" fmla="*/ 2147483647 h 2030"/>
              <a:gd name="T64" fmla="*/ 0 w 9"/>
              <a:gd name="T65" fmla="*/ 2147483647 h 2030"/>
              <a:gd name="T66" fmla="*/ 22679815 w 9"/>
              <a:gd name="T67" fmla="*/ 2147483647 h 2030"/>
              <a:gd name="T68" fmla="*/ 22679815 w 9"/>
              <a:gd name="T69" fmla="*/ 2147483647 h 2030"/>
              <a:gd name="T70" fmla="*/ 0 w 9"/>
              <a:gd name="T71" fmla="*/ 2147483647 h 2030"/>
              <a:gd name="T72" fmla="*/ 22679815 w 9"/>
              <a:gd name="T73" fmla="*/ 2147483647 h 2030"/>
              <a:gd name="T74" fmla="*/ 0 w 9"/>
              <a:gd name="T75" fmla="*/ 2147483647 h 2030"/>
              <a:gd name="T76" fmla="*/ 22679815 w 9"/>
              <a:gd name="T77" fmla="*/ 2147483647 h 2030"/>
              <a:gd name="T78" fmla="*/ 22679815 w 9"/>
              <a:gd name="T79" fmla="*/ 2147483647 h 2030"/>
              <a:gd name="T80" fmla="*/ 0 w 9"/>
              <a:gd name="T81" fmla="*/ 2147483647 h 2030"/>
              <a:gd name="T82" fmla="*/ 22679815 w 9"/>
              <a:gd name="T83" fmla="*/ 2147483647 h 2030"/>
              <a:gd name="T84" fmla="*/ 0 w 9"/>
              <a:gd name="T85" fmla="*/ 2147483647 h 2030"/>
              <a:gd name="T86" fmla="*/ 22679815 w 9"/>
              <a:gd name="T87" fmla="*/ 2147483647 h 2030"/>
              <a:gd name="T88" fmla="*/ 22679815 w 9"/>
              <a:gd name="T89" fmla="*/ 2147483647 h 2030"/>
              <a:gd name="T90" fmla="*/ 0 w 9"/>
              <a:gd name="T91" fmla="*/ 2147483647 h 2030"/>
              <a:gd name="T92" fmla="*/ 22679815 w 9"/>
              <a:gd name="T93" fmla="*/ 2147483647 h 2030"/>
              <a:gd name="T94" fmla="*/ 0 w 9"/>
              <a:gd name="T95" fmla="*/ 2147483647 h 2030"/>
              <a:gd name="T96" fmla="*/ 22679815 w 9"/>
              <a:gd name="T97" fmla="*/ 2147483647 h 2030"/>
              <a:gd name="T98" fmla="*/ 22679815 w 9"/>
              <a:gd name="T99" fmla="*/ 2147483647 h 2030"/>
              <a:gd name="T100" fmla="*/ 0 w 9"/>
              <a:gd name="T101" fmla="*/ 2147483647 h 2030"/>
              <a:gd name="T102" fmla="*/ 22679815 w 9"/>
              <a:gd name="T103" fmla="*/ 2147483647 h 2030"/>
              <a:gd name="T104" fmla="*/ 0 w 9"/>
              <a:gd name="T105" fmla="*/ 2147483647 h 2030"/>
              <a:gd name="T106" fmla="*/ 22679815 w 9"/>
              <a:gd name="T107" fmla="*/ 2147483647 h 2030"/>
              <a:gd name="T108" fmla="*/ 22679815 w 9"/>
              <a:gd name="T109" fmla="*/ 2147483647 h 2030"/>
              <a:gd name="T110" fmla="*/ 0 w 9"/>
              <a:gd name="T111" fmla="*/ 2147483647 h 2030"/>
              <a:gd name="T112" fmla="*/ 22679815 w 9"/>
              <a:gd name="T113" fmla="*/ 2147483647 h 2030"/>
              <a:gd name="T114" fmla="*/ 0 w 9"/>
              <a:gd name="T115" fmla="*/ 2147483647 h 2030"/>
              <a:gd name="T116" fmla="*/ 22679815 w 9"/>
              <a:gd name="T117" fmla="*/ 2147483647 h 2030"/>
              <a:gd name="T118" fmla="*/ 22679815 w 9"/>
              <a:gd name="T119" fmla="*/ 2147483647 h 2030"/>
              <a:gd name="T120" fmla="*/ 0 w 9"/>
              <a:gd name="T121" fmla="*/ 2147483647 h 2030"/>
              <a:gd name="T122" fmla="*/ 22679815 w 9"/>
              <a:gd name="T123" fmla="*/ 2147483647 h 2030"/>
              <a:gd name="T124" fmla="*/ 0 w 9"/>
              <a:gd name="T125" fmla="*/ 2147483647 h 20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
              <a:gd name="T190" fmla="*/ 0 h 2030"/>
              <a:gd name="T191" fmla="*/ 9 w 9"/>
              <a:gd name="T192" fmla="*/ 2030 h 20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 h="2030">
                <a:moveTo>
                  <a:pt x="9" y="0"/>
                </a:moveTo>
                <a:lnTo>
                  <a:pt x="9" y="10"/>
                </a:lnTo>
                <a:lnTo>
                  <a:pt x="0" y="10"/>
                </a:lnTo>
                <a:lnTo>
                  <a:pt x="0" y="0"/>
                </a:lnTo>
                <a:lnTo>
                  <a:pt x="9" y="0"/>
                </a:lnTo>
                <a:close/>
                <a:moveTo>
                  <a:pt x="9" y="19"/>
                </a:moveTo>
                <a:lnTo>
                  <a:pt x="9" y="29"/>
                </a:lnTo>
                <a:lnTo>
                  <a:pt x="0" y="29"/>
                </a:lnTo>
                <a:lnTo>
                  <a:pt x="0" y="19"/>
                </a:lnTo>
                <a:lnTo>
                  <a:pt x="9" y="19"/>
                </a:lnTo>
                <a:close/>
                <a:moveTo>
                  <a:pt x="9" y="40"/>
                </a:moveTo>
                <a:lnTo>
                  <a:pt x="9" y="50"/>
                </a:lnTo>
                <a:lnTo>
                  <a:pt x="0" y="50"/>
                </a:lnTo>
                <a:lnTo>
                  <a:pt x="0" y="40"/>
                </a:lnTo>
                <a:lnTo>
                  <a:pt x="9" y="40"/>
                </a:lnTo>
                <a:close/>
                <a:moveTo>
                  <a:pt x="9" y="59"/>
                </a:moveTo>
                <a:lnTo>
                  <a:pt x="9" y="69"/>
                </a:lnTo>
                <a:lnTo>
                  <a:pt x="0" y="69"/>
                </a:lnTo>
                <a:lnTo>
                  <a:pt x="0" y="59"/>
                </a:lnTo>
                <a:lnTo>
                  <a:pt x="9" y="59"/>
                </a:lnTo>
                <a:close/>
                <a:moveTo>
                  <a:pt x="9" y="80"/>
                </a:moveTo>
                <a:lnTo>
                  <a:pt x="9" y="90"/>
                </a:lnTo>
                <a:lnTo>
                  <a:pt x="0" y="90"/>
                </a:lnTo>
                <a:lnTo>
                  <a:pt x="0" y="80"/>
                </a:lnTo>
                <a:lnTo>
                  <a:pt x="9" y="80"/>
                </a:lnTo>
                <a:close/>
                <a:moveTo>
                  <a:pt x="9" y="99"/>
                </a:moveTo>
                <a:lnTo>
                  <a:pt x="9" y="109"/>
                </a:lnTo>
                <a:lnTo>
                  <a:pt x="0" y="109"/>
                </a:lnTo>
                <a:lnTo>
                  <a:pt x="0" y="99"/>
                </a:lnTo>
                <a:lnTo>
                  <a:pt x="9" y="99"/>
                </a:lnTo>
                <a:close/>
                <a:moveTo>
                  <a:pt x="9" y="120"/>
                </a:moveTo>
                <a:lnTo>
                  <a:pt x="9" y="130"/>
                </a:lnTo>
                <a:lnTo>
                  <a:pt x="0" y="130"/>
                </a:lnTo>
                <a:lnTo>
                  <a:pt x="0" y="120"/>
                </a:lnTo>
                <a:lnTo>
                  <a:pt x="9" y="120"/>
                </a:lnTo>
                <a:close/>
                <a:moveTo>
                  <a:pt x="9" y="139"/>
                </a:moveTo>
                <a:lnTo>
                  <a:pt x="9" y="149"/>
                </a:lnTo>
                <a:lnTo>
                  <a:pt x="0" y="149"/>
                </a:lnTo>
                <a:lnTo>
                  <a:pt x="0" y="139"/>
                </a:lnTo>
                <a:lnTo>
                  <a:pt x="9" y="139"/>
                </a:lnTo>
                <a:close/>
                <a:moveTo>
                  <a:pt x="9" y="160"/>
                </a:moveTo>
                <a:lnTo>
                  <a:pt x="9" y="170"/>
                </a:lnTo>
                <a:lnTo>
                  <a:pt x="0" y="170"/>
                </a:lnTo>
                <a:lnTo>
                  <a:pt x="0" y="160"/>
                </a:lnTo>
                <a:lnTo>
                  <a:pt x="9" y="160"/>
                </a:lnTo>
                <a:close/>
                <a:moveTo>
                  <a:pt x="9" y="179"/>
                </a:moveTo>
                <a:lnTo>
                  <a:pt x="9" y="189"/>
                </a:lnTo>
                <a:lnTo>
                  <a:pt x="0" y="189"/>
                </a:lnTo>
                <a:lnTo>
                  <a:pt x="0" y="179"/>
                </a:lnTo>
                <a:lnTo>
                  <a:pt x="9" y="179"/>
                </a:lnTo>
                <a:close/>
                <a:moveTo>
                  <a:pt x="9" y="200"/>
                </a:moveTo>
                <a:lnTo>
                  <a:pt x="9" y="210"/>
                </a:lnTo>
                <a:lnTo>
                  <a:pt x="0" y="210"/>
                </a:lnTo>
                <a:lnTo>
                  <a:pt x="0" y="200"/>
                </a:lnTo>
                <a:lnTo>
                  <a:pt x="9" y="200"/>
                </a:lnTo>
                <a:close/>
                <a:moveTo>
                  <a:pt x="9" y="219"/>
                </a:moveTo>
                <a:lnTo>
                  <a:pt x="9" y="229"/>
                </a:lnTo>
                <a:lnTo>
                  <a:pt x="0" y="229"/>
                </a:lnTo>
                <a:lnTo>
                  <a:pt x="0" y="219"/>
                </a:lnTo>
                <a:lnTo>
                  <a:pt x="9" y="219"/>
                </a:lnTo>
                <a:close/>
                <a:moveTo>
                  <a:pt x="9" y="240"/>
                </a:moveTo>
                <a:lnTo>
                  <a:pt x="9" y="250"/>
                </a:lnTo>
                <a:lnTo>
                  <a:pt x="0" y="250"/>
                </a:lnTo>
                <a:lnTo>
                  <a:pt x="0" y="240"/>
                </a:lnTo>
                <a:lnTo>
                  <a:pt x="9" y="240"/>
                </a:lnTo>
                <a:close/>
                <a:moveTo>
                  <a:pt x="9" y="259"/>
                </a:moveTo>
                <a:lnTo>
                  <a:pt x="9" y="269"/>
                </a:lnTo>
                <a:lnTo>
                  <a:pt x="0" y="269"/>
                </a:lnTo>
                <a:lnTo>
                  <a:pt x="0" y="259"/>
                </a:lnTo>
                <a:lnTo>
                  <a:pt x="9" y="259"/>
                </a:lnTo>
                <a:close/>
                <a:moveTo>
                  <a:pt x="9" y="280"/>
                </a:moveTo>
                <a:lnTo>
                  <a:pt x="9" y="290"/>
                </a:lnTo>
                <a:lnTo>
                  <a:pt x="0" y="290"/>
                </a:lnTo>
                <a:lnTo>
                  <a:pt x="0" y="280"/>
                </a:lnTo>
                <a:lnTo>
                  <a:pt x="9" y="280"/>
                </a:lnTo>
                <a:close/>
                <a:moveTo>
                  <a:pt x="9" y="299"/>
                </a:moveTo>
                <a:lnTo>
                  <a:pt x="9" y="309"/>
                </a:lnTo>
                <a:lnTo>
                  <a:pt x="0" y="309"/>
                </a:lnTo>
                <a:lnTo>
                  <a:pt x="0" y="299"/>
                </a:lnTo>
                <a:lnTo>
                  <a:pt x="9" y="299"/>
                </a:lnTo>
                <a:close/>
                <a:moveTo>
                  <a:pt x="9" y="320"/>
                </a:moveTo>
                <a:lnTo>
                  <a:pt x="9" y="330"/>
                </a:lnTo>
                <a:lnTo>
                  <a:pt x="0" y="330"/>
                </a:lnTo>
                <a:lnTo>
                  <a:pt x="0" y="320"/>
                </a:lnTo>
                <a:lnTo>
                  <a:pt x="9" y="320"/>
                </a:lnTo>
                <a:close/>
                <a:moveTo>
                  <a:pt x="9" y="339"/>
                </a:moveTo>
                <a:lnTo>
                  <a:pt x="9" y="349"/>
                </a:lnTo>
                <a:lnTo>
                  <a:pt x="0" y="349"/>
                </a:lnTo>
                <a:lnTo>
                  <a:pt x="0" y="339"/>
                </a:lnTo>
                <a:lnTo>
                  <a:pt x="9" y="339"/>
                </a:lnTo>
                <a:close/>
                <a:moveTo>
                  <a:pt x="9" y="360"/>
                </a:moveTo>
                <a:lnTo>
                  <a:pt x="9" y="370"/>
                </a:lnTo>
                <a:lnTo>
                  <a:pt x="0" y="370"/>
                </a:lnTo>
                <a:lnTo>
                  <a:pt x="0" y="360"/>
                </a:lnTo>
                <a:lnTo>
                  <a:pt x="9" y="360"/>
                </a:lnTo>
                <a:close/>
                <a:moveTo>
                  <a:pt x="9" y="379"/>
                </a:moveTo>
                <a:lnTo>
                  <a:pt x="9" y="389"/>
                </a:lnTo>
                <a:lnTo>
                  <a:pt x="0" y="389"/>
                </a:lnTo>
                <a:lnTo>
                  <a:pt x="0" y="379"/>
                </a:lnTo>
                <a:lnTo>
                  <a:pt x="9" y="379"/>
                </a:lnTo>
                <a:close/>
                <a:moveTo>
                  <a:pt x="9" y="400"/>
                </a:moveTo>
                <a:lnTo>
                  <a:pt x="9" y="410"/>
                </a:lnTo>
                <a:lnTo>
                  <a:pt x="0" y="410"/>
                </a:lnTo>
                <a:lnTo>
                  <a:pt x="0" y="400"/>
                </a:lnTo>
                <a:lnTo>
                  <a:pt x="9" y="400"/>
                </a:lnTo>
                <a:close/>
                <a:moveTo>
                  <a:pt x="9" y="419"/>
                </a:moveTo>
                <a:lnTo>
                  <a:pt x="9" y="429"/>
                </a:lnTo>
                <a:lnTo>
                  <a:pt x="0" y="429"/>
                </a:lnTo>
                <a:lnTo>
                  <a:pt x="0" y="419"/>
                </a:lnTo>
                <a:lnTo>
                  <a:pt x="9" y="419"/>
                </a:lnTo>
                <a:close/>
                <a:moveTo>
                  <a:pt x="9" y="440"/>
                </a:moveTo>
                <a:lnTo>
                  <a:pt x="9" y="450"/>
                </a:lnTo>
                <a:lnTo>
                  <a:pt x="0" y="450"/>
                </a:lnTo>
                <a:lnTo>
                  <a:pt x="0" y="440"/>
                </a:lnTo>
                <a:lnTo>
                  <a:pt x="9" y="440"/>
                </a:lnTo>
                <a:close/>
                <a:moveTo>
                  <a:pt x="9" y="459"/>
                </a:moveTo>
                <a:lnTo>
                  <a:pt x="9" y="469"/>
                </a:lnTo>
                <a:lnTo>
                  <a:pt x="0" y="469"/>
                </a:lnTo>
                <a:lnTo>
                  <a:pt x="0" y="459"/>
                </a:lnTo>
                <a:lnTo>
                  <a:pt x="9" y="459"/>
                </a:lnTo>
                <a:close/>
                <a:moveTo>
                  <a:pt x="9" y="480"/>
                </a:moveTo>
                <a:lnTo>
                  <a:pt x="9" y="490"/>
                </a:lnTo>
                <a:lnTo>
                  <a:pt x="0" y="490"/>
                </a:lnTo>
                <a:lnTo>
                  <a:pt x="0" y="480"/>
                </a:lnTo>
                <a:lnTo>
                  <a:pt x="9" y="480"/>
                </a:lnTo>
                <a:close/>
                <a:moveTo>
                  <a:pt x="9" y="499"/>
                </a:moveTo>
                <a:lnTo>
                  <a:pt x="9" y="509"/>
                </a:lnTo>
                <a:lnTo>
                  <a:pt x="0" y="509"/>
                </a:lnTo>
                <a:lnTo>
                  <a:pt x="0" y="499"/>
                </a:lnTo>
                <a:lnTo>
                  <a:pt x="9" y="499"/>
                </a:lnTo>
                <a:close/>
                <a:moveTo>
                  <a:pt x="9" y="520"/>
                </a:moveTo>
                <a:lnTo>
                  <a:pt x="9" y="530"/>
                </a:lnTo>
                <a:lnTo>
                  <a:pt x="0" y="530"/>
                </a:lnTo>
                <a:lnTo>
                  <a:pt x="0" y="520"/>
                </a:lnTo>
                <a:lnTo>
                  <a:pt x="9" y="520"/>
                </a:lnTo>
                <a:close/>
                <a:moveTo>
                  <a:pt x="9" y="539"/>
                </a:moveTo>
                <a:lnTo>
                  <a:pt x="9" y="549"/>
                </a:lnTo>
                <a:lnTo>
                  <a:pt x="0" y="549"/>
                </a:lnTo>
                <a:lnTo>
                  <a:pt x="0" y="539"/>
                </a:lnTo>
                <a:lnTo>
                  <a:pt x="9" y="539"/>
                </a:lnTo>
                <a:close/>
                <a:moveTo>
                  <a:pt x="9" y="560"/>
                </a:moveTo>
                <a:lnTo>
                  <a:pt x="9" y="570"/>
                </a:lnTo>
                <a:lnTo>
                  <a:pt x="0" y="570"/>
                </a:lnTo>
                <a:lnTo>
                  <a:pt x="0" y="560"/>
                </a:lnTo>
                <a:lnTo>
                  <a:pt x="9" y="560"/>
                </a:lnTo>
                <a:close/>
                <a:moveTo>
                  <a:pt x="9" y="579"/>
                </a:moveTo>
                <a:lnTo>
                  <a:pt x="9" y="589"/>
                </a:lnTo>
                <a:lnTo>
                  <a:pt x="0" y="589"/>
                </a:lnTo>
                <a:lnTo>
                  <a:pt x="0" y="579"/>
                </a:lnTo>
                <a:lnTo>
                  <a:pt x="9" y="579"/>
                </a:lnTo>
                <a:close/>
                <a:moveTo>
                  <a:pt x="9" y="600"/>
                </a:moveTo>
                <a:lnTo>
                  <a:pt x="9" y="610"/>
                </a:lnTo>
                <a:lnTo>
                  <a:pt x="0" y="610"/>
                </a:lnTo>
                <a:lnTo>
                  <a:pt x="0" y="600"/>
                </a:lnTo>
                <a:lnTo>
                  <a:pt x="9" y="600"/>
                </a:lnTo>
                <a:close/>
                <a:moveTo>
                  <a:pt x="9" y="619"/>
                </a:moveTo>
                <a:lnTo>
                  <a:pt x="9" y="629"/>
                </a:lnTo>
                <a:lnTo>
                  <a:pt x="0" y="629"/>
                </a:lnTo>
                <a:lnTo>
                  <a:pt x="0" y="619"/>
                </a:lnTo>
                <a:lnTo>
                  <a:pt x="9" y="619"/>
                </a:lnTo>
                <a:close/>
                <a:moveTo>
                  <a:pt x="9" y="640"/>
                </a:moveTo>
                <a:lnTo>
                  <a:pt x="9" y="650"/>
                </a:lnTo>
                <a:lnTo>
                  <a:pt x="0" y="650"/>
                </a:lnTo>
                <a:lnTo>
                  <a:pt x="0" y="640"/>
                </a:lnTo>
                <a:lnTo>
                  <a:pt x="9" y="640"/>
                </a:lnTo>
                <a:close/>
                <a:moveTo>
                  <a:pt x="9" y="660"/>
                </a:moveTo>
                <a:lnTo>
                  <a:pt x="9" y="669"/>
                </a:lnTo>
                <a:lnTo>
                  <a:pt x="0" y="669"/>
                </a:lnTo>
                <a:lnTo>
                  <a:pt x="0" y="660"/>
                </a:lnTo>
                <a:lnTo>
                  <a:pt x="9" y="660"/>
                </a:lnTo>
                <a:close/>
                <a:moveTo>
                  <a:pt x="9" y="680"/>
                </a:moveTo>
                <a:lnTo>
                  <a:pt x="9" y="690"/>
                </a:lnTo>
                <a:lnTo>
                  <a:pt x="0" y="690"/>
                </a:lnTo>
                <a:lnTo>
                  <a:pt x="0" y="680"/>
                </a:lnTo>
                <a:lnTo>
                  <a:pt x="9" y="680"/>
                </a:lnTo>
                <a:close/>
                <a:moveTo>
                  <a:pt x="9" y="700"/>
                </a:moveTo>
                <a:lnTo>
                  <a:pt x="9" y="709"/>
                </a:lnTo>
                <a:lnTo>
                  <a:pt x="0" y="709"/>
                </a:lnTo>
                <a:lnTo>
                  <a:pt x="0" y="700"/>
                </a:lnTo>
                <a:lnTo>
                  <a:pt x="9" y="700"/>
                </a:lnTo>
                <a:close/>
                <a:moveTo>
                  <a:pt x="9" y="720"/>
                </a:moveTo>
                <a:lnTo>
                  <a:pt x="9" y="730"/>
                </a:lnTo>
                <a:lnTo>
                  <a:pt x="0" y="730"/>
                </a:lnTo>
                <a:lnTo>
                  <a:pt x="0" y="720"/>
                </a:lnTo>
                <a:lnTo>
                  <a:pt x="9" y="720"/>
                </a:lnTo>
                <a:close/>
                <a:moveTo>
                  <a:pt x="9" y="740"/>
                </a:moveTo>
                <a:lnTo>
                  <a:pt x="9" y="749"/>
                </a:lnTo>
                <a:lnTo>
                  <a:pt x="0" y="749"/>
                </a:lnTo>
                <a:lnTo>
                  <a:pt x="0" y="740"/>
                </a:lnTo>
                <a:lnTo>
                  <a:pt x="9" y="740"/>
                </a:lnTo>
                <a:close/>
                <a:moveTo>
                  <a:pt x="9" y="760"/>
                </a:moveTo>
                <a:lnTo>
                  <a:pt x="9" y="770"/>
                </a:lnTo>
                <a:lnTo>
                  <a:pt x="0" y="770"/>
                </a:lnTo>
                <a:lnTo>
                  <a:pt x="0" y="760"/>
                </a:lnTo>
                <a:lnTo>
                  <a:pt x="9" y="760"/>
                </a:lnTo>
                <a:close/>
                <a:moveTo>
                  <a:pt x="9" y="780"/>
                </a:moveTo>
                <a:lnTo>
                  <a:pt x="9" y="789"/>
                </a:lnTo>
                <a:lnTo>
                  <a:pt x="0" y="789"/>
                </a:lnTo>
                <a:lnTo>
                  <a:pt x="0" y="780"/>
                </a:lnTo>
                <a:lnTo>
                  <a:pt x="9" y="780"/>
                </a:lnTo>
                <a:close/>
                <a:moveTo>
                  <a:pt x="9" y="800"/>
                </a:moveTo>
                <a:lnTo>
                  <a:pt x="9" y="810"/>
                </a:lnTo>
                <a:lnTo>
                  <a:pt x="0" y="810"/>
                </a:lnTo>
                <a:lnTo>
                  <a:pt x="0" y="800"/>
                </a:lnTo>
                <a:lnTo>
                  <a:pt x="9" y="800"/>
                </a:lnTo>
                <a:close/>
                <a:moveTo>
                  <a:pt x="9" y="820"/>
                </a:moveTo>
                <a:lnTo>
                  <a:pt x="9" y="829"/>
                </a:lnTo>
                <a:lnTo>
                  <a:pt x="0" y="829"/>
                </a:lnTo>
                <a:lnTo>
                  <a:pt x="0" y="820"/>
                </a:lnTo>
                <a:lnTo>
                  <a:pt x="9" y="820"/>
                </a:lnTo>
                <a:close/>
                <a:moveTo>
                  <a:pt x="9" y="840"/>
                </a:moveTo>
                <a:lnTo>
                  <a:pt x="9" y="850"/>
                </a:lnTo>
                <a:lnTo>
                  <a:pt x="0" y="850"/>
                </a:lnTo>
                <a:lnTo>
                  <a:pt x="0" y="840"/>
                </a:lnTo>
                <a:lnTo>
                  <a:pt x="9" y="840"/>
                </a:lnTo>
                <a:close/>
                <a:moveTo>
                  <a:pt x="9" y="860"/>
                </a:moveTo>
                <a:lnTo>
                  <a:pt x="9" y="869"/>
                </a:lnTo>
                <a:lnTo>
                  <a:pt x="0" y="869"/>
                </a:lnTo>
                <a:lnTo>
                  <a:pt x="0" y="860"/>
                </a:lnTo>
                <a:lnTo>
                  <a:pt x="9" y="860"/>
                </a:lnTo>
                <a:close/>
                <a:moveTo>
                  <a:pt x="9" y="880"/>
                </a:moveTo>
                <a:lnTo>
                  <a:pt x="9" y="890"/>
                </a:lnTo>
                <a:lnTo>
                  <a:pt x="0" y="890"/>
                </a:lnTo>
                <a:lnTo>
                  <a:pt x="0" y="880"/>
                </a:lnTo>
                <a:lnTo>
                  <a:pt x="9" y="880"/>
                </a:lnTo>
                <a:close/>
                <a:moveTo>
                  <a:pt x="9" y="900"/>
                </a:moveTo>
                <a:lnTo>
                  <a:pt x="9" y="909"/>
                </a:lnTo>
                <a:lnTo>
                  <a:pt x="0" y="909"/>
                </a:lnTo>
                <a:lnTo>
                  <a:pt x="0" y="900"/>
                </a:lnTo>
                <a:lnTo>
                  <a:pt x="9" y="900"/>
                </a:lnTo>
                <a:close/>
                <a:moveTo>
                  <a:pt x="9" y="920"/>
                </a:moveTo>
                <a:lnTo>
                  <a:pt x="9" y="930"/>
                </a:lnTo>
                <a:lnTo>
                  <a:pt x="0" y="930"/>
                </a:lnTo>
                <a:lnTo>
                  <a:pt x="0" y="920"/>
                </a:lnTo>
                <a:lnTo>
                  <a:pt x="9" y="920"/>
                </a:lnTo>
                <a:close/>
                <a:moveTo>
                  <a:pt x="9" y="940"/>
                </a:moveTo>
                <a:lnTo>
                  <a:pt x="9" y="949"/>
                </a:lnTo>
                <a:lnTo>
                  <a:pt x="0" y="949"/>
                </a:lnTo>
                <a:lnTo>
                  <a:pt x="0" y="940"/>
                </a:lnTo>
                <a:lnTo>
                  <a:pt x="9" y="940"/>
                </a:lnTo>
                <a:close/>
                <a:moveTo>
                  <a:pt x="9" y="960"/>
                </a:moveTo>
                <a:lnTo>
                  <a:pt x="9" y="970"/>
                </a:lnTo>
                <a:lnTo>
                  <a:pt x="0" y="970"/>
                </a:lnTo>
                <a:lnTo>
                  <a:pt x="0" y="960"/>
                </a:lnTo>
                <a:lnTo>
                  <a:pt x="9" y="960"/>
                </a:lnTo>
                <a:close/>
                <a:moveTo>
                  <a:pt x="9" y="980"/>
                </a:moveTo>
                <a:lnTo>
                  <a:pt x="9" y="989"/>
                </a:lnTo>
                <a:lnTo>
                  <a:pt x="0" y="989"/>
                </a:lnTo>
                <a:lnTo>
                  <a:pt x="0" y="980"/>
                </a:lnTo>
                <a:lnTo>
                  <a:pt x="9" y="980"/>
                </a:lnTo>
                <a:close/>
                <a:moveTo>
                  <a:pt x="9" y="1000"/>
                </a:moveTo>
                <a:lnTo>
                  <a:pt x="9" y="1010"/>
                </a:lnTo>
                <a:lnTo>
                  <a:pt x="0" y="1010"/>
                </a:lnTo>
                <a:lnTo>
                  <a:pt x="0" y="1000"/>
                </a:lnTo>
                <a:lnTo>
                  <a:pt x="9" y="1000"/>
                </a:lnTo>
                <a:close/>
                <a:moveTo>
                  <a:pt x="9" y="1020"/>
                </a:moveTo>
                <a:lnTo>
                  <a:pt x="9" y="1029"/>
                </a:lnTo>
                <a:lnTo>
                  <a:pt x="0" y="1029"/>
                </a:lnTo>
                <a:lnTo>
                  <a:pt x="0" y="1020"/>
                </a:lnTo>
                <a:lnTo>
                  <a:pt x="9" y="1020"/>
                </a:lnTo>
                <a:close/>
                <a:moveTo>
                  <a:pt x="9" y="1041"/>
                </a:moveTo>
                <a:lnTo>
                  <a:pt x="9" y="1050"/>
                </a:lnTo>
                <a:lnTo>
                  <a:pt x="0" y="1050"/>
                </a:lnTo>
                <a:lnTo>
                  <a:pt x="0" y="1041"/>
                </a:lnTo>
                <a:lnTo>
                  <a:pt x="9" y="1041"/>
                </a:lnTo>
                <a:close/>
                <a:moveTo>
                  <a:pt x="9" y="1060"/>
                </a:moveTo>
                <a:lnTo>
                  <a:pt x="9" y="1069"/>
                </a:lnTo>
                <a:lnTo>
                  <a:pt x="0" y="1069"/>
                </a:lnTo>
                <a:lnTo>
                  <a:pt x="0" y="1060"/>
                </a:lnTo>
                <a:lnTo>
                  <a:pt x="9" y="1060"/>
                </a:lnTo>
                <a:close/>
                <a:moveTo>
                  <a:pt x="9" y="1081"/>
                </a:moveTo>
                <a:lnTo>
                  <a:pt x="9" y="1090"/>
                </a:lnTo>
                <a:lnTo>
                  <a:pt x="0" y="1090"/>
                </a:lnTo>
                <a:lnTo>
                  <a:pt x="0" y="1081"/>
                </a:lnTo>
                <a:lnTo>
                  <a:pt x="9" y="1081"/>
                </a:lnTo>
                <a:close/>
                <a:moveTo>
                  <a:pt x="9" y="1100"/>
                </a:moveTo>
                <a:lnTo>
                  <a:pt x="9" y="1109"/>
                </a:lnTo>
                <a:lnTo>
                  <a:pt x="0" y="1109"/>
                </a:lnTo>
                <a:lnTo>
                  <a:pt x="0" y="1100"/>
                </a:lnTo>
                <a:lnTo>
                  <a:pt x="9" y="1100"/>
                </a:lnTo>
                <a:close/>
                <a:moveTo>
                  <a:pt x="9" y="1121"/>
                </a:moveTo>
                <a:lnTo>
                  <a:pt x="9" y="1130"/>
                </a:lnTo>
                <a:lnTo>
                  <a:pt x="0" y="1130"/>
                </a:lnTo>
                <a:lnTo>
                  <a:pt x="0" y="1121"/>
                </a:lnTo>
                <a:lnTo>
                  <a:pt x="9" y="1121"/>
                </a:lnTo>
                <a:close/>
                <a:moveTo>
                  <a:pt x="9" y="1140"/>
                </a:moveTo>
                <a:lnTo>
                  <a:pt x="9" y="1149"/>
                </a:lnTo>
                <a:lnTo>
                  <a:pt x="0" y="1149"/>
                </a:lnTo>
                <a:lnTo>
                  <a:pt x="0" y="1140"/>
                </a:lnTo>
                <a:lnTo>
                  <a:pt x="9" y="1140"/>
                </a:lnTo>
                <a:close/>
                <a:moveTo>
                  <a:pt x="9" y="1161"/>
                </a:moveTo>
                <a:lnTo>
                  <a:pt x="9" y="1170"/>
                </a:lnTo>
                <a:lnTo>
                  <a:pt x="0" y="1170"/>
                </a:lnTo>
                <a:lnTo>
                  <a:pt x="0" y="1161"/>
                </a:lnTo>
                <a:lnTo>
                  <a:pt x="9" y="1161"/>
                </a:lnTo>
                <a:close/>
                <a:moveTo>
                  <a:pt x="9" y="1180"/>
                </a:moveTo>
                <a:lnTo>
                  <a:pt x="9" y="1189"/>
                </a:lnTo>
                <a:lnTo>
                  <a:pt x="0" y="1189"/>
                </a:lnTo>
                <a:lnTo>
                  <a:pt x="0" y="1180"/>
                </a:lnTo>
                <a:lnTo>
                  <a:pt x="9" y="1180"/>
                </a:lnTo>
                <a:close/>
                <a:moveTo>
                  <a:pt x="9" y="1201"/>
                </a:moveTo>
                <a:lnTo>
                  <a:pt x="9" y="1210"/>
                </a:lnTo>
                <a:lnTo>
                  <a:pt x="0" y="1210"/>
                </a:lnTo>
                <a:lnTo>
                  <a:pt x="0" y="1201"/>
                </a:lnTo>
                <a:lnTo>
                  <a:pt x="9" y="1201"/>
                </a:lnTo>
                <a:close/>
                <a:moveTo>
                  <a:pt x="9" y="1220"/>
                </a:moveTo>
                <a:lnTo>
                  <a:pt x="9" y="1229"/>
                </a:lnTo>
                <a:lnTo>
                  <a:pt x="0" y="1229"/>
                </a:lnTo>
                <a:lnTo>
                  <a:pt x="0" y="1220"/>
                </a:lnTo>
                <a:lnTo>
                  <a:pt x="9" y="1220"/>
                </a:lnTo>
                <a:close/>
                <a:moveTo>
                  <a:pt x="9" y="1241"/>
                </a:moveTo>
                <a:lnTo>
                  <a:pt x="9" y="1250"/>
                </a:lnTo>
                <a:lnTo>
                  <a:pt x="0" y="1250"/>
                </a:lnTo>
                <a:lnTo>
                  <a:pt x="0" y="1241"/>
                </a:lnTo>
                <a:lnTo>
                  <a:pt x="9" y="1241"/>
                </a:lnTo>
                <a:close/>
                <a:moveTo>
                  <a:pt x="9" y="1260"/>
                </a:moveTo>
                <a:lnTo>
                  <a:pt x="9" y="1269"/>
                </a:lnTo>
                <a:lnTo>
                  <a:pt x="0" y="1269"/>
                </a:lnTo>
                <a:lnTo>
                  <a:pt x="0" y="1260"/>
                </a:lnTo>
                <a:lnTo>
                  <a:pt x="9" y="1260"/>
                </a:lnTo>
                <a:close/>
                <a:moveTo>
                  <a:pt x="9" y="1281"/>
                </a:moveTo>
                <a:lnTo>
                  <a:pt x="9" y="1290"/>
                </a:lnTo>
                <a:lnTo>
                  <a:pt x="0" y="1290"/>
                </a:lnTo>
                <a:lnTo>
                  <a:pt x="0" y="1281"/>
                </a:lnTo>
                <a:lnTo>
                  <a:pt x="9" y="1281"/>
                </a:lnTo>
                <a:close/>
                <a:moveTo>
                  <a:pt x="9" y="1300"/>
                </a:moveTo>
                <a:lnTo>
                  <a:pt x="9" y="1309"/>
                </a:lnTo>
                <a:lnTo>
                  <a:pt x="0" y="1309"/>
                </a:lnTo>
                <a:lnTo>
                  <a:pt x="0" y="1300"/>
                </a:lnTo>
                <a:lnTo>
                  <a:pt x="9" y="1300"/>
                </a:lnTo>
                <a:close/>
                <a:moveTo>
                  <a:pt x="9" y="1321"/>
                </a:moveTo>
                <a:lnTo>
                  <a:pt x="9" y="1330"/>
                </a:lnTo>
                <a:lnTo>
                  <a:pt x="0" y="1330"/>
                </a:lnTo>
                <a:lnTo>
                  <a:pt x="0" y="1321"/>
                </a:lnTo>
                <a:lnTo>
                  <a:pt x="9" y="1321"/>
                </a:lnTo>
                <a:close/>
                <a:moveTo>
                  <a:pt x="9" y="1340"/>
                </a:moveTo>
                <a:lnTo>
                  <a:pt x="9" y="1349"/>
                </a:lnTo>
                <a:lnTo>
                  <a:pt x="0" y="1349"/>
                </a:lnTo>
                <a:lnTo>
                  <a:pt x="0" y="1340"/>
                </a:lnTo>
                <a:lnTo>
                  <a:pt x="9" y="1340"/>
                </a:lnTo>
                <a:close/>
                <a:moveTo>
                  <a:pt x="9" y="1361"/>
                </a:moveTo>
                <a:lnTo>
                  <a:pt x="9" y="1370"/>
                </a:lnTo>
                <a:lnTo>
                  <a:pt x="0" y="1370"/>
                </a:lnTo>
                <a:lnTo>
                  <a:pt x="0" y="1361"/>
                </a:lnTo>
                <a:lnTo>
                  <a:pt x="9" y="1361"/>
                </a:lnTo>
                <a:close/>
                <a:moveTo>
                  <a:pt x="9" y="1380"/>
                </a:moveTo>
                <a:lnTo>
                  <a:pt x="9" y="1389"/>
                </a:lnTo>
                <a:lnTo>
                  <a:pt x="0" y="1389"/>
                </a:lnTo>
                <a:lnTo>
                  <a:pt x="0" y="1380"/>
                </a:lnTo>
                <a:lnTo>
                  <a:pt x="9" y="1380"/>
                </a:lnTo>
                <a:close/>
                <a:moveTo>
                  <a:pt x="9" y="1401"/>
                </a:moveTo>
                <a:lnTo>
                  <a:pt x="9" y="1410"/>
                </a:lnTo>
                <a:lnTo>
                  <a:pt x="0" y="1410"/>
                </a:lnTo>
                <a:lnTo>
                  <a:pt x="0" y="1401"/>
                </a:lnTo>
                <a:lnTo>
                  <a:pt x="9" y="1401"/>
                </a:lnTo>
                <a:close/>
                <a:moveTo>
                  <a:pt x="9" y="1420"/>
                </a:moveTo>
                <a:lnTo>
                  <a:pt x="9" y="1429"/>
                </a:lnTo>
                <a:lnTo>
                  <a:pt x="0" y="1429"/>
                </a:lnTo>
                <a:lnTo>
                  <a:pt x="0" y="1420"/>
                </a:lnTo>
                <a:lnTo>
                  <a:pt x="9" y="1420"/>
                </a:lnTo>
                <a:close/>
                <a:moveTo>
                  <a:pt x="9" y="1441"/>
                </a:moveTo>
                <a:lnTo>
                  <a:pt x="9" y="1450"/>
                </a:lnTo>
                <a:lnTo>
                  <a:pt x="0" y="1450"/>
                </a:lnTo>
                <a:lnTo>
                  <a:pt x="0" y="1441"/>
                </a:lnTo>
                <a:lnTo>
                  <a:pt x="9" y="1441"/>
                </a:lnTo>
                <a:close/>
                <a:moveTo>
                  <a:pt x="9" y="1460"/>
                </a:moveTo>
                <a:lnTo>
                  <a:pt x="9" y="1470"/>
                </a:lnTo>
                <a:lnTo>
                  <a:pt x="0" y="1470"/>
                </a:lnTo>
                <a:lnTo>
                  <a:pt x="0" y="1460"/>
                </a:lnTo>
                <a:lnTo>
                  <a:pt x="9" y="1460"/>
                </a:lnTo>
                <a:close/>
                <a:moveTo>
                  <a:pt x="9" y="1481"/>
                </a:moveTo>
                <a:lnTo>
                  <a:pt x="9" y="1490"/>
                </a:lnTo>
                <a:lnTo>
                  <a:pt x="0" y="1490"/>
                </a:lnTo>
                <a:lnTo>
                  <a:pt x="0" y="1481"/>
                </a:lnTo>
                <a:lnTo>
                  <a:pt x="9" y="1481"/>
                </a:lnTo>
                <a:close/>
                <a:moveTo>
                  <a:pt x="9" y="1500"/>
                </a:moveTo>
                <a:lnTo>
                  <a:pt x="9" y="1510"/>
                </a:lnTo>
                <a:lnTo>
                  <a:pt x="0" y="1510"/>
                </a:lnTo>
                <a:lnTo>
                  <a:pt x="0" y="1500"/>
                </a:lnTo>
                <a:lnTo>
                  <a:pt x="9" y="1500"/>
                </a:lnTo>
                <a:close/>
                <a:moveTo>
                  <a:pt x="9" y="1521"/>
                </a:moveTo>
                <a:lnTo>
                  <a:pt x="9" y="1530"/>
                </a:lnTo>
                <a:lnTo>
                  <a:pt x="0" y="1530"/>
                </a:lnTo>
                <a:lnTo>
                  <a:pt x="0" y="1521"/>
                </a:lnTo>
                <a:lnTo>
                  <a:pt x="9" y="1521"/>
                </a:lnTo>
                <a:close/>
                <a:moveTo>
                  <a:pt x="9" y="1540"/>
                </a:moveTo>
                <a:lnTo>
                  <a:pt x="9" y="1550"/>
                </a:lnTo>
                <a:lnTo>
                  <a:pt x="0" y="1550"/>
                </a:lnTo>
                <a:lnTo>
                  <a:pt x="0" y="1540"/>
                </a:lnTo>
                <a:lnTo>
                  <a:pt x="9" y="1540"/>
                </a:lnTo>
                <a:close/>
                <a:moveTo>
                  <a:pt x="9" y="1561"/>
                </a:moveTo>
                <a:lnTo>
                  <a:pt x="9" y="1570"/>
                </a:lnTo>
                <a:lnTo>
                  <a:pt x="0" y="1570"/>
                </a:lnTo>
                <a:lnTo>
                  <a:pt x="0" y="1561"/>
                </a:lnTo>
                <a:lnTo>
                  <a:pt x="9" y="1561"/>
                </a:lnTo>
                <a:close/>
                <a:moveTo>
                  <a:pt x="9" y="1580"/>
                </a:moveTo>
                <a:lnTo>
                  <a:pt x="9" y="1590"/>
                </a:lnTo>
                <a:lnTo>
                  <a:pt x="0" y="1590"/>
                </a:lnTo>
                <a:lnTo>
                  <a:pt x="0" y="1580"/>
                </a:lnTo>
                <a:lnTo>
                  <a:pt x="9" y="1580"/>
                </a:lnTo>
                <a:close/>
                <a:moveTo>
                  <a:pt x="9" y="1601"/>
                </a:moveTo>
                <a:lnTo>
                  <a:pt x="9" y="1610"/>
                </a:lnTo>
                <a:lnTo>
                  <a:pt x="0" y="1610"/>
                </a:lnTo>
                <a:lnTo>
                  <a:pt x="0" y="1601"/>
                </a:lnTo>
                <a:lnTo>
                  <a:pt x="9" y="1601"/>
                </a:lnTo>
                <a:close/>
                <a:moveTo>
                  <a:pt x="9" y="1620"/>
                </a:moveTo>
                <a:lnTo>
                  <a:pt x="9" y="1630"/>
                </a:lnTo>
                <a:lnTo>
                  <a:pt x="0" y="1630"/>
                </a:lnTo>
                <a:lnTo>
                  <a:pt x="0" y="1620"/>
                </a:lnTo>
                <a:lnTo>
                  <a:pt x="9" y="1620"/>
                </a:lnTo>
                <a:close/>
                <a:moveTo>
                  <a:pt x="9" y="1641"/>
                </a:moveTo>
                <a:lnTo>
                  <a:pt x="9" y="1650"/>
                </a:lnTo>
                <a:lnTo>
                  <a:pt x="0" y="1650"/>
                </a:lnTo>
                <a:lnTo>
                  <a:pt x="0" y="1641"/>
                </a:lnTo>
                <a:lnTo>
                  <a:pt x="9" y="1641"/>
                </a:lnTo>
                <a:close/>
                <a:moveTo>
                  <a:pt x="9" y="1660"/>
                </a:moveTo>
                <a:lnTo>
                  <a:pt x="9" y="1670"/>
                </a:lnTo>
                <a:lnTo>
                  <a:pt x="0" y="1670"/>
                </a:lnTo>
                <a:lnTo>
                  <a:pt x="0" y="1660"/>
                </a:lnTo>
                <a:lnTo>
                  <a:pt x="9" y="1660"/>
                </a:lnTo>
                <a:close/>
                <a:moveTo>
                  <a:pt x="9" y="1681"/>
                </a:moveTo>
                <a:lnTo>
                  <a:pt x="9" y="1690"/>
                </a:lnTo>
                <a:lnTo>
                  <a:pt x="0" y="1690"/>
                </a:lnTo>
                <a:lnTo>
                  <a:pt x="0" y="1681"/>
                </a:lnTo>
                <a:lnTo>
                  <a:pt x="9" y="1681"/>
                </a:lnTo>
                <a:close/>
                <a:moveTo>
                  <a:pt x="9" y="1700"/>
                </a:moveTo>
                <a:lnTo>
                  <a:pt x="9" y="1710"/>
                </a:lnTo>
                <a:lnTo>
                  <a:pt x="0" y="1710"/>
                </a:lnTo>
                <a:lnTo>
                  <a:pt x="0" y="1700"/>
                </a:lnTo>
                <a:lnTo>
                  <a:pt x="9" y="1700"/>
                </a:lnTo>
                <a:close/>
                <a:moveTo>
                  <a:pt x="9" y="1721"/>
                </a:moveTo>
                <a:lnTo>
                  <a:pt x="9" y="1730"/>
                </a:lnTo>
                <a:lnTo>
                  <a:pt x="0" y="1730"/>
                </a:lnTo>
                <a:lnTo>
                  <a:pt x="0" y="1721"/>
                </a:lnTo>
                <a:lnTo>
                  <a:pt x="9" y="1721"/>
                </a:lnTo>
                <a:close/>
                <a:moveTo>
                  <a:pt x="9" y="1740"/>
                </a:moveTo>
                <a:lnTo>
                  <a:pt x="9" y="1750"/>
                </a:lnTo>
                <a:lnTo>
                  <a:pt x="0" y="1750"/>
                </a:lnTo>
                <a:lnTo>
                  <a:pt x="0" y="1740"/>
                </a:lnTo>
                <a:lnTo>
                  <a:pt x="9" y="1740"/>
                </a:lnTo>
                <a:close/>
                <a:moveTo>
                  <a:pt x="9" y="1761"/>
                </a:moveTo>
                <a:lnTo>
                  <a:pt x="9" y="1770"/>
                </a:lnTo>
                <a:lnTo>
                  <a:pt x="0" y="1770"/>
                </a:lnTo>
                <a:lnTo>
                  <a:pt x="0" y="1761"/>
                </a:lnTo>
                <a:lnTo>
                  <a:pt x="9" y="1761"/>
                </a:lnTo>
                <a:close/>
                <a:moveTo>
                  <a:pt x="9" y="1780"/>
                </a:moveTo>
                <a:lnTo>
                  <a:pt x="9" y="1790"/>
                </a:lnTo>
                <a:lnTo>
                  <a:pt x="0" y="1790"/>
                </a:lnTo>
                <a:lnTo>
                  <a:pt x="0" y="1780"/>
                </a:lnTo>
                <a:lnTo>
                  <a:pt x="9" y="1780"/>
                </a:lnTo>
                <a:close/>
                <a:moveTo>
                  <a:pt x="9" y="1801"/>
                </a:moveTo>
                <a:lnTo>
                  <a:pt x="9" y="1810"/>
                </a:lnTo>
                <a:lnTo>
                  <a:pt x="0" y="1810"/>
                </a:lnTo>
                <a:lnTo>
                  <a:pt x="0" y="1801"/>
                </a:lnTo>
                <a:lnTo>
                  <a:pt x="9" y="1801"/>
                </a:lnTo>
                <a:close/>
                <a:moveTo>
                  <a:pt x="9" y="1820"/>
                </a:moveTo>
                <a:lnTo>
                  <a:pt x="9" y="1830"/>
                </a:lnTo>
                <a:lnTo>
                  <a:pt x="0" y="1830"/>
                </a:lnTo>
                <a:lnTo>
                  <a:pt x="0" y="1820"/>
                </a:lnTo>
                <a:lnTo>
                  <a:pt x="9" y="1820"/>
                </a:lnTo>
                <a:close/>
                <a:moveTo>
                  <a:pt x="9" y="1841"/>
                </a:moveTo>
                <a:lnTo>
                  <a:pt x="9" y="1850"/>
                </a:lnTo>
                <a:lnTo>
                  <a:pt x="0" y="1850"/>
                </a:lnTo>
                <a:lnTo>
                  <a:pt x="0" y="1841"/>
                </a:lnTo>
                <a:lnTo>
                  <a:pt x="9" y="1841"/>
                </a:lnTo>
                <a:close/>
                <a:moveTo>
                  <a:pt x="9" y="1860"/>
                </a:moveTo>
                <a:lnTo>
                  <a:pt x="9" y="1870"/>
                </a:lnTo>
                <a:lnTo>
                  <a:pt x="0" y="1870"/>
                </a:lnTo>
                <a:lnTo>
                  <a:pt x="0" y="1860"/>
                </a:lnTo>
                <a:lnTo>
                  <a:pt x="9" y="1860"/>
                </a:lnTo>
                <a:close/>
                <a:moveTo>
                  <a:pt x="9" y="1881"/>
                </a:moveTo>
                <a:lnTo>
                  <a:pt x="9" y="1891"/>
                </a:lnTo>
                <a:lnTo>
                  <a:pt x="0" y="1891"/>
                </a:lnTo>
                <a:lnTo>
                  <a:pt x="0" y="1881"/>
                </a:lnTo>
                <a:lnTo>
                  <a:pt x="9" y="1881"/>
                </a:lnTo>
                <a:close/>
                <a:moveTo>
                  <a:pt x="9" y="1900"/>
                </a:moveTo>
                <a:lnTo>
                  <a:pt x="9" y="1910"/>
                </a:lnTo>
                <a:lnTo>
                  <a:pt x="0" y="1910"/>
                </a:lnTo>
                <a:lnTo>
                  <a:pt x="0" y="1900"/>
                </a:lnTo>
                <a:lnTo>
                  <a:pt x="9" y="1900"/>
                </a:lnTo>
                <a:close/>
                <a:moveTo>
                  <a:pt x="9" y="1921"/>
                </a:moveTo>
                <a:lnTo>
                  <a:pt x="9" y="1931"/>
                </a:lnTo>
                <a:lnTo>
                  <a:pt x="0" y="1931"/>
                </a:lnTo>
                <a:lnTo>
                  <a:pt x="0" y="1921"/>
                </a:lnTo>
                <a:lnTo>
                  <a:pt x="9" y="1921"/>
                </a:lnTo>
                <a:close/>
                <a:moveTo>
                  <a:pt x="9" y="1940"/>
                </a:moveTo>
                <a:lnTo>
                  <a:pt x="9" y="1950"/>
                </a:lnTo>
                <a:lnTo>
                  <a:pt x="0" y="1950"/>
                </a:lnTo>
                <a:lnTo>
                  <a:pt x="0" y="1940"/>
                </a:lnTo>
                <a:lnTo>
                  <a:pt x="9" y="1940"/>
                </a:lnTo>
                <a:close/>
                <a:moveTo>
                  <a:pt x="9" y="1961"/>
                </a:moveTo>
                <a:lnTo>
                  <a:pt x="9" y="1971"/>
                </a:lnTo>
                <a:lnTo>
                  <a:pt x="0" y="1971"/>
                </a:lnTo>
                <a:lnTo>
                  <a:pt x="0" y="1961"/>
                </a:lnTo>
                <a:lnTo>
                  <a:pt x="9" y="1961"/>
                </a:lnTo>
                <a:close/>
                <a:moveTo>
                  <a:pt x="9" y="1980"/>
                </a:moveTo>
                <a:lnTo>
                  <a:pt x="9" y="1990"/>
                </a:lnTo>
                <a:lnTo>
                  <a:pt x="0" y="1990"/>
                </a:lnTo>
                <a:lnTo>
                  <a:pt x="0" y="1980"/>
                </a:lnTo>
                <a:lnTo>
                  <a:pt x="9" y="1980"/>
                </a:lnTo>
                <a:close/>
                <a:moveTo>
                  <a:pt x="9" y="2001"/>
                </a:moveTo>
                <a:lnTo>
                  <a:pt x="9" y="2011"/>
                </a:lnTo>
                <a:lnTo>
                  <a:pt x="0" y="2011"/>
                </a:lnTo>
                <a:lnTo>
                  <a:pt x="0" y="2001"/>
                </a:lnTo>
                <a:lnTo>
                  <a:pt x="9" y="2001"/>
                </a:lnTo>
                <a:close/>
                <a:moveTo>
                  <a:pt x="9" y="2020"/>
                </a:moveTo>
                <a:lnTo>
                  <a:pt x="9" y="2030"/>
                </a:lnTo>
                <a:lnTo>
                  <a:pt x="0" y="2030"/>
                </a:lnTo>
                <a:lnTo>
                  <a:pt x="0" y="2020"/>
                </a:lnTo>
                <a:lnTo>
                  <a:pt x="9" y="2020"/>
                </a:lnTo>
                <a:close/>
              </a:path>
            </a:pathLst>
          </a:custGeom>
          <a:solidFill>
            <a:srgbClr val="00498B"/>
          </a:solidFill>
          <a:ln w="3175">
            <a:solidFill>
              <a:srgbClr val="00498B"/>
            </a:solidFill>
            <a:prstDash val="solid"/>
            <a:round/>
            <a:headEnd/>
            <a:tailEnd/>
          </a:ln>
        </p:spPr>
        <p:txBody>
          <a:bodyPr/>
          <a:lstStyle/>
          <a:p>
            <a:endParaRPr lang="en-GB"/>
          </a:p>
        </p:txBody>
      </p:sp>
      <p:sp>
        <p:nvSpPr>
          <p:cNvPr id="157710" name="Freeform 14"/>
          <p:cNvSpPr>
            <a:spLocks noEditPoints="1"/>
          </p:cNvSpPr>
          <p:nvPr/>
        </p:nvSpPr>
        <p:spPr bwMode="auto">
          <a:xfrm>
            <a:off x="2274888" y="5137150"/>
            <a:ext cx="4776787" cy="14288"/>
          </a:xfrm>
          <a:custGeom>
            <a:avLst/>
            <a:gdLst>
              <a:gd name="T0" fmla="*/ 0 w 3009"/>
              <a:gd name="T1" fmla="*/ 22682990 h 9"/>
              <a:gd name="T2" fmla="*/ 277217168 w 3009"/>
              <a:gd name="T3" fmla="*/ 22682990 h 9"/>
              <a:gd name="T4" fmla="*/ 456147490 w 3009"/>
              <a:gd name="T5" fmla="*/ 0 h 9"/>
              <a:gd name="T6" fmla="*/ 526711835 w 3009"/>
              <a:gd name="T7" fmla="*/ 0 h 9"/>
              <a:gd name="T8" fmla="*/ 526711835 w 3009"/>
              <a:gd name="T9" fmla="*/ 0 h 9"/>
              <a:gd name="T10" fmla="*/ 705643646 w 3009"/>
              <a:gd name="T11" fmla="*/ 22682990 h 9"/>
              <a:gd name="T12" fmla="*/ 982860913 w 3009"/>
              <a:gd name="T13" fmla="*/ 22682990 h 9"/>
              <a:gd name="T14" fmla="*/ 1159271774 w 3009"/>
              <a:gd name="T15" fmla="*/ 0 h 9"/>
              <a:gd name="T16" fmla="*/ 1232355480 w 3009"/>
              <a:gd name="T17" fmla="*/ 0 h 9"/>
              <a:gd name="T18" fmla="*/ 1232355480 w 3009"/>
              <a:gd name="T19" fmla="*/ 0 h 9"/>
              <a:gd name="T20" fmla="*/ 1408767930 w 3009"/>
              <a:gd name="T21" fmla="*/ 22682990 h 9"/>
              <a:gd name="T22" fmla="*/ 1688504757 w 3009"/>
              <a:gd name="T23" fmla="*/ 22682990 h 9"/>
              <a:gd name="T24" fmla="*/ 1864915618 w 3009"/>
              <a:gd name="T25" fmla="*/ 0 h 9"/>
              <a:gd name="T26" fmla="*/ 1937999324 w 3009"/>
              <a:gd name="T27" fmla="*/ 0 h 9"/>
              <a:gd name="T28" fmla="*/ 1937999324 w 3009"/>
              <a:gd name="T29" fmla="*/ 0 h 9"/>
              <a:gd name="T30" fmla="*/ 2114410186 w 3009"/>
              <a:gd name="T31" fmla="*/ 22682990 h 9"/>
              <a:gd name="T32" fmla="*/ 2147483647 w 3009"/>
              <a:gd name="T33" fmla="*/ 22682990 h 9"/>
              <a:gd name="T34" fmla="*/ 2147483647 w 3009"/>
              <a:gd name="T35" fmla="*/ 0 h 9"/>
              <a:gd name="T36" fmla="*/ 2147483647 w 3009"/>
              <a:gd name="T37" fmla="*/ 0 h 9"/>
              <a:gd name="T38" fmla="*/ 2147483647 w 3009"/>
              <a:gd name="T39" fmla="*/ 0 h 9"/>
              <a:gd name="T40" fmla="*/ 2147483647 w 3009"/>
              <a:gd name="T41" fmla="*/ 22682990 h 9"/>
              <a:gd name="T42" fmla="*/ 2147483647 w 3009"/>
              <a:gd name="T43" fmla="*/ 22682990 h 9"/>
              <a:gd name="T44" fmla="*/ 2147483647 w 3009"/>
              <a:gd name="T45" fmla="*/ 0 h 9"/>
              <a:gd name="T46" fmla="*/ 2147483647 w 3009"/>
              <a:gd name="T47" fmla="*/ 0 h 9"/>
              <a:gd name="T48" fmla="*/ 2147483647 w 3009"/>
              <a:gd name="T49" fmla="*/ 0 h 9"/>
              <a:gd name="T50" fmla="*/ 2147483647 w 3009"/>
              <a:gd name="T51" fmla="*/ 22682990 h 9"/>
              <a:gd name="T52" fmla="*/ 2147483647 w 3009"/>
              <a:gd name="T53" fmla="*/ 22682990 h 9"/>
              <a:gd name="T54" fmla="*/ 2147483647 w 3009"/>
              <a:gd name="T55" fmla="*/ 0 h 9"/>
              <a:gd name="T56" fmla="*/ 2147483647 w 3009"/>
              <a:gd name="T57" fmla="*/ 0 h 9"/>
              <a:gd name="T58" fmla="*/ 2147483647 w 3009"/>
              <a:gd name="T59" fmla="*/ 0 h 9"/>
              <a:gd name="T60" fmla="*/ 2147483647 w 3009"/>
              <a:gd name="T61" fmla="*/ 22682990 h 9"/>
              <a:gd name="T62" fmla="*/ 2147483647 w 3009"/>
              <a:gd name="T63" fmla="*/ 22682990 h 9"/>
              <a:gd name="T64" fmla="*/ 2147483647 w 3009"/>
              <a:gd name="T65" fmla="*/ 0 h 9"/>
              <a:gd name="T66" fmla="*/ 2147483647 w 3009"/>
              <a:gd name="T67" fmla="*/ 0 h 9"/>
              <a:gd name="T68" fmla="*/ 2147483647 w 3009"/>
              <a:gd name="T69" fmla="*/ 0 h 9"/>
              <a:gd name="T70" fmla="*/ 2147483647 w 3009"/>
              <a:gd name="T71" fmla="*/ 22682990 h 9"/>
              <a:gd name="T72" fmla="*/ 2147483647 w 3009"/>
              <a:gd name="T73" fmla="*/ 22682990 h 9"/>
              <a:gd name="T74" fmla="*/ 2147483647 w 3009"/>
              <a:gd name="T75" fmla="*/ 0 h 9"/>
              <a:gd name="T76" fmla="*/ 2147483647 w 3009"/>
              <a:gd name="T77" fmla="*/ 0 h 9"/>
              <a:gd name="T78" fmla="*/ 2147483647 w 3009"/>
              <a:gd name="T79" fmla="*/ 0 h 9"/>
              <a:gd name="T80" fmla="*/ 2147483647 w 3009"/>
              <a:gd name="T81" fmla="*/ 22682990 h 9"/>
              <a:gd name="T82" fmla="*/ 2147483647 w 3009"/>
              <a:gd name="T83" fmla="*/ 22682990 h 9"/>
              <a:gd name="T84" fmla="*/ 2147483647 w 3009"/>
              <a:gd name="T85" fmla="*/ 0 h 9"/>
              <a:gd name="T86" fmla="*/ 2147483647 w 3009"/>
              <a:gd name="T87" fmla="*/ 0 h 9"/>
              <a:gd name="T88" fmla="*/ 2147483647 w 3009"/>
              <a:gd name="T89" fmla="*/ 0 h 9"/>
              <a:gd name="T90" fmla="*/ 2147483647 w 3009"/>
              <a:gd name="T91" fmla="*/ 22682990 h 9"/>
              <a:gd name="T92" fmla="*/ 2147483647 w 3009"/>
              <a:gd name="T93" fmla="*/ 22682990 h 9"/>
              <a:gd name="T94" fmla="*/ 2147483647 w 3009"/>
              <a:gd name="T95" fmla="*/ 0 h 9"/>
              <a:gd name="T96" fmla="*/ 2147483647 w 3009"/>
              <a:gd name="T97" fmla="*/ 0 h 9"/>
              <a:gd name="T98" fmla="*/ 2147483647 w 3009"/>
              <a:gd name="T99" fmla="*/ 0 h 9"/>
              <a:gd name="T100" fmla="*/ 2147483647 w 3009"/>
              <a:gd name="T101" fmla="*/ 22682990 h 9"/>
              <a:gd name="T102" fmla="*/ 2147483647 w 3009"/>
              <a:gd name="T103" fmla="*/ 22682990 h 9"/>
              <a:gd name="T104" fmla="*/ 2147483647 w 3009"/>
              <a:gd name="T105" fmla="*/ 0 h 9"/>
              <a:gd name="T106" fmla="*/ 2147483647 w 3009"/>
              <a:gd name="T107" fmla="*/ 0 h 9"/>
              <a:gd name="T108" fmla="*/ 2147483647 w 3009"/>
              <a:gd name="T109" fmla="*/ 0 h 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9"/>
              <a:gd name="T166" fmla="*/ 0 h 9"/>
              <a:gd name="T167" fmla="*/ 3009 w 3009"/>
              <a:gd name="T168" fmla="*/ 9 h 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9" h="9">
                <a:moveTo>
                  <a:pt x="0" y="0"/>
                </a:moveTo>
                <a:lnTo>
                  <a:pt x="40" y="0"/>
                </a:lnTo>
                <a:lnTo>
                  <a:pt x="40" y="9"/>
                </a:lnTo>
                <a:lnTo>
                  <a:pt x="0" y="9"/>
                </a:lnTo>
                <a:lnTo>
                  <a:pt x="0" y="0"/>
                </a:lnTo>
                <a:close/>
                <a:moveTo>
                  <a:pt x="70" y="0"/>
                </a:moveTo>
                <a:lnTo>
                  <a:pt x="110" y="0"/>
                </a:lnTo>
                <a:lnTo>
                  <a:pt x="110" y="9"/>
                </a:lnTo>
                <a:lnTo>
                  <a:pt x="70" y="9"/>
                </a:lnTo>
                <a:lnTo>
                  <a:pt x="70" y="0"/>
                </a:lnTo>
                <a:close/>
                <a:moveTo>
                  <a:pt x="141" y="0"/>
                </a:moveTo>
                <a:lnTo>
                  <a:pt x="181" y="0"/>
                </a:lnTo>
                <a:lnTo>
                  <a:pt x="181" y="9"/>
                </a:lnTo>
                <a:lnTo>
                  <a:pt x="141" y="9"/>
                </a:lnTo>
                <a:lnTo>
                  <a:pt x="141" y="0"/>
                </a:lnTo>
                <a:close/>
                <a:moveTo>
                  <a:pt x="209" y="0"/>
                </a:moveTo>
                <a:lnTo>
                  <a:pt x="249" y="0"/>
                </a:lnTo>
                <a:lnTo>
                  <a:pt x="249" y="9"/>
                </a:lnTo>
                <a:lnTo>
                  <a:pt x="209" y="9"/>
                </a:lnTo>
                <a:lnTo>
                  <a:pt x="209" y="0"/>
                </a:lnTo>
                <a:close/>
                <a:moveTo>
                  <a:pt x="280" y="0"/>
                </a:moveTo>
                <a:lnTo>
                  <a:pt x="320" y="0"/>
                </a:lnTo>
                <a:lnTo>
                  <a:pt x="320" y="9"/>
                </a:lnTo>
                <a:lnTo>
                  <a:pt x="280" y="9"/>
                </a:lnTo>
                <a:lnTo>
                  <a:pt x="280" y="0"/>
                </a:lnTo>
                <a:close/>
                <a:moveTo>
                  <a:pt x="350" y="0"/>
                </a:moveTo>
                <a:lnTo>
                  <a:pt x="390" y="0"/>
                </a:lnTo>
                <a:lnTo>
                  <a:pt x="390" y="9"/>
                </a:lnTo>
                <a:lnTo>
                  <a:pt x="350" y="9"/>
                </a:lnTo>
                <a:lnTo>
                  <a:pt x="350" y="0"/>
                </a:lnTo>
                <a:close/>
                <a:moveTo>
                  <a:pt x="420" y="0"/>
                </a:moveTo>
                <a:lnTo>
                  <a:pt x="460" y="0"/>
                </a:lnTo>
                <a:lnTo>
                  <a:pt x="460" y="9"/>
                </a:lnTo>
                <a:lnTo>
                  <a:pt x="420" y="9"/>
                </a:lnTo>
                <a:lnTo>
                  <a:pt x="420" y="0"/>
                </a:lnTo>
                <a:close/>
                <a:moveTo>
                  <a:pt x="489" y="0"/>
                </a:moveTo>
                <a:lnTo>
                  <a:pt x="529" y="0"/>
                </a:lnTo>
                <a:lnTo>
                  <a:pt x="529" y="9"/>
                </a:lnTo>
                <a:lnTo>
                  <a:pt x="489" y="9"/>
                </a:lnTo>
                <a:lnTo>
                  <a:pt x="489" y="0"/>
                </a:lnTo>
                <a:close/>
                <a:moveTo>
                  <a:pt x="559" y="0"/>
                </a:moveTo>
                <a:lnTo>
                  <a:pt x="599" y="0"/>
                </a:lnTo>
                <a:lnTo>
                  <a:pt x="599" y="9"/>
                </a:lnTo>
                <a:lnTo>
                  <a:pt x="559" y="9"/>
                </a:lnTo>
                <a:lnTo>
                  <a:pt x="559" y="0"/>
                </a:lnTo>
                <a:close/>
                <a:moveTo>
                  <a:pt x="630" y="0"/>
                </a:moveTo>
                <a:lnTo>
                  <a:pt x="670" y="0"/>
                </a:lnTo>
                <a:lnTo>
                  <a:pt x="670" y="9"/>
                </a:lnTo>
                <a:lnTo>
                  <a:pt x="630" y="9"/>
                </a:lnTo>
                <a:lnTo>
                  <a:pt x="630" y="0"/>
                </a:lnTo>
                <a:close/>
                <a:moveTo>
                  <a:pt x="700" y="0"/>
                </a:moveTo>
                <a:lnTo>
                  <a:pt x="740" y="0"/>
                </a:lnTo>
                <a:lnTo>
                  <a:pt x="740" y="9"/>
                </a:lnTo>
                <a:lnTo>
                  <a:pt x="700" y="9"/>
                </a:lnTo>
                <a:lnTo>
                  <a:pt x="700" y="0"/>
                </a:lnTo>
                <a:close/>
                <a:moveTo>
                  <a:pt x="769" y="0"/>
                </a:moveTo>
                <a:lnTo>
                  <a:pt x="809" y="0"/>
                </a:lnTo>
                <a:lnTo>
                  <a:pt x="809" y="9"/>
                </a:lnTo>
                <a:lnTo>
                  <a:pt x="769" y="9"/>
                </a:lnTo>
                <a:lnTo>
                  <a:pt x="769" y="0"/>
                </a:lnTo>
                <a:close/>
                <a:moveTo>
                  <a:pt x="839" y="0"/>
                </a:moveTo>
                <a:lnTo>
                  <a:pt x="879" y="0"/>
                </a:lnTo>
                <a:lnTo>
                  <a:pt x="879" y="9"/>
                </a:lnTo>
                <a:lnTo>
                  <a:pt x="839" y="9"/>
                </a:lnTo>
                <a:lnTo>
                  <a:pt x="839" y="0"/>
                </a:lnTo>
                <a:close/>
                <a:moveTo>
                  <a:pt x="909" y="0"/>
                </a:moveTo>
                <a:lnTo>
                  <a:pt x="949" y="0"/>
                </a:lnTo>
                <a:lnTo>
                  <a:pt x="949" y="9"/>
                </a:lnTo>
                <a:lnTo>
                  <a:pt x="909" y="9"/>
                </a:lnTo>
                <a:lnTo>
                  <a:pt x="909" y="0"/>
                </a:lnTo>
                <a:close/>
                <a:moveTo>
                  <a:pt x="980" y="0"/>
                </a:moveTo>
                <a:lnTo>
                  <a:pt x="1020" y="0"/>
                </a:lnTo>
                <a:lnTo>
                  <a:pt x="1020" y="9"/>
                </a:lnTo>
                <a:lnTo>
                  <a:pt x="980" y="9"/>
                </a:lnTo>
                <a:lnTo>
                  <a:pt x="980" y="0"/>
                </a:lnTo>
                <a:close/>
                <a:moveTo>
                  <a:pt x="1048" y="0"/>
                </a:moveTo>
                <a:lnTo>
                  <a:pt x="1088" y="0"/>
                </a:lnTo>
                <a:lnTo>
                  <a:pt x="1088" y="9"/>
                </a:lnTo>
                <a:lnTo>
                  <a:pt x="1048" y="9"/>
                </a:lnTo>
                <a:lnTo>
                  <a:pt x="1048" y="0"/>
                </a:lnTo>
                <a:close/>
                <a:moveTo>
                  <a:pt x="1119" y="0"/>
                </a:moveTo>
                <a:lnTo>
                  <a:pt x="1159" y="0"/>
                </a:lnTo>
                <a:lnTo>
                  <a:pt x="1159" y="9"/>
                </a:lnTo>
                <a:lnTo>
                  <a:pt x="1119" y="9"/>
                </a:lnTo>
                <a:lnTo>
                  <a:pt x="1119" y="0"/>
                </a:lnTo>
                <a:close/>
                <a:moveTo>
                  <a:pt x="1189" y="0"/>
                </a:moveTo>
                <a:lnTo>
                  <a:pt x="1229" y="0"/>
                </a:lnTo>
                <a:lnTo>
                  <a:pt x="1229" y="9"/>
                </a:lnTo>
                <a:lnTo>
                  <a:pt x="1189" y="9"/>
                </a:lnTo>
                <a:lnTo>
                  <a:pt x="1189" y="0"/>
                </a:lnTo>
                <a:close/>
                <a:moveTo>
                  <a:pt x="1259" y="0"/>
                </a:moveTo>
                <a:lnTo>
                  <a:pt x="1299" y="0"/>
                </a:lnTo>
                <a:lnTo>
                  <a:pt x="1299" y="9"/>
                </a:lnTo>
                <a:lnTo>
                  <a:pt x="1259" y="9"/>
                </a:lnTo>
                <a:lnTo>
                  <a:pt x="1259" y="0"/>
                </a:lnTo>
                <a:close/>
                <a:moveTo>
                  <a:pt x="1328" y="0"/>
                </a:moveTo>
                <a:lnTo>
                  <a:pt x="1368" y="0"/>
                </a:lnTo>
                <a:lnTo>
                  <a:pt x="1368" y="9"/>
                </a:lnTo>
                <a:lnTo>
                  <a:pt x="1328" y="9"/>
                </a:lnTo>
                <a:lnTo>
                  <a:pt x="1328" y="0"/>
                </a:lnTo>
                <a:close/>
                <a:moveTo>
                  <a:pt x="1398" y="0"/>
                </a:moveTo>
                <a:lnTo>
                  <a:pt x="1438" y="0"/>
                </a:lnTo>
                <a:lnTo>
                  <a:pt x="1438" y="9"/>
                </a:lnTo>
                <a:lnTo>
                  <a:pt x="1398" y="9"/>
                </a:lnTo>
                <a:lnTo>
                  <a:pt x="1398" y="0"/>
                </a:lnTo>
                <a:close/>
                <a:moveTo>
                  <a:pt x="1469" y="0"/>
                </a:moveTo>
                <a:lnTo>
                  <a:pt x="1509" y="0"/>
                </a:lnTo>
                <a:lnTo>
                  <a:pt x="1509" y="9"/>
                </a:lnTo>
                <a:lnTo>
                  <a:pt x="1469" y="9"/>
                </a:lnTo>
                <a:lnTo>
                  <a:pt x="1469" y="0"/>
                </a:lnTo>
                <a:close/>
                <a:moveTo>
                  <a:pt x="1539" y="0"/>
                </a:moveTo>
                <a:lnTo>
                  <a:pt x="1579" y="0"/>
                </a:lnTo>
                <a:lnTo>
                  <a:pt x="1579" y="9"/>
                </a:lnTo>
                <a:lnTo>
                  <a:pt x="1539" y="9"/>
                </a:lnTo>
                <a:lnTo>
                  <a:pt x="1539" y="0"/>
                </a:lnTo>
                <a:close/>
                <a:moveTo>
                  <a:pt x="1608" y="0"/>
                </a:moveTo>
                <a:lnTo>
                  <a:pt x="1648" y="0"/>
                </a:lnTo>
                <a:lnTo>
                  <a:pt x="1648" y="9"/>
                </a:lnTo>
                <a:lnTo>
                  <a:pt x="1608" y="9"/>
                </a:lnTo>
                <a:lnTo>
                  <a:pt x="1608" y="0"/>
                </a:lnTo>
                <a:close/>
                <a:moveTo>
                  <a:pt x="1678" y="0"/>
                </a:moveTo>
                <a:lnTo>
                  <a:pt x="1718" y="0"/>
                </a:lnTo>
                <a:lnTo>
                  <a:pt x="1718" y="9"/>
                </a:lnTo>
                <a:lnTo>
                  <a:pt x="1678" y="9"/>
                </a:lnTo>
                <a:lnTo>
                  <a:pt x="1678" y="0"/>
                </a:lnTo>
                <a:close/>
                <a:moveTo>
                  <a:pt x="1748" y="0"/>
                </a:moveTo>
                <a:lnTo>
                  <a:pt x="1788" y="0"/>
                </a:lnTo>
                <a:lnTo>
                  <a:pt x="1788" y="9"/>
                </a:lnTo>
                <a:lnTo>
                  <a:pt x="1748" y="9"/>
                </a:lnTo>
                <a:lnTo>
                  <a:pt x="1748" y="0"/>
                </a:lnTo>
                <a:close/>
                <a:moveTo>
                  <a:pt x="1819" y="0"/>
                </a:moveTo>
                <a:lnTo>
                  <a:pt x="1859" y="0"/>
                </a:lnTo>
                <a:lnTo>
                  <a:pt x="1859" y="9"/>
                </a:lnTo>
                <a:lnTo>
                  <a:pt x="1819" y="9"/>
                </a:lnTo>
                <a:lnTo>
                  <a:pt x="1819" y="0"/>
                </a:lnTo>
                <a:close/>
                <a:moveTo>
                  <a:pt x="1888" y="0"/>
                </a:moveTo>
                <a:lnTo>
                  <a:pt x="1927" y="0"/>
                </a:lnTo>
                <a:lnTo>
                  <a:pt x="1927" y="9"/>
                </a:lnTo>
                <a:lnTo>
                  <a:pt x="1888" y="9"/>
                </a:lnTo>
                <a:lnTo>
                  <a:pt x="1888" y="0"/>
                </a:lnTo>
                <a:close/>
                <a:moveTo>
                  <a:pt x="1958" y="0"/>
                </a:moveTo>
                <a:lnTo>
                  <a:pt x="1998" y="0"/>
                </a:lnTo>
                <a:lnTo>
                  <a:pt x="1998" y="9"/>
                </a:lnTo>
                <a:lnTo>
                  <a:pt x="1958" y="9"/>
                </a:lnTo>
                <a:lnTo>
                  <a:pt x="1958" y="0"/>
                </a:lnTo>
                <a:close/>
                <a:moveTo>
                  <a:pt x="2028" y="0"/>
                </a:moveTo>
                <a:lnTo>
                  <a:pt x="2068" y="0"/>
                </a:lnTo>
                <a:lnTo>
                  <a:pt x="2068" y="9"/>
                </a:lnTo>
                <a:lnTo>
                  <a:pt x="2028" y="9"/>
                </a:lnTo>
                <a:lnTo>
                  <a:pt x="2028" y="0"/>
                </a:lnTo>
                <a:close/>
                <a:moveTo>
                  <a:pt x="2098" y="0"/>
                </a:moveTo>
                <a:lnTo>
                  <a:pt x="2138" y="0"/>
                </a:lnTo>
                <a:lnTo>
                  <a:pt x="2138" y="9"/>
                </a:lnTo>
                <a:lnTo>
                  <a:pt x="2098" y="9"/>
                </a:lnTo>
                <a:lnTo>
                  <a:pt x="2098" y="0"/>
                </a:lnTo>
                <a:close/>
                <a:moveTo>
                  <a:pt x="2167" y="0"/>
                </a:moveTo>
                <a:lnTo>
                  <a:pt x="2207" y="0"/>
                </a:lnTo>
                <a:lnTo>
                  <a:pt x="2207" y="9"/>
                </a:lnTo>
                <a:lnTo>
                  <a:pt x="2167" y="9"/>
                </a:lnTo>
                <a:lnTo>
                  <a:pt x="2167" y="0"/>
                </a:lnTo>
                <a:close/>
                <a:moveTo>
                  <a:pt x="2238" y="0"/>
                </a:moveTo>
                <a:lnTo>
                  <a:pt x="2277" y="0"/>
                </a:lnTo>
                <a:lnTo>
                  <a:pt x="2277" y="9"/>
                </a:lnTo>
                <a:lnTo>
                  <a:pt x="2238" y="9"/>
                </a:lnTo>
                <a:lnTo>
                  <a:pt x="2238" y="0"/>
                </a:lnTo>
                <a:close/>
                <a:moveTo>
                  <a:pt x="2308" y="0"/>
                </a:moveTo>
                <a:lnTo>
                  <a:pt x="2348" y="0"/>
                </a:lnTo>
                <a:lnTo>
                  <a:pt x="2348" y="9"/>
                </a:lnTo>
                <a:lnTo>
                  <a:pt x="2308" y="9"/>
                </a:lnTo>
                <a:lnTo>
                  <a:pt x="2308" y="0"/>
                </a:lnTo>
                <a:close/>
                <a:moveTo>
                  <a:pt x="2378" y="0"/>
                </a:moveTo>
                <a:lnTo>
                  <a:pt x="2418" y="0"/>
                </a:lnTo>
                <a:lnTo>
                  <a:pt x="2418" y="9"/>
                </a:lnTo>
                <a:lnTo>
                  <a:pt x="2378" y="9"/>
                </a:lnTo>
                <a:lnTo>
                  <a:pt x="2378" y="0"/>
                </a:lnTo>
                <a:close/>
                <a:moveTo>
                  <a:pt x="2447" y="0"/>
                </a:moveTo>
                <a:lnTo>
                  <a:pt x="2487" y="0"/>
                </a:lnTo>
                <a:lnTo>
                  <a:pt x="2487" y="9"/>
                </a:lnTo>
                <a:lnTo>
                  <a:pt x="2447" y="9"/>
                </a:lnTo>
                <a:lnTo>
                  <a:pt x="2447" y="0"/>
                </a:lnTo>
                <a:close/>
                <a:moveTo>
                  <a:pt x="2517" y="0"/>
                </a:moveTo>
                <a:lnTo>
                  <a:pt x="2557" y="0"/>
                </a:lnTo>
                <a:lnTo>
                  <a:pt x="2557" y="9"/>
                </a:lnTo>
                <a:lnTo>
                  <a:pt x="2517" y="9"/>
                </a:lnTo>
                <a:lnTo>
                  <a:pt x="2517" y="0"/>
                </a:lnTo>
                <a:close/>
                <a:moveTo>
                  <a:pt x="2588" y="0"/>
                </a:moveTo>
                <a:lnTo>
                  <a:pt x="2627" y="0"/>
                </a:lnTo>
                <a:lnTo>
                  <a:pt x="2627" y="9"/>
                </a:lnTo>
                <a:lnTo>
                  <a:pt x="2588" y="9"/>
                </a:lnTo>
                <a:lnTo>
                  <a:pt x="2588" y="0"/>
                </a:lnTo>
                <a:close/>
                <a:moveTo>
                  <a:pt x="2658" y="0"/>
                </a:moveTo>
                <a:lnTo>
                  <a:pt x="2698" y="0"/>
                </a:lnTo>
                <a:lnTo>
                  <a:pt x="2698" y="9"/>
                </a:lnTo>
                <a:lnTo>
                  <a:pt x="2658" y="9"/>
                </a:lnTo>
                <a:lnTo>
                  <a:pt x="2658" y="0"/>
                </a:lnTo>
                <a:close/>
                <a:moveTo>
                  <a:pt x="2727" y="0"/>
                </a:moveTo>
                <a:lnTo>
                  <a:pt x="2767" y="0"/>
                </a:lnTo>
                <a:lnTo>
                  <a:pt x="2767" y="9"/>
                </a:lnTo>
                <a:lnTo>
                  <a:pt x="2727" y="9"/>
                </a:lnTo>
                <a:lnTo>
                  <a:pt x="2727" y="0"/>
                </a:lnTo>
                <a:close/>
                <a:moveTo>
                  <a:pt x="2797" y="0"/>
                </a:moveTo>
                <a:lnTo>
                  <a:pt x="2837" y="0"/>
                </a:lnTo>
                <a:lnTo>
                  <a:pt x="2837" y="9"/>
                </a:lnTo>
                <a:lnTo>
                  <a:pt x="2797" y="9"/>
                </a:lnTo>
                <a:lnTo>
                  <a:pt x="2797" y="0"/>
                </a:lnTo>
                <a:close/>
                <a:moveTo>
                  <a:pt x="2867" y="0"/>
                </a:moveTo>
                <a:lnTo>
                  <a:pt x="2907" y="0"/>
                </a:lnTo>
                <a:lnTo>
                  <a:pt x="2907" y="9"/>
                </a:lnTo>
                <a:lnTo>
                  <a:pt x="2867" y="9"/>
                </a:lnTo>
                <a:lnTo>
                  <a:pt x="2867" y="0"/>
                </a:lnTo>
                <a:close/>
                <a:moveTo>
                  <a:pt x="2938" y="0"/>
                </a:moveTo>
                <a:lnTo>
                  <a:pt x="2978" y="0"/>
                </a:lnTo>
                <a:lnTo>
                  <a:pt x="2978" y="9"/>
                </a:lnTo>
                <a:lnTo>
                  <a:pt x="2938" y="9"/>
                </a:lnTo>
                <a:lnTo>
                  <a:pt x="2938" y="0"/>
                </a:lnTo>
                <a:close/>
                <a:moveTo>
                  <a:pt x="3006" y="0"/>
                </a:moveTo>
                <a:lnTo>
                  <a:pt x="3009" y="0"/>
                </a:lnTo>
                <a:lnTo>
                  <a:pt x="3009" y="9"/>
                </a:lnTo>
                <a:lnTo>
                  <a:pt x="3006" y="9"/>
                </a:lnTo>
                <a:lnTo>
                  <a:pt x="3006" y="0"/>
                </a:lnTo>
                <a:close/>
              </a:path>
            </a:pathLst>
          </a:custGeom>
          <a:solidFill>
            <a:srgbClr val="005DAC"/>
          </a:solidFill>
          <a:ln w="3175">
            <a:solidFill>
              <a:srgbClr val="005DAC"/>
            </a:solidFill>
            <a:prstDash val="solid"/>
            <a:round/>
            <a:headEnd/>
            <a:tailEnd/>
          </a:ln>
        </p:spPr>
        <p:txBody>
          <a:bodyPr/>
          <a:lstStyle/>
          <a:p>
            <a:endParaRPr lang="en-GB"/>
          </a:p>
        </p:txBody>
      </p:sp>
      <p:sp>
        <p:nvSpPr>
          <p:cNvPr id="157711" name="Freeform 15"/>
          <p:cNvSpPr>
            <a:spLocks/>
          </p:cNvSpPr>
          <p:nvPr/>
        </p:nvSpPr>
        <p:spPr bwMode="auto">
          <a:xfrm>
            <a:off x="6307138" y="5126038"/>
            <a:ext cx="111125" cy="106362"/>
          </a:xfrm>
          <a:custGeom>
            <a:avLst/>
            <a:gdLst>
              <a:gd name="T0" fmla="*/ 88206249 w 70"/>
              <a:gd name="T1" fmla="*/ 0 h 67"/>
              <a:gd name="T2" fmla="*/ 68043420 w 70"/>
              <a:gd name="T3" fmla="*/ 5040288 h 67"/>
              <a:gd name="T4" fmla="*/ 50403115 w 70"/>
              <a:gd name="T5" fmla="*/ 7559639 h 67"/>
              <a:gd name="T6" fmla="*/ 35282185 w 70"/>
              <a:gd name="T7" fmla="*/ 17640215 h 67"/>
              <a:gd name="T8" fmla="*/ 22680609 w 70"/>
              <a:gd name="T9" fmla="*/ 25201439 h 67"/>
              <a:gd name="T10" fmla="*/ 10080624 w 70"/>
              <a:gd name="T11" fmla="*/ 40322304 h 67"/>
              <a:gd name="T12" fmla="*/ 2520950 w 70"/>
              <a:gd name="T13" fmla="*/ 52922239 h 67"/>
              <a:gd name="T14" fmla="*/ 0 w 70"/>
              <a:gd name="T15" fmla="*/ 68043099 h 67"/>
              <a:gd name="T16" fmla="*/ 0 w 70"/>
              <a:gd name="T17" fmla="*/ 85684895 h 67"/>
              <a:gd name="T18" fmla="*/ 0 w 70"/>
              <a:gd name="T19" fmla="*/ 105846066 h 67"/>
              <a:gd name="T20" fmla="*/ 2520950 w 70"/>
              <a:gd name="T21" fmla="*/ 120966926 h 67"/>
              <a:gd name="T22" fmla="*/ 10080624 w 70"/>
              <a:gd name="T23" fmla="*/ 133566848 h 67"/>
              <a:gd name="T24" fmla="*/ 22680609 w 70"/>
              <a:gd name="T25" fmla="*/ 146168358 h 67"/>
              <a:gd name="T26" fmla="*/ 35282185 w 70"/>
              <a:gd name="T27" fmla="*/ 158768281 h 67"/>
              <a:gd name="T28" fmla="*/ 50403115 w 70"/>
              <a:gd name="T29" fmla="*/ 166329504 h 67"/>
              <a:gd name="T30" fmla="*/ 68043420 w 70"/>
              <a:gd name="T31" fmla="*/ 168848854 h 67"/>
              <a:gd name="T32" fmla="*/ 88206249 w 70"/>
              <a:gd name="T33" fmla="*/ 168848854 h 67"/>
              <a:gd name="T34" fmla="*/ 103325592 w 70"/>
              <a:gd name="T35" fmla="*/ 168848854 h 67"/>
              <a:gd name="T36" fmla="*/ 120967497 w 70"/>
              <a:gd name="T37" fmla="*/ 166329504 h 67"/>
              <a:gd name="T38" fmla="*/ 136088428 w 70"/>
              <a:gd name="T39" fmla="*/ 158768281 h 67"/>
              <a:gd name="T40" fmla="*/ 148688410 w 70"/>
              <a:gd name="T41" fmla="*/ 146168358 h 67"/>
              <a:gd name="T42" fmla="*/ 161289979 w 70"/>
              <a:gd name="T43" fmla="*/ 133566848 h 67"/>
              <a:gd name="T44" fmla="*/ 168851238 w 70"/>
              <a:gd name="T45" fmla="*/ 120966926 h 67"/>
              <a:gd name="T46" fmla="*/ 171370600 w 70"/>
              <a:gd name="T47" fmla="*/ 105846066 h 67"/>
              <a:gd name="T48" fmla="*/ 176410910 w 70"/>
              <a:gd name="T49" fmla="*/ 85684895 h 67"/>
              <a:gd name="T50" fmla="*/ 171370600 w 70"/>
              <a:gd name="T51" fmla="*/ 68043099 h 67"/>
              <a:gd name="T52" fmla="*/ 168851238 w 70"/>
              <a:gd name="T53" fmla="*/ 52922239 h 67"/>
              <a:gd name="T54" fmla="*/ 161289979 w 70"/>
              <a:gd name="T55" fmla="*/ 40322304 h 67"/>
              <a:gd name="T56" fmla="*/ 148688410 w 70"/>
              <a:gd name="T57" fmla="*/ 25201439 h 67"/>
              <a:gd name="T58" fmla="*/ 136088428 w 70"/>
              <a:gd name="T59" fmla="*/ 17640215 h 67"/>
              <a:gd name="T60" fmla="*/ 120967497 w 70"/>
              <a:gd name="T61" fmla="*/ 7559639 h 67"/>
              <a:gd name="T62" fmla="*/ 103325592 w 70"/>
              <a:gd name="T63" fmla="*/ 5040288 h 67"/>
              <a:gd name="T64" fmla="*/ 88206249 w 70"/>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67"/>
              <a:gd name="T101" fmla="*/ 70 w 70"/>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67">
                <a:moveTo>
                  <a:pt x="35" y="0"/>
                </a:moveTo>
                <a:lnTo>
                  <a:pt x="27" y="2"/>
                </a:lnTo>
                <a:lnTo>
                  <a:pt x="20" y="3"/>
                </a:lnTo>
                <a:lnTo>
                  <a:pt x="14" y="7"/>
                </a:lnTo>
                <a:lnTo>
                  <a:pt x="9" y="10"/>
                </a:lnTo>
                <a:lnTo>
                  <a:pt x="4" y="16"/>
                </a:lnTo>
                <a:lnTo>
                  <a:pt x="1" y="21"/>
                </a:lnTo>
                <a:lnTo>
                  <a:pt x="0" y="27"/>
                </a:lnTo>
                <a:lnTo>
                  <a:pt x="0" y="34"/>
                </a:lnTo>
                <a:lnTo>
                  <a:pt x="0" y="42"/>
                </a:lnTo>
                <a:lnTo>
                  <a:pt x="1" y="48"/>
                </a:lnTo>
                <a:lnTo>
                  <a:pt x="4" y="53"/>
                </a:lnTo>
                <a:lnTo>
                  <a:pt x="9" y="58"/>
                </a:lnTo>
                <a:lnTo>
                  <a:pt x="14" y="63"/>
                </a:lnTo>
                <a:lnTo>
                  <a:pt x="20" y="66"/>
                </a:lnTo>
                <a:lnTo>
                  <a:pt x="27" y="67"/>
                </a:lnTo>
                <a:lnTo>
                  <a:pt x="35" y="67"/>
                </a:lnTo>
                <a:lnTo>
                  <a:pt x="41" y="67"/>
                </a:lnTo>
                <a:lnTo>
                  <a:pt x="48" y="66"/>
                </a:lnTo>
                <a:lnTo>
                  <a:pt x="54" y="63"/>
                </a:lnTo>
                <a:lnTo>
                  <a:pt x="59" y="58"/>
                </a:lnTo>
                <a:lnTo>
                  <a:pt x="64" y="53"/>
                </a:lnTo>
                <a:lnTo>
                  <a:pt x="67" y="48"/>
                </a:lnTo>
                <a:lnTo>
                  <a:pt x="68" y="42"/>
                </a:lnTo>
                <a:lnTo>
                  <a:pt x="70" y="34"/>
                </a:lnTo>
                <a:lnTo>
                  <a:pt x="68" y="27"/>
                </a:lnTo>
                <a:lnTo>
                  <a:pt x="67" y="21"/>
                </a:lnTo>
                <a:lnTo>
                  <a:pt x="64" y="16"/>
                </a:lnTo>
                <a:lnTo>
                  <a:pt x="59" y="10"/>
                </a:lnTo>
                <a:lnTo>
                  <a:pt x="54" y="7"/>
                </a:lnTo>
                <a:lnTo>
                  <a:pt x="48" y="3"/>
                </a:lnTo>
                <a:lnTo>
                  <a:pt x="41" y="2"/>
                </a:lnTo>
                <a:lnTo>
                  <a:pt x="35" y="0"/>
                </a:lnTo>
                <a:close/>
              </a:path>
            </a:pathLst>
          </a:custGeom>
          <a:solidFill>
            <a:srgbClr val="0084CB"/>
          </a:solidFill>
          <a:ln w="9525">
            <a:noFill/>
            <a:round/>
            <a:headEnd/>
            <a:tailEnd/>
          </a:ln>
        </p:spPr>
        <p:txBody>
          <a:bodyPr/>
          <a:lstStyle/>
          <a:p>
            <a:endParaRPr lang="en-GB"/>
          </a:p>
        </p:txBody>
      </p:sp>
      <p:sp>
        <p:nvSpPr>
          <p:cNvPr id="157712" name="Freeform 16"/>
          <p:cNvSpPr>
            <a:spLocks/>
          </p:cNvSpPr>
          <p:nvPr/>
        </p:nvSpPr>
        <p:spPr bwMode="auto">
          <a:xfrm>
            <a:off x="6307138" y="5126038"/>
            <a:ext cx="111125" cy="106362"/>
          </a:xfrm>
          <a:custGeom>
            <a:avLst/>
            <a:gdLst>
              <a:gd name="T0" fmla="*/ 88206249 w 70"/>
              <a:gd name="T1" fmla="*/ 0 h 67"/>
              <a:gd name="T2" fmla="*/ 68043420 w 70"/>
              <a:gd name="T3" fmla="*/ 5040288 h 67"/>
              <a:gd name="T4" fmla="*/ 50403115 w 70"/>
              <a:gd name="T5" fmla="*/ 7559639 h 67"/>
              <a:gd name="T6" fmla="*/ 35282185 w 70"/>
              <a:gd name="T7" fmla="*/ 17640215 h 67"/>
              <a:gd name="T8" fmla="*/ 22680609 w 70"/>
              <a:gd name="T9" fmla="*/ 25201439 h 67"/>
              <a:gd name="T10" fmla="*/ 10080624 w 70"/>
              <a:gd name="T11" fmla="*/ 40322304 h 67"/>
              <a:gd name="T12" fmla="*/ 2520950 w 70"/>
              <a:gd name="T13" fmla="*/ 52922239 h 67"/>
              <a:gd name="T14" fmla="*/ 0 w 70"/>
              <a:gd name="T15" fmla="*/ 68043099 h 67"/>
              <a:gd name="T16" fmla="*/ 0 w 70"/>
              <a:gd name="T17" fmla="*/ 85684895 h 67"/>
              <a:gd name="T18" fmla="*/ 0 w 70"/>
              <a:gd name="T19" fmla="*/ 105846066 h 67"/>
              <a:gd name="T20" fmla="*/ 2520950 w 70"/>
              <a:gd name="T21" fmla="*/ 120966926 h 67"/>
              <a:gd name="T22" fmla="*/ 10080624 w 70"/>
              <a:gd name="T23" fmla="*/ 133566848 h 67"/>
              <a:gd name="T24" fmla="*/ 22680609 w 70"/>
              <a:gd name="T25" fmla="*/ 146168358 h 67"/>
              <a:gd name="T26" fmla="*/ 35282185 w 70"/>
              <a:gd name="T27" fmla="*/ 158768281 h 67"/>
              <a:gd name="T28" fmla="*/ 50403115 w 70"/>
              <a:gd name="T29" fmla="*/ 166329504 h 67"/>
              <a:gd name="T30" fmla="*/ 68043420 w 70"/>
              <a:gd name="T31" fmla="*/ 168848854 h 67"/>
              <a:gd name="T32" fmla="*/ 88206249 w 70"/>
              <a:gd name="T33" fmla="*/ 168848854 h 67"/>
              <a:gd name="T34" fmla="*/ 103325592 w 70"/>
              <a:gd name="T35" fmla="*/ 168848854 h 67"/>
              <a:gd name="T36" fmla="*/ 120967497 w 70"/>
              <a:gd name="T37" fmla="*/ 166329504 h 67"/>
              <a:gd name="T38" fmla="*/ 136088428 w 70"/>
              <a:gd name="T39" fmla="*/ 158768281 h 67"/>
              <a:gd name="T40" fmla="*/ 148688410 w 70"/>
              <a:gd name="T41" fmla="*/ 146168358 h 67"/>
              <a:gd name="T42" fmla="*/ 161289979 w 70"/>
              <a:gd name="T43" fmla="*/ 133566848 h 67"/>
              <a:gd name="T44" fmla="*/ 168851238 w 70"/>
              <a:gd name="T45" fmla="*/ 120966926 h 67"/>
              <a:gd name="T46" fmla="*/ 171370600 w 70"/>
              <a:gd name="T47" fmla="*/ 105846066 h 67"/>
              <a:gd name="T48" fmla="*/ 176410910 w 70"/>
              <a:gd name="T49" fmla="*/ 85684895 h 67"/>
              <a:gd name="T50" fmla="*/ 171370600 w 70"/>
              <a:gd name="T51" fmla="*/ 68043099 h 67"/>
              <a:gd name="T52" fmla="*/ 168851238 w 70"/>
              <a:gd name="T53" fmla="*/ 52922239 h 67"/>
              <a:gd name="T54" fmla="*/ 161289979 w 70"/>
              <a:gd name="T55" fmla="*/ 40322304 h 67"/>
              <a:gd name="T56" fmla="*/ 148688410 w 70"/>
              <a:gd name="T57" fmla="*/ 25201439 h 67"/>
              <a:gd name="T58" fmla="*/ 136088428 w 70"/>
              <a:gd name="T59" fmla="*/ 17640215 h 67"/>
              <a:gd name="T60" fmla="*/ 120967497 w 70"/>
              <a:gd name="T61" fmla="*/ 7559639 h 67"/>
              <a:gd name="T62" fmla="*/ 103325592 w 70"/>
              <a:gd name="T63" fmla="*/ 5040288 h 67"/>
              <a:gd name="T64" fmla="*/ 88206249 w 70"/>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67"/>
              <a:gd name="T101" fmla="*/ 70 w 70"/>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67">
                <a:moveTo>
                  <a:pt x="35" y="0"/>
                </a:moveTo>
                <a:lnTo>
                  <a:pt x="27" y="2"/>
                </a:lnTo>
                <a:lnTo>
                  <a:pt x="20" y="3"/>
                </a:lnTo>
                <a:lnTo>
                  <a:pt x="14" y="7"/>
                </a:lnTo>
                <a:lnTo>
                  <a:pt x="9" y="10"/>
                </a:lnTo>
                <a:lnTo>
                  <a:pt x="4" y="16"/>
                </a:lnTo>
                <a:lnTo>
                  <a:pt x="1" y="21"/>
                </a:lnTo>
                <a:lnTo>
                  <a:pt x="0" y="27"/>
                </a:lnTo>
                <a:lnTo>
                  <a:pt x="0" y="34"/>
                </a:lnTo>
                <a:lnTo>
                  <a:pt x="0" y="42"/>
                </a:lnTo>
                <a:lnTo>
                  <a:pt x="1" y="48"/>
                </a:lnTo>
                <a:lnTo>
                  <a:pt x="4" y="53"/>
                </a:lnTo>
                <a:lnTo>
                  <a:pt x="9" y="58"/>
                </a:lnTo>
                <a:lnTo>
                  <a:pt x="14" y="63"/>
                </a:lnTo>
                <a:lnTo>
                  <a:pt x="20" y="66"/>
                </a:lnTo>
                <a:lnTo>
                  <a:pt x="27" y="67"/>
                </a:lnTo>
                <a:lnTo>
                  <a:pt x="35" y="67"/>
                </a:lnTo>
                <a:lnTo>
                  <a:pt x="41" y="67"/>
                </a:lnTo>
                <a:lnTo>
                  <a:pt x="48" y="66"/>
                </a:lnTo>
                <a:lnTo>
                  <a:pt x="54" y="63"/>
                </a:lnTo>
                <a:lnTo>
                  <a:pt x="59" y="58"/>
                </a:lnTo>
                <a:lnTo>
                  <a:pt x="64" y="53"/>
                </a:lnTo>
                <a:lnTo>
                  <a:pt x="67" y="48"/>
                </a:lnTo>
                <a:lnTo>
                  <a:pt x="68" y="42"/>
                </a:lnTo>
                <a:lnTo>
                  <a:pt x="70" y="34"/>
                </a:lnTo>
                <a:lnTo>
                  <a:pt x="68" y="27"/>
                </a:lnTo>
                <a:lnTo>
                  <a:pt x="67" y="21"/>
                </a:lnTo>
                <a:lnTo>
                  <a:pt x="64" y="16"/>
                </a:lnTo>
                <a:lnTo>
                  <a:pt x="59" y="10"/>
                </a:lnTo>
                <a:lnTo>
                  <a:pt x="54" y="7"/>
                </a:lnTo>
                <a:lnTo>
                  <a:pt x="48" y="3"/>
                </a:lnTo>
                <a:lnTo>
                  <a:pt x="41" y="2"/>
                </a:lnTo>
                <a:lnTo>
                  <a:pt x="35" y="0"/>
                </a:lnTo>
              </a:path>
            </a:pathLst>
          </a:custGeom>
          <a:noFill/>
          <a:ln w="15875">
            <a:solidFill>
              <a:srgbClr val="0084CB"/>
            </a:solidFill>
            <a:prstDash val="solid"/>
            <a:round/>
            <a:headEnd/>
            <a:tailEnd/>
          </a:ln>
        </p:spPr>
        <p:txBody>
          <a:bodyPr/>
          <a:lstStyle/>
          <a:p>
            <a:endParaRPr lang="en-GB"/>
          </a:p>
        </p:txBody>
      </p:sp>
      <p:sp>
        <p:nvSpPr>
          <p:cNvPr id="157713" name="Freeform 17"/>
          <p:cNvSpPr>
            <a:spLocks/>
          </p:cNvSpPr>
          <p:nvPr/>
        </p:nvSpPr>
        <p:spPr bwMode="auto">
          <a:xfrm>
            <a:off x="4419600" y="5083175"/>
            <a:ext cx="112713" cy="109538"/>
          </a:xfrm>
          <a:custGeom>
            <a:avLst/>
            <a:gdLst>
              <a:gd name="T0" fmla="*/ 90726013 w 71"/>
              <a:gd name="T1" fmla="*/ 0 h 69"/>
              <a:gd name="T2" fmla="*/ 70564683 w 71"/>
              <a:gd name="T3" fmla="*/ 0 h 69"/>
              <a:gd name="T4" fmla="*/ 55443684 w 71"/>
              <a:gd name="T5" fmla="*/ 7561297 h 69"/>
              <a:gd name="T6" fmla="*/ 37803301 w 71"/>
              <a:gd name="T7" fmla="*/ 15121006 h 69"/>
              <a:gd name="T8" fmla="*/ 27722636 w 71"/>
              <a:gd name="T9" fmla="*/ 25201673 h 69"/>
              <a:gd name="T10" fmla="*/ 15121004 w 71"/>
              <a:gd name="T11" fmla="*/ 35282345 h 69"/>
              <a:gd name="T12" fmla="*/ 7561296 w 71"/>
              <a:gd name="T13" fmla="*/ 52924318 h 69"/>
              <a:gd name="T14" fmla="*/ 2520961 w 71"/>
              <a:gd name="T15" fmla="*/ 68045318 h 69"/>
              <a:gd name="T16" fmla="*/ 0 w 71"/>
              <a:gd name="T17" fmla="*/ 85685691 h 69"/>
              <a:gd name="T18" fmla="*/ 2520961 w 71"/>
              <a:gd name="T19" fmla="*/ 105847048 h 69"/>
              <a:gd name="T20" fmla="*/ 7561296 w 71"/>
              <a:gd name="T21" fmla="*/ 120968048 h 69"/>
              <a:gd name="T22" fmla="*/ 15121004 w 71"/>
              <a:gd name="T23" fmla="*/ 133569675 h 69"/>
              <a:gd name="T24" fmla="*/ 27722636 w 71"/>
              <a:gd name="T25" fmla="*/ 146169715 h 69"/>
              <a:gd name="T26" fmla="*/ 37803301 w 71"/>
              <a:gd name="T27" fmla="*/ 156250381 h 69"/>
              <a:gd name="T28" fmla="*/ 55443684 w 71"/>
              <a:gd name="T29" fmla="*/ 166331048 h 69"/>
              <a:gd name="T30" fmla="*/ 70564683 w 71"/>
              <a:gd name="T31" fmla="*/ 168852008 h 69"/>
              <a:gd name="T32" fmla="*/ 90726013 w 71"/>
              <a:gd name="T33" fmla="*/ 173892341 h 69"/>
              <a:gd name="T34" fmla="*/ 108367996 w 71"/>
              <a:gd name="T35" fmla="*/ 168852008 h 69"/>
              <a:gd name="T36" fmla="*/ 123488994 w 71"/>
              <a:gd name="T37" fmla="*/ 166331048 h 69"/>
              <a:gd name="T38" fmla="*/ 138609992 w 71"/>
              <a:gd name="T39" fmla="*/ 156250381 h 69"/>
              <a:gd name="T40" fmla="*/ 156250363 w 71"/>
              <a:gd name="T41" fmla="*/ 146169715 h 69"/>
              <a:gd name="T42" fmla="*/ 163811656 w 71"/>
              <a:gd name="T43" fmla="*/ 133569675 h 69"/>
              <a:gd name="T44" fmla="*/ 171371361 w 71"/>
              <a:gd name="T45" fmla="*/ 120968048 h 69"/>
              <a:gd name="T46" fmla="*/ 178932654 w 71"/>
              <a:gd name="T47" fmla="*/ 105847048 h 69"/>
              <a:gd name="T48" fmla="*/ 178932654 w 71"/>
              <a:gd name="T49" fmla="*/ 85685691 h 69"/>
              <a:gd name="T50" fmla="*/ 178932654 w 71"/>
              <a:gd name="T51" fmla="*/ 68045318 h 69"/>
              <a:gd name="T52" fmla="*/ 171371361 w 71"/>
              <a:gd name="T53" fmla="*/ 52924318 h 69"/>
              <a:gd name="T54" fmla="*/ 163811656 w 71"/>
              <a:gd name="T55" fmla="*/ 35282345 h 69"/>
              <a:gd name="T56" fmla="*/ 156250363 w 71"/>
              <a:gd name="T57" fmla="*/ 25201673 h 69"/>
              <a:gd name="T58" fmla="*/ 138609992 w 71"/>
              <a:gd name="T59" fmla="*/ 15121006 h 69"/>
              <a:gd name="T60" fmla="*/ 123488994 w 71"/>
              <a:gd name="T61" fmla="*/ 7561297 h 69"/>
              <a:gd name="T62" fmla="*/ 108367996 w 71"/>
              <a:gd name="T63" fmla="*/ 0 h 69"/>
              <a:gd name="T64" fmla="*/ 90726013 w 71"/>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9"/>
              <a:gd name="T101" fmla="*/ 71 w 71"/>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9">
                <a:moveTo>
                  <a:pt x="36" y="0"/>
                </a:moveTo>
                <a:lnTo>
                  <a:pt x="28" y="0"/>
                </a:lnTo>
                <a:lnTo>
                  <a:pt x="22" y="3"/>
                </a:lnTo>
                <a:lnTo>
                  <a:pt x="15" y="6"/>
                </a:lnTo>
                <a:lnTo>
                  <a:pt x="11" y="10"/>
                </a:lnTo>
                <a:lnTo>
                  <a:pt x="6" y="14"/>
                </a:lnTo>
                <a:lnTo>
                  <a:pt x="3" y="21"/>
                </a:lnTo>
                <a:lnTo>
                  <a:pt x="1" y="27"/>
                </a:lnTo>
                <a:lnTo>
                  <a:pt x="0" y="34"/>
                </a:lnTo>
                <a:lnTo>
                  <a:pt x="1" y="42"/>
                </a:lnTo>
                <a:lnTo>
                  <a:pt x="3" y="48"/>
                </a:lnTo>
                <a:lnTo>
                  <a:pt x="6" y="53"/>
                </a:lnTo>
                <a:lnTo>
                  <a:pt x="11" y="58"/>
                </a:lnTo>
                <a:lnTo>
                  <a:pt x="15" y="62"/>
                </a:lnTo>
                <a:lnTo>
                  <a:pt x="22" y="66"/>
                </a:lnTo>
                <a:lnTo>
                  <a:pt x="28" y="67"/>
                </a:lnTo>
                <a:lnTo>
                  <a:pt x="36" y="69"/>
                </a:lnTo>
                <a:lnTo>
                  <a:pt x="43" y="67"/>
                </a:lnTo>
                <a:lnTo>
                  <a:pt x="49" y="66"/>
                </a:lnTo>
                <a:lnTo>
                  <a:pt x="55" y="62"/>
                </a:lnTo>
                <a:lnTo>
                  <a:pt x="62" y="58"/>
                </a:lnTo>
                <a:lnTo>
                  <a:pt x="65" y="53"/>
                </a:lnTo>
                <a:lnTo>
                  <a:pt x="68" y="48"/>
                </a:lnTo>
                <a:lnTo>
                  <a:pt x="71" y="42"/>
                </a:lnTo>
                <a:lnTo>
                  <a:pt x="71" y="34"/>
                </a:lnTo>
                <a:lnTo>
                  <a:pt x="71" y="27"/>
                </a:lnTo>
                <a:lnTo>
                  <a:pt x="68" y="21"/>
                </a:lnTo>
                <a:lnTo>
                  <a:pt x="65" y="14"/>
                </a:lnTo>
                <a:lnTo>
                  <a:pt x="62" y="10"/>
                </a:lnTo>
                <a:lnTo>
                  <a:pt x="55" y="6"/>
                </a:lnTo>
                <a:lnTo>
                  <a:pt x="49" y="3"/>
                </a:lnTo>
                <a:lnTo>
                  <a:pt x="43" y="0"/>
                </a:lnTo>
                <a:lnTo>
                  <a:pt x="36" y="0"/>
                </a:lnTo>
                <a:close/>
              </a:path>
            </a:pathLst>
          </a:custGeom>
          <a:solidFill>
            <a:srgbClr val="0084CB"/>
          </a:solidFill>
          <a:ln w="9525">
            <a:noFill/>
            <a:round/>
            <a:headEnd/>
            <a:tailEnd/>
          </a:ln>
        </p:spPr>
        <p:txBody>
          <a:bodyPr/>
          <a:lstStyle/>
          <a:p>
            <a:endParaRPr lang="en-GB"/>
          </a:p>
        </p:txBody>
      </p:sp>
      <p:sp>
        <p:nvSpPr>
          <p:cNvPr id="157714" name="Freeform 18"/>
          <p:cNvSpPr>
            <a:spLocks/>
          </p:cNvSpPr>
          <p:nvPr/>
        </p:nvSpPr>
        <p:spPr bwMode="auto">
          <a:xfrm>
            <a:off x="4419600" y="5083175"/>
            <a:ext cx="112713" cy="109538"/>
          </a:xfrm>
          <a:custGeom>
            <a:avLst/>
            <a:gdLst>
              <a:gd name="T0" fmla="*/ 90726013 w 71"/>
              <a:gd name="T1" fmla="*/ 0 h 69"/>
              <a:gd name="T2" fmla="*/ 70564683 w 71"/>
              <a:gd name="T3" fmla="*/ 0 h 69"/>
              <a:gd name="T4" fmla="*/ 55443684 w 71"/>
              <a:gd name="T5" fmla="*/ 7561297 h 69"/>
              <a:gd name="T6" fmla="*/ 37803301 w 71"/>
              <a:gd name="T7" fmla="*/ 15121006 h 69"/>
              <a:gd name="T8" fmla="*/ 27722636 w 71"/>
              <a:gd name="T9" fmla="*/ 25201673 h 69"/>
              <a:gd name="T10" fmla="*/ 15121004 w 71"/>
              <a:gd name="T11" fmla="*/ 35282345 h 69"/>
              <a:gd name="T12" fmla="*/ 7561296 w 71"/>
              <a:gd name="T13" fmla="*/ 52924318 h 69"/>
              <a:gd name="T14" fmla="*/ 2520961 w 71"/>
              <a:gd name="T15" fmla="*/ 68045318 h 69"/>
              <a:gd name="T16" fmla="*/ 0 w 71"/>
              <a:gd name="T17" fmla="*/ 85685691 h 69"/>
              <a:gd name="T18" fmla="*/ 2520961 w 71"/>
              <a:gd name="T19" fmla="*/ 105847048 h 69"/>
              <a:gd name="T20" fmla="*/ 7561296 w 71"/>
              <a:gd name="T21" fmla="*/ 120968048 h 69"/>
              <a:gd name="T22" fmla="*/ 15121004 w 71"/>
              <a:gd name="T23" fmla="*/ 133569675 h 69"/>
              <a:gd name="T24" fmla="*/ 27722636 w 71"/>
              <a:gd name="T25" fmla="*/ 146169715 h 69"/>
              <a:gd name="T26" fmla="*/ 37803301 w 71"/>
              <a:gd name="T27" fmla="*/ 156250381 h 69"/>
              <a:gd name="T28" fmla="*/ 55443684 w 71"/>
              <a:gd name="T29" fmla="*/ 166331048 h 69"/>
              <a:gd name="T30" fmla="*/ 70564683 w 71"/>
              <a:gd name="T31" fmla="*/ 168852008 h 69"/>
              <a:gd name="T32" fmla="*/ 90726013 w 71"/>
              <a:gd name="T33" fmla="*/ 173892341 h 69"/>
              <a:gd name="T34" fmla="*/ 108367996 w 71"/>
              <a:gd name="T35" fmla="*/ 168852008 h 69"/>
              <a:gd name="T36" fmla="*/ 123488994 w 71"/>
              <a:gd name="T37" fmla="*/ 166331048 h 69"/>
              <a:gd name="T38" fmla="*/ 138609992 w 71"/>
              <a:gd name="T39" fmla="*/ 156250381 h 69"/>
              <a:gd name="T40" fmla="*/ 156250363 w 71"/>
              <a:gd name="T41" fmla="*/ 146169715 h 69"/>
              <a:gd name="T42" fmla="*/ 163811656 w 71"/>
              <a:gd name="T43" fmla="*/ 133569675 h 69"/>
              <a:gd name="T44" fmla="*/ 171371361 w 71"/>
              <a:gd name="T45" fmla="*/ 120968048 h 69"/>
              <a:gd name="T46" fmla="*/ 178932654 w 71"/>
              <a:gd name="T47" fmla="*/ 105847048 h 69"/>
              <a:gd name="T48" fmla="*/ 178932654 w 71"/>
              <a:gd name="T49" fmla="*/ 85685691 h 69"/>
              <a:gd name="T50" fmla="*/ 178932654 w 71"/>
              <a:gd name="T51" fmla="*/ 68045318 h 69"/>
              <a:gd name="T52" fmla="*/ 171371361 w 71"/>
              <a:gd name="T53" fmla="*/ 52924318 h 69"/>
              <a:gd name="T54" fmla="*/ 163811656 w 71"/>
              <a:gd name="T55" fmla="*/ 35282345 h 69"/>
              <a:gd name="T56" fmla="*/ 156250363 w 71"/>
              <a:gd name="T57" fmla="*/ 25201673 h 69"/>
              <a:gd name="T58" fmla="*/ 138609992 w 71"/>
              <a:gd name="T59" fmla="*/ 15121006 h 69"/>
              <a:gd name="T60" fmla="*/ 123488994 w 71"/>
              <a:gd name="T61" fmla="*/ 7561297 h 69"/>
              <a:gd name="T62" fmla="*/ 108367996 w 71"/>
              <a:gd name="T63" fmla="*/ 0 h 69"/>
              <a:gd name="T64" fmla="*/ 90726013 w 71"/>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9"/>
              <a:gd name="T101" fmla="*/ 71 w 71"/>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9">
                <a:moveTo>
                  <a:pt x="36" y="0"/>
                </a:moveTo>
                <a:lnTo>
                  <a:pt x="28" y="0"/>
                </a:lnTo>
                <a:lnTo>
                  <a:pt x="22" y="3"/>
                </a:lnTo>
                <a:lnTo>
                  <a:pt x="15" y="6"/>
                </a:lnTo>
                <a:lnTo>
                  <a:pt x="11" y="10"/>
                </a:lnTo>
                <a:lnTo>
                  <a:pt x="6" y="14"/>
                </a:lnTo>
                <a:lnTo>
                  <a:pt x="3" y="21"/>
                </a:lnTo>
                <a:lnTo>
                  <a:pt x="1" y="27"/>
                </a:lnTo>
                <a:lnTo>
                  <a:pt x="0" y="34"/>
                </a:lnTo>
                <a:lnTo>
                  <a:pt x="1" y="42"/>
                </a:lnTo>
                <a:lnTo>
                  <a:pt x="3" y="48"/>
                </a:lnTo>
                <a:lnTo>
                  <a:pt x="6" y="53"/>
                </a:lnTo>
                <a:lnTo>
                  <a:pt x="11" y="58"/>
                </a:lnTo>
                <a:lnTo>
                  <a:pt x="15" y="62"/>
                </a:lnTo>
                <a:lnTo>
                  <a:pt x="22" y="66"/>
                </a:lnTo>
                <a:lnTo>
                  <a:pt x="28" y="67"/>
                </a:lnTo>
                <a:lnTo>
                  <a:pt x="36" y="69"/>
                </a:lnTo>
                <a:lnTo>
                  <a:pt x="43" y="67"/>
                </a:lnTo>
                <a:lnTo>
                  <a:pt x="49" y="66"/>
                </a:lnTo>
                <a:lnTo>
                  <a:pt x="55" y="62"/>
                </a:lnTo>
                <a:lnTo>
                  <a:pt x="62" y="58"/>
                </a:lnTo>
                <a:lnTo>
                  <a:pt x="65" y="53"/>
                </a:lnTo>
                <a:lnTo>
                  <a:pt x="68" y="48"/>
                </a:lnTo>
                <a:lnTo>
                  <a:pt x="71" y="42"/>
                </a:lnTo>
                <a:lnTo>
                  <a:pt x="71" y="34"/>
                </a:lnTo>
                <a:lnTo>
                  <a:pt x="71" y="27"/>
                </a:lnTo>
                <a:lnTo>
                  <a:pt x="68" y="21"/>
                </a:lnTo>
                <a:lnTo>
                  <a:pt x="65" y="14"/>
                </a:lnTo>
                <a:lnTo>
                  <a:pt x="62" y="10"/>
                </a:lnTo>
                <a:lnTo>
                  <a:pt x="55" y="6"/>
                </a:lnTo>
                <a:lnTo>
                  <a:pt x="49" y="3"/>
                </a:lnTo>
                <a:lnTo>
                  <a:pt x="43" y="0"/>
                </a:lnTo>
                <a:lnTo>
                  <a:pt x="36" y="0"/>
                </a:lnTo>
              </a:path>
            </a:pathLst>
          </a:custGeom>
          <a:noFill/>
          <a:ln w="15875">
            <a:solidFill>
              <a:srgbClr val="0084CB"/>
            </a:solidFill>
            <a:prstDash val="solid"/>
            <a:round/>
            <a:headEnd/>
            <a:tailEnd/>
          </a:ln>
        </p:spPr>
        <p:txBody>
          <a:bodyPr/>
          <a:lstStyle/>
          <a:p>
            <a:endParaRPr lang="en-GB"/>
          </a:p>
        </p:txBody>
      </p:sp>
      <p:sp>
        <p:nvSpPr>
          <p:cNvPr id="157715" name="Freeform 19"/>
          <p:cNvSpPr>
            <a:spLocks/>
          </p:cNvSpPr>
          <p:nvPr/>
        </p:nvSpPr>
        <p:spPr bwMode="auto">
          <a:xfrm>
            <a:off x="3652838" y="5149850"/>
            <a:ext cx="114300" cy="106363"/>
          </a:xfrm>
          <a:custGeom>
            <a:avLst/>
            <a:gdLst>
              <a:gd name="T0" fmla="*/ 93244973 w 72"/>
              <a:gd name="T1" fmla="*/ 0 h 67"/>
              <a:gd name="T2" fmla="*/ 73083731 w 72"/>
              <a:gd name="T3" fmla="*/ 0 h 67"/>
              <a:gd name="T4" fmla="*/ 55443439 w 72"/>
              <a:gd name="T5" fmla="*/ 7561298 h 67"/>
              <a:gd name="T6" fmla="*/ 40322495 w 72"/>
              <a:gd name="T7" fmla="*/ 15121008 h 67"/>
              <a:gd name="T8" fmla="*/ 27720926 w 72"/>
              <a:gd name="T9" fmla="*/ 22682302 h 67"/>
              <a:gd name="T10" fmla="*/ 15120937 w 72"/>
              <a:gd name="T11" fmla="*/ 35282350 h 67"/>
              <a:gd name="T12" fmla="*/ 7559675 w 72"/>
              <a:gd name="T13" fmla="*/ 50403351 h 67"/>
              <a:gd name="T14" fmla="*/ 2520950 w 72"/>
              <a:gd name="T15" fmla="*/ 68045326 h 67"/>
              <a:gd name="T16" fmla="*/ 0 w 72"/>
              <a:gd name="T17" fmla="*/ 83166328 h 67"/>
              <a:gd name="T18" fmla="*/ 2520950 w 72"/>
              <a:gd name="T19" fmla="*/ 100806703 h 67"/>
              <a:gd name="T20" fmla="*/ 7559675 w 72"/>
              <a:gd name="T21" fmla="*/ 115927729 h 67"/>
              <a:gd name="T22" fmla="*/ 15120937 w 72"/>
              <a:gd name="T23" fmla="*/ 131048731 h 67"/>
              <a:gd name="T24" fmla="*/ 27720926 w 72"/>
              <a:gd name="T25" fmla="*/ 143650359 h 67"/>
              <a:gd name="T26" fmla="*/ 40322495 w 72"/>
              <a:gd name="T27" fmla="*/ 156250400 h 67"/>
              <a:gd name="T28" fmla="*/ 55443439 w 72"/>
              <a:gd name="T29" fmla="*/ 163811695 h 67"/>
              <a:gd name="T30" fmla="*/ 73083731 w 72"/>
              <a:gd name="T31" fmla="*/ 168852029 h 67"/>
              <a:gd name="T32" fmla="*/ 93244973 w 72"/>
              <a:gd name="T33" fmla="*/ 168852029 h 67"/>
              <a:gd name="T34" fmla="*/ 108365929 w 72"/>
              <a:gd name="T35" fmla="*/ 168852029 h 67"/>
              <a:gd name="T36" fmla="*/ 123486860 w 72"/>
              <a:gd name="T37" fmla="*/ 163811695 h 67"/>
              <a:gd name="T38" fmla="*/ 141128740 w 72"/>
              <a:gd name="T39" fmla="*/ 156250400 h 67"/>
              <a:gd name="T40" fmla="*/ 153728722 w 72"/>
              <a:gd name="T41" fmla="*/ 143650359 h 67"/>
              <a:gd name="T42" fmla="*/ 163810930 w 72"/>
              <a:gd name="T43" fmla="*/ 131048731 h 67"/>
              <a:gd name="T44" fmla="*/ 173891551 w 72"/>
              <a:gd name="T45" fmla="*/ 115927729 h 67"/>
              <a:gd name="T46" fmla="*/ 181451223 w 72"/>
              <a:gd name="T47" fmla="*/ 100806703 h 67"/>
              <a:gd name="T48" fmla="*/ 181451223 w 72"/>
              <a:gd name="T49" fmla="*/ 83166328 h 67"/>
              <a:gd name="T50" fmla="*/ 181451223 w 72"/>
              <a:gd name="T51" fmla="*/ 68045326 h 67"/>
              <a:gd name="T52" fmla="*/ 173891551 w 72"/>
              <a:gd name="T53" fmla="*/ 50403351 h 67"/>
              <a:gd name="T54" fmla="*/ 163810930 w 72"/>
              <a:gd name="T55" fmla="*/ 35282350 h 67"/>
              <a:gd name="T56" fmla="*/ 153728722 w 72"/>
              <a:gd name="T57" fmla="*/ 22682302 h 67"/>
              <a:gd name="T58" fmla="*/ 141128740 w 72"/>
              <a:gd name="T59" fmla="*/ 15121008 h 67"/>
              <a:gd name="T60" fmla="*/ 123486860 w 72"/>
              <a:gd name="T61" fmla="*/ 7561298 h 67"/>
              <a:gd name="T62" fmla="*/ 108365929 w 72"/>
              <a:gd name="T63" fmla="*/ 0 h 67"/>
              <a:gd name="T64" fmla="*/ 93244973 w 72"/>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67"/>
              <a:gd name="T101" fmla="*/ 72 w 72"/>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67">
                <a:moveTo>
                  <a:pt x="37" y="0"/>
                </a:moveTo>
                <a:lnTo>
                  <a:pt x="29" y="0"/>
                </a:lnTo>
                <a:lnTo>
                  <a:pt x="22" y="3"/>
                </a:lnTo>
                <a:lnTo>
                  <a:pt x="16" y="6"/>
                </a:lnTo>
                <a:lnTo>
                  <a:pt x="11" y="9"/>
                </a:lnTo>
                <a:lnTo>
                  <a:pt x="6" y="14"/>
                </a:lnTo>
                <a:lnTo>
                  <a:pt x="3" y="20"/>
                </a:lnTo>
                <a:lnTo>
                  <a:pt x="1" y="27"/>
                </a:lnTo>
                <a:lnTo>
                  <a:pt x="0" y="33"/>
                </a:lnTo>
                <a:lnTo>
                  <a:pt x="1" y="40"/>
                </a:lnTo>
                <a:lnTo>
                  <a:pt x="3" y="46"/>
                </a:lnTo>
                <a:lnTo>
                  <a:pt x="6" y="52"/>
                </a:lnTo>
                <a:lnTo>
                  <a:pt x="11" y="57"/>
                </a:lnTo>
                <a:lnTo>
                  <a:pt x="16" y="62"/>
                </a:lnTo>
                <a:lnTo>
                  <a:pt x="22" y="65"/>
                </a:lnTo>
                <a:lnTo>
                  <a:pt x="29" y="67"/>
                </a:lnTo>
                <a:lnTo>
                  <a:pt x="37" y="67"/>
                </a:lnTo>
                <a:lnTo>
                  <a:pt x="43" y="67"/>
                </a:lnTo>
                <a:lnTo>
                  <a:pt x="49" y="65"/>
                </a:lnTo>
                <a:lnTo>
                  <a:pt x="56" y="62"/>
                </a:lnTo>
                <a:lnTo>
                  <a:pt x="61" y="57"/>
                </a:lnTo>
                <a:lnTo>
                  <a:pt x="65" y="52"/>
                </a:lnTo>
                <a:lnTo>
                  <a:pt x="69" y="46"/>
                </a:lnTo>
                <a:lnTo>
                  <a:pt x="72" y="40"/>
                </a:lnTo>
                <a:lnTo>
                  <a:pt x="72" y="33"/>
                </a:lnTo>
                <a:lnTo>
                  <a:pt x="72" y="27"/>
                </a:lnTo>
                <a:lnTo>
                  <a:pt x="69" y="20"/>
                </a:lnTo>
                <a:lnTo>
                  <a:pt x="65" y="14"/>
                </a:lnTo>
                <a:lnTo>
                  <a:pt x="61" y="9"/>
                </a:lnTo>
                <a:lnTo>
                  <a:pt x="56" y="6"/>
                </a:lnTo>
                <a:lnTo>
                  <a:pt x="49" y="3"/>
                </a:lnTo>
                <a:lnTo>
                  <a:pt x="43" y="0"/>
                </a:lnTo>
                <a:lnTo>
                  <a:pt x="37" y="0"/>
                </a:lnTo>
                <a:close/>
              </a:path>
            </a:pathLst>
          </a:custGeom>
          <a:solidFill>
            <a:srgbClr val="0084CB"/>
          </a:solidFill>
          <a:ln w="9525">
            <a:noFill/>
            <a:round/>
            <a:headEnd/>
            <a:tailEnd/>
          </a:ln>
        </p:spPr>
        <p:txBody>
          <a:bodyPr/>
          <a:lstStyle/>
          <a:p>
            <a:endParaRPr lang="en-GB"/>
          </a:p>
        </p:txBody>
      </p:sp>
      <p:sp>
        <p:nvSpPr>
          <p:cNvPr id="157716" name="Freeform 20"/>
          <p:cNvSpPr>
            <a:spLocks/>
          </p:cNvSpPr>
          <p:nvPr/>
        </p:nvSpPr>
        <p:spPr bwMode="auto">
          <a:xfrm>
            <a:off x="3652838" y="5149850"/>
            <a:ext cx="114300" cy="106363"/>
          </a:xfrm>
          <a:custGeom>
            <a:avLst/>
            <a:gdLst>
              <a:gd name="T0" fmla="*/ 93244973 w 72"/>
              <a:gd name="T1" fmla="*/ 0 h 67"/>
              <a:gd name="T2" fmla="*/ 73083731 w 72"/>
              <a:gd name="T3" fmla="*/ 0 h 67"/>
              <a:gd name="T4" fmla="*/ 55443439 w 72"/>
              <a:gd name="T5" fmla="*/ 7561298 h 67"/>
              <a:gd name="T6" fmla="*/ 40322495 w 72"/>
              <a:gd name="T7" fmla="*/ 15121008 h 67"/>
              <a:gd name="T8" fmla="*/ 27720926 w 72"/>
              <a:gd name="T9" fmla="*/ 22682302 h 67"/>
              <a:gd name="T10" fmla="*/ 15120937 w 72"/>
              <a:gd name="T11" fmla="*/ 35282350 h 67"/>
              <a:gd name="T12" fmla="*/ 7559675 w 72"/>
              <a:gd name="T13" fmla="*/ 50403351 h 67"/>
              <a:gd name="T14" fmla="*/ 2520950 w 72"/>
              <a:gd name="T15" fmla="*/ 68045326 h 67"/>
              <a:gd name="T16" fmla="*/ 0 w 72"/>
              <a:gd name="T17" fmla="*/ 83166328 h 67"/>
              <a:gd name="T18" fmla="*/ 2520950 w 72"/>
              <a:gd name="T19" fmla="*/ 100806703 h 67"/>
              <a:gd name="T20" fmla="*/ 7559675 w 72"/>
              <a:gd name="T21" fmla="*/ 115927729 h 67"/>
              <a:gd name="T22" fmla="*/ 15120937 w 72"/>
              <a:gd name="T23" fmla="*/ 131048731 h 67"/>
              <a:gd name="T24" fmla="*/ 27720926 w 72"/>
              <a:gd name="T25" fmla="*/ 143650359 h 67"/>
              <a:gd name="T26" fmla="*/ 40322495 w 72"/>
              <a:gd name="T27" fmla="*/ 156250400 h 67"/>
              <a:gd name="T28" fmla="*/ 55443439 w 72"/>
              <a:gd name="T29" fmla="*/ 163811695 h 67"/>
              <a:gd name="T30" fmla="*/ 73083731 w 72"/>
              <a:gd name="T31" fmla="*/ 168852029 h 67"/>
              <a:gd name="T32" fmla="*/ 93244973 w 72"/>
              <a:gd name="T33" fmla="*/ 168852029 h 67"/>
              <a:gd name="T34" fmla="*/ 108365929 w 72"/>
              <a:gd name="T35" fmla="*/ 168852029 h 67"/>
              <a:gd name="T36" fmla="*/ 123486860 w 72"/>
              <a:gd name="T37" fmla="*/ 163811695 h 67"/>
              <a:gd name="T38" fmla="*/ 141128740 w 72"/>
              <a:gd name="T39" fmla="*/ 156250400 h 67"/>
              <a:gd name="T40" fmla="*/ 153728722 w 72"/>
              <a:gd name="T41" fmla="*/ 143650359 h 67"/>
              <a:gd name="T42" fmla="*/ 163810930 w 72"/>
              <a:gd name="T43" fmla="*/ 131048731 h 67"/>
              <a:gd name="T44" fmla="*/ 173891551 w 72"/>
              <a:gd name="T45" fmla="*/ 115927729 h 67"/>
              <a:gd name="T46" fmla="*/ 181451223 w 72"/>
              <a:gd name="T47" fmla="*/ 100806703 h 67"/>
              <a:gd name="T48" fmla="*/ 181451223 w 72"/>
              <a:gd name="T49" fmla="*/ 83166328 h 67"/>
              <a:gd name="T50" fmla="*/ 181451223 w 72"/>
              <a:gd name="T51" fmla="*/ 68045326 h 67"/>
              <a:gd name="T52" fmla="*/ 173891551 w 72"/>
              <a:gd name="T53" fmla="*/ 50403351 h 67"/>
              <a:gd name="T54" fmla="*/ 163810930 w 72"/>
              <a:gd name="T55" fmla="*/ 35282350 h 67"/>
              <a:gd name="T56" fmla="*/ 153728722 w 72"/>
              <a:gd name="T57" fmla="*/ 22682302 h 67"/>
              <a:gd name="T58" fmla="*/ 141128740 w 72"/>
              <a:gd name="T59" fmla="*/ 15121008 h 67"/>
              <a:gd name="T60" fmla="*/ 123486860 w 72"/>
              <a:gd name="T61" fmla="*/ 7561298 h 67"/>
              <a:gd name="T62" fmla="*/ 108365929 w 72"/>
              <a:gd name="T63" fmla="*/ 0 h 67"/>
              <a:gd name="T64" fmla="*/ 93244973 w 72"/>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67"/>
              <a:gd name="T101" fmla="*/ 72 w 72"/>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67">
                <a:moveTo>
                  <a:pt x="37" y="0"/>
                </a:moveTo>
                <a:lnTo>
                  <a:pt x="29" y="0"/>
                </a:lnTo>
                <a:lnTo>
                  <a:pt x="22" y="3"/>
                </a:lnTo>
                <a:lnTo>
                  <a:pt x="16" y="6"/>
                </a:lnTo>
                <a:lnTo>
                  <a:pt x="11" y="9"/>
                </a:lnTo>
                <a:lnTo>
                  <a:pt x="6" y="14"/>
                </a:lnTo>
                <a:lnTo>
                  <a:pt x="3" y="20"/>
                </a:lnTo>
                <a:lnTo>
                  <a:pt x="1" y="27"/>
                </a:lnTo>
                <a:lnTo>
                  <a:pt x="0" y="33"/>
                </a:lnTo>
                <a:lnTo>
                  <a:pt x="1" y="40"/>
                </a:lnTo>
                <a:lnTo>
                  <a:pt x="3" y="46"/>
                </a:lnTo>
                <a:lnTo>
                  <a:pt x="6" y="52"/>
                </a:lnTo>
                <a:lnTo>
                  <a:pt x="11" y="57"/>
                </a:lnTo>
                <a:lnTo>
                  <a:pt x="16" y="62"/>
                </a:lnTo>
                <a:lnTo>
                  <a:pt x="22" y="65"/>
                </a:lnTo>
                <a:lnTo>
                  <a:pt x="29" y="67"/>
                </a:lnTo>
                <a:lnTo>
                  <a:pt x="37" y="67"/>
                </a:lnTo>
                <a:lnTo>
                  <a:pt x="43" y="67"/>
                </a:lnTo>
                <a:lnTo>
                  <a:pt x="49" y="65"/>
                </a:lnTo>
                <a:lnTo>
                  <a:pt x="56" y="62"/>
                </a:lnTo>
                <a:lnTo>
                  <a:pt x="61" y="57"/>
                </a:lnTo>
                <a:lnTo>
                  <a:pt x="65" y="52"/>
                </a:lnTo>
                <a:lnTo>
                  <a:pt x="69" y="46"/>
                </a:lnTo>
                <a:lnTo>
                  <a:pt x="72" y="40"/>
                </a:lnTo>
                <a:lnTo>
                  <a:pt x="72" y="33"/>
                </a:lnTo>
                <a:lnTo>
                  <a:pt x="72" y="27"/>
                </a:lnTo>
                <a:lnTo>
                  <a:pt x="69" y="20"/>
                </a:lnTo>
                <a:lnTo>
                  <a:pt x="65" y="14"/>
                </a:lnTo>
                <a:lnTo>
                  <a:pt x="61" y="9"/>
                </a:lnTo>
                <a:lnTo>
                  <a:pt x="56" y="6"/>
                </a:lnTo>
                <a:lnTo>
                  <a:pt x="49" y="3"/>
                </a:lnTo>
                <a:lnTo>
                  <a:pt x="43" y="0"/>
                </a:lnTo>
                <a:lnTo>
                  <a:pt x="37" y="0"/>
                </a:lnTo>
              </a:path>
            </a:pathLst>
          </a:custGeom>
          <a:noFill/>
          <a:ln w="15875">
            <a:solidFill>
              <a:srgbClr val="0084CB"/>
            </a:solidFill>
            <a:prstDash val="solid"/>
            <a:round/>
            <a:headEnd/>
            <a:tailEnd/>
          </a:ln>
        </p:spPr>
        <p:txBody>
          <a:bodyPr/>
          <a:lstStyle/>
          <a:p>
            <a:endParaRPr lang="en-GB"/>
          </a:p>
        </p:txBody>
      </p:sp>
      <p:sp>
        <p:nvSpPr>
          <p:cNvPr id="157717" name="Freeform 21"/>
          <p:cNvSpPr>
            <a:spLocks/>
          </p:cNvSpPr>
          <p:nvPr/>
        </p:nvSpPr>
        <p:spPr bwMode="auto">
          <a:xfrm>
            <a:off x="2894013" y="5016500"/>
            <a:ext cx="114300" cy="107950"/>
          </a:xfrm>
          <a:custGeom>
            <a:avLst/>
            <a:gdLst>
              <a:gd name="T0" fmla="*/ 93244973 w 72"/>
              <a:gd name="T1" fmla="*/ 0 h 68"/>
              <a:gd name="T2" fmla="*/ 73083731 w 72"/>
              <a:gd name="T3" fmla="*/ 0 h 68"/>
              <a:gd name="T4" fmla="*/ 55443439 w 72"/>
              <a:gd name="T5" fmla="*/ 7559675 h 68"/>
              <a:gd name="T6" fmla="*/ 40322495 w 72"/>
              <a:gd name="T7" fmla="*/ 17640298 h 68"/>
              <a:gd name="T8" fmla="*/ 27720926 w 72"/>
              <a:gd name="T9" fmla="*/ 25201557 h 68"/>
              <a:gd name="T10" fmla="*/ 15120937 w 72"/>
              <a:gd name="T11" fmla="*/ 37801545 h 68"/>
              <a:gd name="T12" fmla="*/ 7559675 w 72"/>
              <a:gd name="T13" fmla="*/ 52922489 h 68"/>
              <a:gd name="T14" fmla="*/ 5040312 w 72"/>
              <a:gd name="T15" fmla="*/ 68043419 h 68"/>
              <a:gd name="T16" fmla="*/ 0 w 72"/>
              <a:gd name="T17" fmla="*/ 85685299 h 68"/>
              <a:gd name="T18" fmla="*/ 5040312 w 72"/>
              <a:gd name="T19" fmla="*/ 100806230 h 68"/>
              <a:gd name="T20" fmla="*/ 7559675 w 72"/>
              <a:gd name="T21" fmla="*/ 118446546 h 68"/>
              <a:gd name="T22" fmla="*/ 15120937 w 72"/>
              <a:gd name="T23" fmla="*/ 133567477 h 68"/>
              <a:gd name="T24" fmla="*/ 27720926 w 72"/>
              <a:gd name="T25" fmla="*/ 146169047 h 68"/>
              <a:gd name="T26" fmla="*/ 40322495 w 72"/>
              <a:gd name="T27" fmla="*/ 158769028 h 68"/>
              <a:gd name="T28" fmla="*/ 55443439 w 72"/>
              <a:gd name="T29" fmla="*/ 161289977 h 68"/>
              <a:gd name="T30" fmla="*/ 73083731 w 72"/>
              <a:gd name="T31" fmla="*/ 171370598 h 68"/>
              <a:gd name="T32" fmla="*/ 93244973 w 72"/>
              <a:gd name="T33" fmla="*/ 171370598 h 68"/>
              <a:gd name="T34" fmla="*/ 108365929 w 72"/>
              <a:gd name="T35" fmla="*/ 171370598 h 68"/>
              <a:gd name="T36" fmla="*/ 126007809 w 72"/>
              <a:gd name="T37" fmla="*/ 161289977 h 68"/>
              <a:gd name="T38" fmla="*/ 141128740 w 72"/>
              <a:gd name="T39" fmla="*/ 158769028 h 68"/>
              <a:gd name="T40" fmla="*/ 153728722 w 72"/>
              <a:gd name="T41" fmla="*/ 146169047 h 68"/>
              <a:gd name="T42" fmla="*/ 166330292 w 72"/>
              <a:gd name="T43" fmla="*/ 133567477 h 68"/>
              <a:gd name="T44" fmla="*/ 173891551 w 72"/>
              <a:gd name="T45" fmla="*/ 118446546 h 68"/>
              <a:gd name="T46" fmla="*/ 181451223 w 72"/>
              <a:gd name="T47" fmla="*/ 100806230 h 68"/>
              <a:gd name="T48" fmla="*/ 181451223 w 72"/>
              <a:gd name="T49" fmla="*/ 85685299 h 68"/>
              <a:gd name="T50" fmla="*/ 181451223 w 72"/>
              <a:gd name="T51" fmla="*/ 68043419 h 68"/>
              <a:gd name="T52" fmla="*/ 173891551 w 72"/>
              <a:gd name="T53" fmla="*/ 52922489 h 68"/>
              <a:gd name="T54" fmla="*/ 166330292 w 72"/>
              <a:gd name="T55" fmla="*/ 37801545 h 68"/>
              <a:gd name="T56" fmla="*/ 153728722 w 72"/>
              <a:gd name="T57" fmla="*/ 25201557 h 68"/>
              <a:gd name="T58" fmla="*/ 141128740 w 72"/>
              <a:gd name="T59" fmla="*/ 17640298 h 68"/>
              <a:gd name="T60" fmla="*/ 126007809 w 72"/>
              <a:gd name="T61" fmla="*/ 7559675 h 68"/>
              <a:gd name="T62" fmla="*/ 108365929 w 72"/>
              <a:gd name="T63" fmla="*/ 0 h 68"/>
              <a:gd name="T64" fmla="*/ 93244973 w 72"/>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68"/>
              <a:gd name="T101" fmla="*/ 72 w 72"/>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68">
                <a:moveTo>
                  <a:pt x="37" y="0"/>
                </a:moveTo>
                <a:lnTo>
                  <a:pt x="29" y="0"/>
                </a:lnTo>
                <a:lnTo>
                  <a:pt x="22" y="3"/>
                </a:lnTo>
                <a:lnTo>
                  <a:pt x="16" y="7"/>
                </a:lnTo>
                <a:lnTo>
                  <a:pt x="11" y="10"/>
                </a:lnTo>
                <a:lnTo>
                  <a:pt x="6" y="15"/>
                </a:lnTo>
                <a:lnTo>
                  <a:pt x="3" y="21"/>
                </a:lnTo>
                <a:lnTo>
                  <a:pt x="2" y="27"/>
                </a:lnTo>
                <a:lnTo>
                  <a:pt x="0" y="34"/>
                </a:lnTo>
                <a:lnTo>
                  <a:pt x="2" y="40"/>
                </a:lnTo>
                <a:lnTo>
                  <a:pt x="3" y="47"/>
                </a:lnTo>
                <a:lnTo>
                  <a:pt x="6" y="53"/>
                </a:lnTo>
                <a:lnTo>
                  <a:pt x="11" y="58"/>
                </a:lnTo>
                <a:lnTo>
                  <a:pt x="16" y="63"/>
                </a:lnTo>
                <a:lnTo>
                  <a:pt x="22" y="64"/>
                </a:lnTo>
                <a:lnTo>
                  <a:pt x="29" y="68"/>
                </a:lnTo>
                <a:lnTo>
                  <a:pt x="37" y="68"/>
                </a:lnTo>
                <a:lnTo>
                  <a:pt x="43" y="68"/>
                </a:lnTo>
                <a:lnTo>
                  <a:pt x="50" y="64"/>
                </a:lnTo>
                <a:lnTo>
                  <a:pt x="56" y="63"/>
                </a:lnTo>
                <a:lnTo>
                  <a:pt x="61" y="58"/>
                </a:lnTo>
                <a:lnTo>
                  <a:pt x="66" y="53"/>
                </a:lnTo>
                <a:lnTo>
                  <a:pt x="69" y="47"/>
                </a:lnTo>
                <a:lnTo>
                  <a:pt x="72" y="40"/>
                </a:lnTo>
                <a:lnTo>
                  <a:pt x="72" y="34"/>
                </a:lnTo>
                <a:lnTo>
                  <a:pt x="72" y="27"/>
                </a:lnTo>
                <a:lnTo>
                  <a:pt x="69" y="21"/>
                </a:lnTo>
                <a:lnTo>
                  <a:pt x="66" y="15"/>
                </a:lnTo>
                <a:lnTo>
                  <a:pt x="61" y="10"/>
                </a:lnTo>
                <a:lnTo>
                  <a:pt x="56" y="7"/>
                </a:lnTo>
                <a:lnTo>
                  <a:pt x="50" y="3"/>
                </a:lnTo>
                <a:lnTo>
                  <a:pt x="43" y="0"/>
                </a:lnTo>
                <a:lnTo>
                  <a:pt x="37" y="0"/>
                </a:lnTo>
                <a:close/>
              </a:path>
            </a:pathLst>
          </a:custGeom>
          <a:solidFill>
            <a:srgbClr val="0084CB"/>
          </a:solidFill>
          <a:ln w="9525">
            <a:noFill/>
            <a:round/>
            <a:headEnd/>
            <a:tailEnd/>
          </a:ln>
        </p:spPr>
        <p:txBody>
          <a:bodyPr/>
          <a:lstStyle/>
          <a:p>
            <a:endParaRPr lang="en-GB"/>
          </a:p>
        </p:txBody>
      </p:sp>
      <p:sp>
        <p:nvSpPr>
          <p:cNvPr id="157718" name="Freeform 22"/>
          <p:cNvSpPr>
            <a:spLocks/>
          </p:cNvSpPr>
          <p:nvPr/>
        </p:nvSpPr>
        <p:spPr bwMode="auto">
          <a:xfrm>
            <a:off x="2894013" y="5016500"/>
            <a:ext cx="114300" cy="107950"/>
          </a:xfrm>
          <a:custGeom>
            <a:avLst/>
            <a:gdLst>
              <a:gd name="T0" fmla="*/ 93244973 w 72"/>
              <a:gd name="T1" fmla="*/ 0 h 68"/>
              <a:gd name="T2" fmla="*/ 73083731 w 72"/>
              <a:gd name="T3" fmla="*/ 0 h 68"/>
              <a:gd name="T4" fmla="*/ 55443439 w 72"/>
              <a:gd name="T5" fmla="*/ 7559675 h 68"/>
              <a:gd name="T6" fmla="*/ 40322495 w 72"/>
              <a:gd name="T7" fmla="*/ 17640298 h 68"/>
              <a:gd name="T8" fmla="*/ 27720926 w 72"/>
              <a:gd name="T9" fmla="*/ 25201557 h 68"/>
              <a:gd name="T10" fmla="*/ 15120937 w 72"/>
              <a:gd name="T11" fmla="*/ 37801545 h 68"/>
              <a:gd name="T12" fmla="*/ 7559675 w 72"/>
              <a:gd name="T13" fmla="*/ 52922489 h 68"/>
              <a:gd name="T14" fmla="*/ 5040312 w 72"/>
              <a:gd name="T15" fmla="*/ 68043419 h 68"/>
              <a:gd name="T16" fmla="*/ 0 w 72"/>
              <a:gd name="T17" fmla="*/ 85685299 h 68"/>
              <a:gd name="T18" fmla="*/ 5040312 w 72"/>
              <a:gd name="T19" fmla="*/ 100806230 h 68"/>
              <a:gd name="T20" fmla="*/ 7559675 w 72"/>
              <a:gd name="T21" fmla="*/ 118446546 h 68"/>
              <a:gd name="T22" fmla="*/ 15120937 w 72"/>
              <a:gd name="T23" fmla="*/ 133567477 h 68"/>
              <a:gd name="T24" fmla="*/ 27720926 w 72"/>
              <a:gd name="T25" fmla="*/ 146169047 h 68"/>
              <a:gd name="T26" fmla="*/ 40322495 w 72"/>
              <a:gd name="T27" fmla="*/ 158769028 h 68"/>
              <a:gd name="T28" fmla="*/ 55443439 w 72"/>
              <a:gd name="T29" fmla="*/ 161289977 h 68"/>
              <a:gd name="T30" fmla="*/ 73083731 w 72"/>
              <a:gd name="T31" fmla="*/ 171370598 h 68"/>
              <a:gd name="T32" fmla="*/ 93244973 w 72"/>
              <a:gd name="T33" fmla="*/ 171370598 h 68"/>
              <a:gd name="T34" fmla="*/ 108365929 w 72"/>
              <a:gd name="T35" fmla="*/ 171370598 h 68"/>
              <a:gd name="T36" fmla="*/ 126007809 w 72"/>
              <a:gd name="T37" fmla="*/ 161289977 h 68"/>
              <a:gd name="T38" fmla="*/ 141128740 w 72"/>
              <a:gd name="T39" fmla="*/ 158769028 h 68"/>
              <a:gd name="T40" fmla="*/ 153728722 w 72"/>
              <a:gd name="T41" fmla="*/ 146169047 h 68"/>
              <a:gd name="T42" fmla="*/ 166330292 w 72"/>
              <a:gd name="T43" fmla="*/ 133567477 h 68"/>
              <a:gd name="T44" fmla="*/ 173891551 w 72"/>
              <a:gd name="T45" fmla="*/ 118446546 h 68"/>
              <a:gd name="T46" fmla="*/ 181451223 w 72"/>
              <a:gd name="T47" fmla="*/ 100806230 h 68"/>
              <a:gd name="T48" fmla="*/ 181451223 w 72"/>
              <a:gd name="T49" fmla="*/ 85685299 h 68"/>
              <a:gd name="T50" fmla="*/ 181451223 w 72"/>
              <a:gd name="T51" fmla="*/ 68043419 h 68"/>
              <a:gd name="T52" fmla="*/ 173891551 w 72"/>
              <a:gd name="T53" fmla="*/ 52922489 h 68"/>
              <a:gd name="T54" fmla="*/ 166330292 w 72"/>
              <a:gd name="T55" fmla="*/ 37801545 h 68"/>
              <a:gd name="T56" fmla="*/ 153728722 w 72"/>
              <a:gd name="T57" fmla="*/ 25201557 h 68"/>
              <a:gd name="T58" fmla="*/ 141128740 w 72"/>
              <a:gd name="T59" fmla="*/ 17640298 h 68"/>
              <a:gd name="T60" fmla="*/ 126007809 w 72"/>
              <a:gd name="T61" fmla="*/ 7559675 h 68"/>
              <a:gd name="T62" fmla="*/ 108365929 w 72"/>
              <a:gd name="T63" fmla="*/ 0 h 68"/>
              <a:gd name="T64" fmla="*/ 93244973 w 72"/>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68"/>
              <a:gd name="T101" fmla="*/ 72 w 72"/>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68">
                <a:moveTo>
                  <a:pt x="37" y="0"/>
                </a:moveTo>
                <a:lnTo>
                  <a:pt x="29" y="0"/>
                </a:lnTo>
                <a:lnTo>
                  <a:pt x="22" y="3"/>
                </a:lnTo>
                <a:lnTo>
                  <a:pt x="16" y="7"/>
                </a:lnTo>
                <a:lnTo>
                  <a:pt x="11" y="10"/>
                </a:lnTo>
                <a:lnTo>
                  <a:pt x="6" y="15"/>
                </a:lnTo>
                <a:lnTo>
                  <a:pt x="3" y="21"/>
                </a:lnTo>
                <a:lnTo>
                  <a:pt x="2" y="27"/>
                </a:lnTo>
                <a:lnTo>
                  <a:pt x="0" y="34"/>
                </a:lnTo>
                <a:lnTo>
                  <a:pt x="2" y="40"/>
                </a:lnTo>
                <a:lnTo>
                  <a:pt x="3" y="47"/>
                </a:lnTo>
                <a:lnTo>
                  <a:pt x="6" y="53"/>
                </a:lnTo>
                <a:lnTo>
                  <a:pt x="11" y="58"/>
                </a:lnTo>
                <a:lnTo>
                  <a:pt x="16" y="63"/>
                </a:lnTo>
                <a:lnTo>
                  <a:pt x="22" y="64"/>
                </a:lnTo>
                <a:lnTo>
                  <a:pt x="29" y="68"/>
                </a:lnTo>
                <a:lnTo>
                  <a:pt x="37" y="68"/>
                </a:lnTo>
                <a:lnTo>
                  <a:pt x="43" y="68"/>
                </a:lnTo>
                <a:lnTo>
                  <a:pt x="50" y="64"/>
                </a:lnTo>
                <a:lnTo>
                  <a:pt x="56" y="63"/>
                </a:lnTo>
                <a:lnTo>
                  <a:pt x="61" y="58"/>
                </a:lnTo>
                <a:lnTo>
                  <a:pt x="66" y="53"/>
                </a:lnTo>
                <a:lnTo>
                  <a:pt x="69" y="47"/>
                </a:lnTo>
                <a:lnTo>
                  <a:pt x="72" y="40"/>
                </a:lnTo>
                <a:lnTo>
                  <a:pt x="72" y="34"/>
                </a:lnTo>
                <a:lnTo>
                  <a:pt x="72" y="27"/>
                </a:lnTo>
                <a:lnTo>
                  <a:pt x="69" y="21"/>
                </a:lnTo>
                <a:lnTo>
                  <a:pt x="66" y="15"/>
                </a:lnTo>
                <a:lnTo>
                  <a:pt x="61" y="10"/>
                </a:lnTo>
                <a:lnTo>
                  <a:pt x="56" y="7"/>
                </a:lnTo>
                <a:lnTo>
                  <a:pt x="50" y="3"/>
                </a:lnTo>
                <a:lnTo>
                  <a:pt x="43" y="0"/>
                </a:lnTo>
                <a:lnTo>
                  <a:pt x="37" y="0"/>
                </a:lnTo>
              </a:path>
            </a:pathLst>
          </a:custGeom>
          <a:noFill/>
          <a:ln w="15875">
            <a:solidFill>
              <a:srgbClr val="0084CB"/>
            </a:solidFill>
            <a:prstDash val="solid"/>
            <a:round/>
            <a:headEnd/>
            <a:tailEnd/>
          </a:ln>
        </p:spPr>
        <p:txBody>
          <a:bodyPr/>
          <a:lstStyle/>
          <a:p>
            <a:endParaRPr lang="en-GB"/>
          </a:p>
        </p:txBody>
      </p:sp>
      <p:sp>
        <p:nvSpPr>
          <p:cNvPr id="157719" name="Freeform 23"/>
          <p:cNvSpPr>
            <a:spLocks/>
          </p:cNvSpPr>
          <p:nvPr/>
        </p:nvSpPr>
        <p:spPr bwMode="auto">
          <a:xfrm>
            <a:off x="2652713" y="4621213"/>
            <a:ext cx="114300" cy="106362"/>
          </a:xfrm>
          <a:custGeom>
            <a:avLst/>
            <a:gdLst>
              <a:gd name="T0" fmla="*/ 88206250 w 72"/>
              <a:gd name="T1" fmla="*/ 0 h 67"/>
              <a:gd name="T2" fmla="*/ 73083731 w 72"/>
              <a:gd name="T3" fmla="*/ 2519350 h 67"/>
              <a:gd name="T4" fmla="*/ 57962800 w 72"/>
              <a:gd name="T5" fmla="*/ 7559639 h 67"/>
              <a:gd name="T6" fmla="*/ 40322495 w 72"/>
              <a:gd name="T7" fmla="*/ 15120866 h 67"/>
              <a:gd name="T8" fmla="*/ 25201558 w 72"/>
              <a:gd name="T9" fmla="*/ 22680502 h 67"/>
              <a:gd name="T10" fmla="*/ 17640299 w 72"/>
              <a:gd name="T11" fmla="*/ 40322304 h 67"/>
              <a:gd name="T12" fmla="*/ 7559675 w 72"/>
              <a:gd name="T13" fmla="*/ 50402878 h 67"/>
              <a:gd name="T14" fmla="*/ 0 w 72"/>
              <a:gd name="T15" fmla="*/ 68043099 h 67"/>
              <a:gd name="T16" fmla="*/ 0 w 72"/>
              <a:gd name="T17" fmla="*/ 83163958 h 67"/>
              <a:gd name="T18" fmla="*/ 0 w 72"/>
              <a:gd name="T19" fmla="*/ 103325105 h 67"/>
              <a:gd name="T20" fmla="*/ 7559675 w 72"/>
              <a:gd name="T21" fmla="*/ 120966926 h 67"/>
              <a:gd name="T22" fmla="*/ 17640299 w 72"/>
              <a:gd name="T23" fmla="*/ 131047499 h 67"/>
              <a:gd name="T24" fmla="*/ 25201558 w 72"/>
              <a:gd name="T25" fmla="*/ 143647421 h 67"/>
              <a:gd name="T26" fmla="*/ 40322495 w 72"/>
              <a:gd name="T27" fmla="*/ 156248931 h 67"/>
              <a:gd name="T28" fmla="*/ 57962800 w 72"/>
              <a:gd name="T29" fmla="*/ 163808567 h 67"/>
              <a:gd name="T30" fmla="*/ 73083731 w 72"/>
              <a:gd name="T31" fmla="*/ 168848854 h 67"/>
              <a:gd name="T32" fmla="*/ 88206250 w 72"/>
              <a:gd name="T33" fmla="*/ 168848854 h 67"/>
              <a:gd name="T34" fmla="*/ 108365929 w 72"/>
              <a:gd name="T35" fmla="*/ 168848854 h 67"/>
              <a:gd name="T36" fmla="*/ 126007809 w 72"/>
              <a:gd name="T37" fmla="*/ 163808567 h 67"/>
              <a:gd name="T38" fmla="*/ 141128740 w 72"/>
              <a:gd name="T39" fmla="*/ 156248931 h 67"/>
              <a:gd name="T40" fmla="*/ 153728722 w 72"/>
              <a:gd name="T41" fmla="*/ 143647421 h 67"/>
              <a:gd name="T42" fmla="*/ 166330292 w 72"/>
              <a:gd name="T43" fmla="*/ 131047499 h 67"/>
              <a:gd name="T44" fmla="*/ 173891551 w 72"/>
              <a:gd name="T45" fmla="*/ 120966926 h 67"/>
              <a:gd name="T46" fmla="*/ 176410912 w 72"/>
              <a:gd name="T47" fmla="*/ 103325105 h 67"/>
              <a:gd name="T48" fmla="*/ 181451223 w 72"/>
              <a:gd name="T49" fmla="*/ 83163958 h 67"/>
              <a:gd name="T50" fmla="*/ 176410912 w 72"/>
              <a:gd name="T51" fmla="*/ 68043099 h 67"/>
              <a:gd name="T52" fmla="*/ 173891551 w 72"/>
              <a:gd name="T53" fmla="*/ 50402878 h 67"/>
              <a:gd name="T54" fmla="*/ 166330292 w 72"/>
              <a:gd name="T55" fmla="*/ 40322304 h 67"/>
              <a:gd name="T56" fmla="*/ 153728722 w 72"/>
              <a:gd name="T57" fmla="*/ 22680502 h 67"/>
              <a:gd name="T58" fmla="*/ 141128740 w 72"/>
              <a:gd name="T59" fmla="*/ 15120866 h 67"/>
              <a:gd name="T60" fmla="*/ 126007809 w 72"/>
              <a:gd name="T61" fmla="*/ 7559639 h 67"/>
              <a:gd name="T62" fmla="*/ 108365929 w 72"/>
              <a:gd name="T63" fmla="*/ 2519350 h 67"/>
              <a:gd name="T64" fmla="*/ 88206250 w 72"/>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67"/>
              <a:gd name="T101" fmla="*/ 72 w 72"/>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67">
                <a:moveTo>
                  <a:pt x="35" y="0"/>
                </a:moveTo>
                <a:lnTo>
                  <a:pt x="29" y="1"/>
                </a:lnTo>
                <a:lnTo>
                  <a:pt x="23" y="3"/>
                </a:lnTo>
                <a:lnTo>
                  <a:pt x="16" y="6"/>
                </a:lnTo>
                <a:lnTo>
                  <a:pt x="10" y="9"/>
                </a:lnTo>
                <a:lnTo>
                  <a:pt x="7" y="16"/>
                </a:lnTo>
                <a:lnTo>
                  <a:pt x="3" y="20"/>
                </a:lnTo>
                <a:lnTo>
                  <a:pt x="0" y="27"/>
                </a:lnTo>
                <a:lnTo>
                  <a:pt x="0" y="33"/>
                </a:lnTo>
                <a:lnTo>
                  <a:pt x="0" y="41"/>
                </a:lnTo>
                <a:lnTo>
                  <a:pt x="3" y="48"/>
                </a:lnTo>
                <a:lnTo>
                  <a:pt x="7" y="52"/>
                </a:lnTo>
                <a:lnTo>
                  <a:pt x="10" y="57"/>
                </a:lnTo>
                <a:lnTo>
                  <a:pt x="16" y="62"/>
                </a:lnTo>
                <a:lnTo>
                  <a:pt x="23" y="65"/>
                </a:lnTo>
                <a:lnTo>
                  <a:pt x="29" y="67"/>
                </a:lnTo>
                <a:lnTo>
                  <a:pt x="35" y="67"/>
                </a:lnTo>
                <a:lnTo>
                  <a:pt x="43" y="67"/>
                </a:lnTo>
                <a:lnTo>
                  <a:pt x="50" y="65"/>
                </a:lnTo>
                <a:lnTo>
                  <a:pt x="56" y="62"/>
                </a:lnTo>
                <a:lnTo>
                  <a:pt x="61" y="57"/>
                </a:lnTo>
                <a:lnTo>
                  <a:pt x="66" y="52"/>
                </a:lnTo>
                <a:lnTo>
                  <a:pt x="69" y="48"/>
                </a:lnTo>
                <a:lnTo>
                  <a:pt x="70" y="41"/>
                </a:lnTo>
                <a:lnTo>
                  <a:pt x="72" y="33"/>
                </a:lnTo>
                <a:lnTo>
                  <a:pt x="70" y="27"/>
                </a:lnTo>
                <a:lnTo>
                  <a:pt x="69" y="20"/>
                </a:lnTo>
                <a:lnTo>
                  <a:pt x="66" y="16"/>
                </a:lnTo>
                <a:lnTo>
                  <a:pt x="61" y="9"/>
                </a:lnTo>
                <a:lnTo>
                  <a:pt x="56" y="6"/>
                </a:lnTo>
                <a:lnTo>
                  <a:pt x="50" y="3"/>
                </a:lnTo>
                <a:lnTo>
                  <a:pt x="43" y="1"/>
                </a:lnTo>
                <a:lnTo>
                  <a:pt x="35" y="0"/>
                </a:lnTo>
                <a:close/>
              </a:path>
            </a:pathLst>
          </a:custGeom>
          <a:solidFill>
            <a:srgbClr val="0084CB"/>
          </a:solidFill>
          <a:ln w="9525">
            <a:noFill/>
            <a:round/>
            <a:headEnd/>
            <a:tailEnd/>
          </a:ln>
        </p:spPr>
        <p:txBody>
          <a:bodyPr/>
          <a:lstStyle/>
          <a:p>
            <a:endParaRPr lang="en-GB"/>
          </a:p>
        </p:txBody>
      </p:sp>
      <p:sp>
        <p:nvSpPr>
          <p:cNvPr id="157720" name="Freeform 24"/>
          <p:cNvSpPr>
            <a:spLocks/>
          </p:cNvSpPr>
          <p:nvPr/>
        </p:nvSpPr>
        <p:spPr bwMode="auto">
          <a:xfrm>
            <a:off x="2652713" y="4621213"/>
            <a:ext cx="114300" cy="106362"/>
          </a:xfrm>
          <a:custGeom>
            <a:avLst/>
            <a:gdLst>
              <a:gd name="T0" fmla="*/ 88206250 w 72"/>
              <a:gd name="T1" fmla="*/ 0 h 67"/>
              <a:gd name="T2" fmla="*/ 73083731 w 72"/>
              <a:gd name="T3" fmla="*/ 2519350 h 67"/>
              <a:gd name="T4" fmla="*/ 57962800 w 72"/>
              <a:gd name="T5" fmla="*/ 7559639 h 67"/>
              <a:gd name="T6" fmla="*/ 40322495 w 72"/>
              <a:gd name="T7" fmla="*/ 15120866 h 67"/>
              <a:gd name="T8" fmla="*/ 25201558 w 72"/>
              <a:gd name="T9" fmla="*/ 22680502 h 67"/>
              <a:gd name="T10" fmla="*/ 17640299 w 72"/>
              <a:gd name="T11" fmla="*/ 40322304 h 67"/>
              <a:gd name="T12" fmla="*/ 7559675 w 72"/>
              <a:gd name="T13" fmla="*/ 50402878 h 67"/>
              <a:gd name="T14" fmla="*/ 0 w 72"/>
              <a:gd name="T15" fmla="*/ 68043099 h 67"/>
              <a:gd name="T16" fmla="*/ 0 w 72"/>
              <a:gd name="T17" fmla="*/ 83163958 h 67"/>
              <a:gd name="T18" fmla="*/ 0 w 72"/>
              <a:gd name="T19" fmla="*/ 103325105 h 67"/>
              <a:gd name="T20" fmla="*/ 7559675 w 72"/>
              <a:gd name="T21" fmla="*/ 120966926 h 67"/>
              <a:gd name="T22" fmla="*/ 17640299 w 72"/>
              <a:gd name="T23" fmla="*/ 131047499 h 67"/>
              <a:gd name="T24" fmla="*/ 25201558 w 72"/>
              <a:gd name="T25" fmla="*/ 143647421 h 67"/>
              <a:gd name="T26" fmla="*/ 40322495 w 72"/>
              <a:gd name="T27" fmla="*/ 156248931 h 67"/>
              <a:gd name="T28" fmla="*/ 57962800 w 72"/>
              <a:gd name="T29" fmla="*/ 163808567 h 67"/>
              <a:gd name="T30" fmla="*/ 73083731 w 72"/>
              <a:gd name="T31" fmla="*/ 168848854 h 67"/>
              <a:gd name="T32" fmla="*/ 88206250 w 72"/>
              <a:gd name="T33" fmla="*/ 168848854 h 67"/>
              <a:gd name="T34" fmla="*/ 108365929 w 72"/>
              <a:gd name="T35" fmla="*/ 168848854 h 67"/>
              <a:gd name="T36" fmla="*/ 126007809 w 72"/>
              <a:gd name="T37" fmla="*/ 163808567 h 67"/>
              <a:gd name="T38" fmla="*/ 141128740 w 72"/>
              <a:gd name="T39" fmla="*/ 156248931 h 67"/>
              <a:gd name="T40" fmla="*/ 153728722 w 72"/>
              <a:gd name="T41" fmla="*/ 143647421 h 67"/>
              <a:gd name="T42" fmla="*/ 166330292 w 72"/>
              <a:gd name="T43" fmla="*/ 131047499 h 67"/>
              <a:gd name="T44" fmla="*/ 173891551 w 72"/>
              <a:gd name="T45" fmla="*/ 120966926 h 67"/>
              <a:gd name="T46" fmla="*/ 176410912 w 72"/>
              <a:gd name="T47" fmla="*/ 103325105 h 67"/>
              <a:gd name="T48" fmla="*/ 181451223 w 72"/>
              <a:gd name="T49" fmla="*/ 83163958 h 67"/>
              <a:gd name="T50" fmla="*/ 176410912 w 72"/>
              <a:gd name="T51" fmla="*/ 68043099 h 67"/>
              <a:gd name="T52" fmla="*/ 173891551 w 72"/>
              <a:gd name="T53" fmla="*/ 50402878 h 67"/>
              <a:gd name="T54" fmla="*/ 166330292 w 72"/>
              <a:gd name="T55" fmla="*/ 40322304 h 67"/>
              <a:gd name="T56" fmla="*/ 153728722 w 72"/>
              <a:gd name="T57" fmla="*/ 22680502 h 67"/>
              <a:gd name="T58" fmla="*/ 141128740 w 72"/>
              <a:gd name="T59" fmla="*/ 15120866 h 67"/>
              <a:gd name="T60" fmla="*/ 126007809 w 72"/>
              <a:gd name="T61" fmla="*/ 7559639 h 67"/>
              <a:gd name="T62" fmla="*/ 108365929 w 72"/>
              <a:gd name="T63" fmla="*/ 2519350 h 67"/>
              <a:gd name="T64" fmla="*/ 88206250 w 72"/>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67"/>
              <a:gd name="T101" fmla="*/ 72 w 72"/>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67">
                <a:moveTo>
                  <a:pt x="35" y="0"/>
                </a:moveTo>
                <a:lnTo>
                  <a:pt x="29" y="1"/>
                </a:lnTo>
                <a:lnTo>
                  <a:pt x="23" y="3"/>
                </a:lnTo>
                <a:lnTo>
                  <a:pt x="16" y="6"/>
                </a:lnTo>
                <a:lnTo>
                  <a:pt x="10" y="9"/>
                </a:lnTo>
                <a:lnTo>
                  <a:pt x="7" y="16"/>
                </a:lnTo>
                <a:lnTo>
                  <a:pt x="3" y="20"/>
                </a:lnTo>
                <a:lnTo>
                  <a:pt x="0" y="27"/>
                </a:lnTo>
                <a:lnTo>
                  <a:pt x="0" y="33"/>
                </a:lnTo>
                <a:lnTo>
                  <a:pt x="0" y="41"/>
                </a:lnTo>
                <a:lnTo>
                  <a:pt x="3" y="48"/>
                </a:lnTo>
                <a:lnTo>
                  <a:pt x="7" y="52"/>
                </a:lnTo>
                <a:lnTo>
                  <a:pt x="10" y="57"/>
                </a:lnTo>
                <a:lnTo>
                  <a:pt x="16" y="62"/>
                </a:lnTo>
                <a:lnTo>
                  <a:pt x="23" y="65"/>
                </a:lnTo>
                <a:lnTo>
                  <a:pt x="29" y="67"/>
                </a:lnTo>
                <a:lnTo>
                  <a:pt x="35" y="67"/>
                </a:lnTo>
                <a:lnTo>
                  <a:pt x="43" y="67"/>
                </a:lnTo>
                <a:lnTo>
                  <a:pt x="50" y="65"/>
                </a:lnTo>
                <a:lnTo>
                  <a:pt x="56" y="62"/>
                </a:lnTo>
                <a:lnTo>
                  <a:pt x="61" y="57"/>
                </a:lnTo>
                <a:lnTo>
                  <a:pt x="66" y="52"/>
                </a:lnTo>
                <a:lnTo>
                  <a:pt x="69" y="48"/>
                </a:lnTo>
                <a:lnTo>
                  <a:pt x="70" y="41"/>
                </a:lnTo>
                <a:lnTo>
                  <a:pt x="72" y="33"/>
                </a:lnTo>
                <a:lnTo>
                  <a:pt x="70" y="27"/>
                </a:lnTo>
                <a:lnTo>
                  <a:pt x="69" y="20"/>
                </a:lnTo>
                <a:lnTo>
                  <a:pt x="66" y="16"/>
                </a:lnTo>
                <a:lnTo>
                  <a:pt x="61" y="9"/>
                </a:lnTo>
                <a:lnTo>
                  <a:pt x="56" y="6"/>
                </a:lnTo>
                <a:lnTo>
                  <a:pt x="50" y="3"/>
                </a:lnTo>
                <a:lnTo>
                  <a:pt x="43" y="1"/>
                </a:lnTo>
                <a:lnTo>
                  <a:pt x="35" y="0"/>
                </a:lnTo>
              </a:path>
            </a:pathLst>
          </a:custGeom>
          <a:noFill/>
          <a:ln w="15875">
            <a:solidFill>
              <a:srgbClr val="0084CB"/>
            </a:solidFill>
            <a:prstDash val="solid"/>
            <a:round/>
            <a:headEnd/>
            <a:tailEnd/>
          </a:ln>
        </p:spPr>
        <p:txBody>
          <a:bodyPr/>
          <a:lstStyle/>
          <a:p>
            <a:endParaRPr lang="en-GB"/>
          </a:p>
        </p:txBody>
      </p:sp>
      <p:sp>
        <p:nvSpPr>
          <p:cNvPr id="157721" name="Rectangle 25"/>
          <p:cNvSpPr>
            <a:spLocks noChangeArrowheads="1"/>
          </p:cNvSpPr>
          <p:nvPr/>
        </p:nvSpPr>
        <p:spPr bwMode="auto">
          <a:xfrm>
            <a:off x="2333625" y="5462588"/>
            <a:ext cx="90488" cy="198437"/>
          </a:xfrm>
          <a:prstGeom prst="rect">
            <a:avLst/>
          </a:prstGeom>
          <a:noFill/>
          <a:ln w="9525">
            <a:noFill/>
            <a:miter lim="800000"/>
            <a:headEnd/>
            <a:tailEnd/>
          </a:ln>
        </p:spPr>
        <p:txBody>
          <a:bodyPr wrap="none" lIns="0" tIns="0" rIns="0" bIns="0">
            <a:spAutoFit/>
          </a:bodyPr>
          <a:lstStyle/>
          <a:p>
            <a:pPr eaLnBrk="0" hangingPunct="0"/>
            <a:r>
              <a:rPr lang="de-DE" sz="1300">
                <a:solidFill>
                  <a:srgbClr val="00498B"/>
                </a:solidFill>
                <a:latin typeface="Tahoma" pitchFamily="34" charset="0"/>
              </a:rPr>
              <a:t>1</a:t>
            </a:r>
            <a:endParaRPr lang="de-DE">
              <a:latin typeface="Calibri" pitchFamily="34" charset="0"/>
            </a:endParaRPr>
          </a:p>
        </p:txBody>
      </p:sp>
      <p:sp>
        <p:nvSpPr>
          <p:cNvPr id="157722" name="Rectangle 26"/>
          <p:cNvSpPr>
            <a:spLocks noChangeArrowheads="1"/>
          </p:cNvSpPr>
          <p:nvPr/>
        </p:nvSpPr>
        <p:spPr bwMode="auto">
          <a:xfrm>
            <a:off x="2835275" y="5700713"/>
            <a:ext cx="3078163" cy="228600"/>
          </a:xfrm>
          <a:prstGeom prst="rect">
            <a:avLst/>
          </a:prstGeom>
          <a:noFill/>
          <a:ln w="9525">
            <a:noFill/>
            <a:miter lim="800000"/>
            <a:headEnd/>
            <a:tailEnd/>
          </a:ln>
        </p:spPr>
        <p:txBody>
          <a:bodyPr wrap="none" lIns="0" tIns="0" rIns="0" bIns="0">
            <a:spAutoFit/>
          </a:bodyPr>
          <a:lstStyle/>
          <a:p>
            <a:pPr eaLnBrk="0" hangingPunct="0"/>
            <a:r>
              <a:rPr lang="de-DE" sz="1500">
                <a:solidFill>
                  <a:srgbClr val="00498B"/>
                </a:solidFill>
                <a:latin typeface="Tahoma" pitchFamily="34" charset="0"/>
              </a:rPr>
              <a:t>International Normalized Ratio (INR)</a:t>
            </a:r>
            <a:endParaRPr lang="de-DE">
              <a:latin typeface="Calibri" pitchFamily="34" charset="0"/>
            </a:endParaRPr>
          </a:p>
        </p:txBody>
      </p:sp>
      <p:sp>
        <p:nvSpPr>
          <p:cNvPr id="157723" name="Rectangle 27"/>
          <p:cNvSpPr>
            <a:spLocks noChangeArrowheads="1"/>
          </p:cNvSpPr>
          <p:nvPr/>
        </p:nvSpPr>
        <p:spPr bwMode="auto">
          <a:xfrm rot="-5400000">
            <a:off x="1313656" y="3628232"/>
            <a:ext cx="868363" cy="228600"/>
          </a:xfrm>
          <a:prstGeom prst="rect">
            <a:avLst/>
          </a:prstGeom>
          <a:noFill/>
          <a:ln w="9525">
            <a:noFill/>
            <a:miter lim="800000"/>
            <a:headEnd/>
            <a:tailEnd/>
          </a:ln>
        </p:spPr>
        <p:txBody>
          <a:bodyPr wrap="none" lIns="0" tIns="0" rIns="0" bIns="0">
            <a:spAutoFit/>
          </a:bodyPr>
          <a:lstStyle/>
          <a:p>
            <a:pPr eaLnBrk="0" hangingPunct="0"/>
            <a:r>
              <a:rPr lang="de-DE" sz="1500">
                <a:solidFill>
                  <a:srgbClr val="00498B"/>
                </a:solidFill>
                <a:latin typeface="Tahoma" pitchFamily="34" charset="0"/>
              </a:rPr>
              <a:t>Odds ratio</a:t>
            </a:r>
            <a:endParaRPr lang="de-DE">
              <a:latin typeface="Calibri" pitchFamily="34" charset="0"/>
            </a:endParaRPr>
          </a:p>
        </p:txBody>
      </p:sp>
      <p:sp>
        <p:nvSpPr>
          <p:cNvPr id="157724" name="Line 28"/>
          <p:cNvSpPr>
            <a:spLocks noChangeShapeType="1"/>
          </p:cNvSpPr>
          <p:nvPr/>
        </p:nvSpPr>
        <p:spPr bwMode="auto">
          <a:xfrm>
            <a:off x="2274888" y="1881188"/>
            <a:ext cx="1587" cy="3478212"/>
          </a:xfrm>
          <a:prstGeom prst="line">
            <a:avLst/>
          </a:prstGeom>
          <a:noFill/>
          <a:ln w="15875">
            <a:solidFill>
              <a:srgbClr val="00498B"/>
            </a:solidFill>
            <a:round/>
            <a:headEnd/>
            <a:tailEnd/>
          </a:ln>
        </p:spPr>
        <p:txBody>
          <a:bodyPr/>
          <a:lstStyle/>
          <a:p>
            <a:endParaRPr lang="en-GB"/>
          </a:p>
        </p:txBody>
      </p:sp>
      <p:sp>
        <p:nvSpPr>
          <p:cNvPr id="157725" name="Rectangle 29"/>
          <p:cNvSpPr>
            <a:spLocks noChangeArrowheads="1"/>
          </p:cNvSpPr>
          <p:nvPr/>
        </p:nvSpPr>
        <p:spPr bwMode="auto">
          <a:xfrm>
            <a:off x="3000375" y="5462588"/>
            <a:ext cx="90488" cy="198437"/>
          </a:xfrm>
          <a:prstGeom prst="rect">
            <a:avLst/>
          </a:prstGeom>
          <a:noFill/>
          <a:ln w="9525">
            <a:noFill/>
            <a:miter lim="800000"/>
            <a:headEnd/>
            <a:tailEnd/>
          </a:ln>
        </p:spPr>
        <p:txBody>
          <a:bodyPr wrap="none" lIns="0" tIns="0" rIns="0" bIns="0">
            <a:spAutoFit/>
          </a:bodyPr>
          <a:lstStyle/>
          <a:p>
            <a:pPr eaLnBrk="0" hangingPunct="0"/>
            <a:r>
              <a:rPr lang="de-DE" sz="1300">
                <a:solidFill>
                  <a:srgbClr val="00498B"/>
                </a:solidFill>
                <a:latin typeface="Tahoma" pitchFamily="34" charset="0"/>
              </a:rPr>
              <a:t>2</a:t>
            </a:r>
            <a:endParaRPr lang="de-DE">
              <a:latin typeface="Calibri" pitchFamily="34" charset="0"/>
            </a:endParaRPr>
          </a:p>
        </p:txBody>
      </p:sp>
      <p:sp>
        <p:nvSpPr>
          <p:cNvPr id="157726" name="Line 30"/>
          <p:cNvSpPr>
            <a:spLocks noChangeShapeType="1"/>
          </p:cNvSpPr>
          <p:nvPr/>
        </p:nvSpPr>
        <p:spPr bwMode="auto">
          <a:xfrm>
            <a:off x="2274888" y="5359400"/>
            <a:ext cx="4776787" cy="1588"/>
          </a:xfrm>
          <a:prstGeom prst="line">
            <a:avLst/>
          </a:prstGeom>
          <a:noFill/>
          <a:ln w="15875">
            <a:solidFill>
              <a:srgbClr val="00498B"/>
            </a:solidFill>
            <a:round/>
            <a:headEnd/>
            <a:tailEnd/>
          </a:ln>
        </p:spPr>
        <p:txBody>
          <a:bodyPr/>
          <a:lstStyle/>
          <a:p>
            <a:endParaRPr lang="en-GB"/>
          </a:p>
        </p:txBody>
      </p:sp>
      <p:sp>
        <p:nvSpPr>
          <p:cNvPr id="157727" name="Line 31"/>
          <p:cNvSpPr>
            <a:spLocks noChangeShapeType="1"/>
          </p:cNvSpPr>
          <p:nvPr/>
        </p:nvSpPr>
        <p:spPr bwMode="auto">
          <a:xfrm>
            <a:off x="2373313" y="5359400"/>
            <a:ext cx="1587" cy="63500"/>
          </a:xfrm>
          <a:prstGeom prst="line">
            <a:avLst/>
          </a:prstGeom>
          <a:noFill/>
          <a:ln w="15875">
            <a:solidFill>
              <a:srgbClr val="00498B"/>
            </a:solidFill>
            <a:round/>
            <a:headEnd/>
            <a:tailEnd/>
          </a:ln>
        </p:spPr>
        <p:txBody>
          <a:bodyPr/>
          <a:lstStyle/>
          <a:p>
            <a:endParaRPr lang="en-GB"/>
          </a:p>
        </p:txBody>
      </p:sp>
      <p:sp>
        <p:nvSpPr>
          <p:cNvPr id="157728" name="Line 32"/>
          <p:cNvSpPr>
            <a:spLocks noChangeShapeType="1"/>
          </p:cNvSpPr>
          <p:nvPr/>
        </p:nvSpPr>
        <p:spPr bwMode="auto">
          <a:xfrm>
            <a:off x="2206625" y="1889125"/>
            <a:ext cx="68263" cy="1588"/>
          </a:xfrm>
          <a:prstGeom prst="line">
            <a:avLst/>
          </a:prstGeom>
          <a:noFill/>
          <a:ln w="15875">
            <a:solidFill>
              <a:srgbClr val="00498B"/>
            </a:solidFill>
            <a:round/>
            <a:headEnd/>
            <a:tailEnd/>
          </a:ln>
        </p:spPr>
        <p:txBody>
          <a:bodyPr/>
          <a:lstStyle/>
          <a:p>
            <a:endParaRPr lang="en-GB"/>
          </a:p>
        </p:txBody>
      </p:sp>
      <p:sp>
        <p:nvSpPr>
          <p:cNvPr id="157729" name="Rectangle 33"/>
          <p:cNvSpPr>
            <a:spLocks noChangeArrowheads="1"/>
          </p:cNvSpPr>
          <p:nvPr/>
        </p:nvSpPr>
        <p:spPr bwMode="auto">
          <a:xfrm>
            <a:off x="1947863" y="2633663"/>
            <a:ext cx="180975" cy="198437"/>
          </a:xfrm>
          <a:prstGeom prst="rect">
            <a:avLst/>
          </a:prstGeom>
          <a:noFill/>
          <a:ln w="9525">
            <a:noFill/>
            <a:miter lim="800000"/>
            <a:headEnd/>
            <a:tailEnd/>
          </a:ln>
        </p:spPr>
        <p:txBody>
          <a:bodyPr wrap="none" lIns="0" tIns="0" rIns="0" bIns="0">
            <a:spAutoFit/>
          </a:bodyPr>
          <a:lstStyle/>
          <a:p>
            <a:pPr eaLnBrk="0" hangingPunct="0"/>
            <a:r>
              <a:rPr lang="de-DE" sz="1300">
                <a:solidFill>
                  <a:srgbClr val="00498B"/>
                </a:solidFill>
                <a:latin typeface="Tahoma" pitchFamily="34" charset="0"/>
              </a:rPr>
              <a:t>15</a:t>
            </a:r>
            <a:endParaRPr lang="de-DE">
              <a:latin typeface="Calibri" pitchFamily="34" charset="0"/>
            </a:endParaRPr>
          </a:p>
        </p:txBody>
      </p:sp>
      <p:sp>
        <p:nvSpPr>
          <p:cNvPr id="157730" name="Rectangle 34"/>
          <p:cNvSpPr>
            <a:spLocks noChangeArrowheads="1"/>
          </p:cNvSpPr>
          <p:nvPr/>
        </p:nvSpPr>
        <p:spPr bwMode="auto">
          <a:xfrm>
            <a:off x="7013575" y="5462588"/>
            <a:ext cx="90488" cy="198437"/>
          </a:xfrm>
          <a:prstGeom prst="rect">
            <a:avLst/>
          </a:prstGeom>
          <a:noFill/>
          <a:ln w="9525">
            <a:noFill/>
            <a:miter lim="800000"/>
            <a:headEnd/>
            <a:tailEnd/>
          </a:ln>
        </p:spPr>
        <p:txBody>
          <a:bodyPr wrap="none" lIns="0" tIns="0" rIns="0" bIns="0">
            <a:spAutoFit/>
          </a:bodyPr>
          <a:lstStyle/>
          <a:p>
            <a:pPr eaLnBrk="0" hangingPunct="0"/>
            <a:r>
              <a:rPr lang="de-DE" sz="1300">
                <a:solidFill>
                  <a:srgbClr val="00498B"/>
                </a:solidFill>
                <a:latin typeface="Tahoma" pitchFamily="34" charset="0"/>
              </a:rPr>
              <a:t>8</a:t>
            </a:r>
            <a:endParaRPr lang="de-DE">
              <a:latin typeface="Calibri" pitchFamily="34" charset="0"/>
            </a:endParaRPr>
          </a:p>
        </p:txBody>
      </p:sp>
      <p:sp>
        <p:nvSpPr>
          <p:cNvPr id="157731" name="Line 35"/>
          <p:cNvSpPr>
            <a:spLocks noChangeShapeType="1"/>
          </p:cNvSpPr>
          <p:nvPr/>
        </p:nvSpPr>
        <p:spPr bwMode="auto">
          <a:xfrm>
            <a:off x="7051675" y="5359400"/>
            <a:ext cx="1588" cy="63500"/>
          </a:xfrm>
          <a:prstGeom prst="line">
            <a:avLst/>
          </a:prstGeom>
          <a:noFill/>
          <a:ln w="15875">
            <a:solidFill>
              <a:srgbClr val="00498B"/>
            </a:solidFill>
            <a:round/>
            <a:headEnd/>
            <a:tailEnd/>
          </a:ln>
        </p:spPr>
        <p:txBody>
          <a:bodyPr/>
          <a:lstStyle/>
          <a:p>
            <a:endParaRPr lang="en-GB"/>
          </a:p>
        </p:txBody>
      </p:sp>
      <p:sp>
        <p:nvSpPr>
          <p:cNvPr id="157732" name="Freeform 36"/>
          <p:cNvSpPr>
            <a:spLocks/>
          </p:cNvSpPr>
          <p:nvPr/>
        </p:nvSpPr>
        <p:spPr bwMode="auto">
          <a:xfrm>
            <a:off x="2290763" y="2297113"/>
            <a:ext cx="4089400" cy="2917825"/>
          </a:xfrm>
          <a:custGeom>
            <a:avLst/>
            <a:gdLst>
              <a:gd name="T0" fmla="*/ 0 w 2576"/>
              <a:gd name="T1" fmla="*/ 0 h 1838"/>
              <a:gd name="T2" fmla="*/ 680442128 w 2576"/>
              <a:gd name="T3" fmla="*/ 2147483647 h 1838"/>
              <a:gd name="T4" fmla="*/ 1053425310 w 2576"/>
              <a:gd name="T5" fmla="*/ 2147483647 h 1838"/>
              <a:gd name="T6" fmla="*/ 2147483647 w 2576"/>
              <a:gd name="T7" fmla="*/ 2147483647 h 1838"/>
              <a:gd name="T8" fmla="*/ 2147483647 w 2576"/>
              <a:gd name="T9" fmla="*/ 2147483647 h 1838"/>
              <a:gd name="T10" fmla="*/ 2147483647 w 2576"/>
              <a:gd name="T11" fmla="*/ 2147483647 h 1838"/>
              <a:gd name="T12" fmla="*/ 0 60000 65536"/>
              <a:gd name="T13" fmla="*/ 0 60000 65536"/>
              <a:gd name="T14" fmla="*/ 0 60000 65536"/>
              <a:gd name="T15" fmla="*/ 0 60000 65536"/>
              <a:gd name="T16" fmla="*/ 0 60000 65536"/>
              <a:gd name="T17" fmla="*/ 0 60000 65536"/>
              <a:gd name="T18" fmla="*/ 0 w 2576"/>
              <a:gd name="T19" fmla="*/ 0 h 1838"/>
              <a:gd name="T20" fmla="*/ 2576 w 2576"/>
              <a:gd name="T21" fmla="*/ 1838 h 1838"/>
            </a:gdLst>
            <a:ahLst/>
            <a:cxnLst>
              <a:cxn ang="T12">
                <a:pos x="T0" y="T1"/>
              </a:cxn>
              <a:cxn ang="T13">
                <a:pos x="T2" y="T3"/>
              </a:cxn>
              <a:cxn ang="T14">
                <a:pos x="T4" y="T5"/>
              </a:cxn>
              <a:cxn ang="T15">
                <a:pos x="T6" y="T7"/>
              </a:cxn>
              <a:cxn ang="T16">
                <a:pos x="T8" y="T9"/>
              </a:cxn>
              <a:cxn ang="T17">
                <a:pos x="T10" y="T11"/>
              </a:cxn>
            </a:cxnLst>
            <a:rect l="T18" t="T19" r="T20" b="T21"/>
            <a:pathLst>
              <a:path w="2576" h="1838">
                <a:moveTo>
                  <a:pt x="0" y="0"/>
                </a:moveTo>
                <a:lnTo>
                  <a:pt x="270" y="1510"/>
                </a:lnTo>
                <a:lnTo>
                  <a:pt x="418" y="1748"/>
                </a:lnTo>
                <a:lnTo>
                  <a:pt x="901" y="1838"/>
                </a:lnTo>
                <a:lnTo>
                  <a:pt x="1385" y="1793"/>
                </a:lnTo>
                <a:lnTo>
                  <a:pt x="2576" y="1824"/>
                </a:lnTo>
              </a:path>
            </a:pathLst>
          </a:custGeom>
          <a:noFill/>
          <a:ln w="33338">
            <a:solidFill>
              <a:srgbClr val="0084CB"/>
            </a:solidFill>
            <a:prstDash val="solid"/>
            <a:round/>
            <a:headEnd/>
            <a:tailEnd/>
          </a:ln>
        </p:spPr>
        <p:txBody>
          <a:bodyPr/>
          <a:lstStyle/>
          <a:p>
            <a:endParaRPr lang="en-GB"/>
          </a:p>
        </p:txBody>
      </p:sp>
      <p:sp>
        <p:nvSpPr>
          <p:cNvPr id="157733" name="Freeform 37"/>
          <p:cNvSpPr>
            <a:spLocks/>
          </p:cNvSpPr>
          <p:nvPr/>
        </p:nvSpPr>
        <p:spPr bwMode="auto">
          <a:xfrm>
            <a:off x="2952750" y="3619500"/>
            <a:ext cx="3635375" cy="1549400"/>
          </a:xfrm>
          <a:custGeom>
            <a:avLst/>
            <a:gdLst>
              <a:gd name="T0" fmla="*/ 55443439 w 2290"/>
              <a:gd name="T1" fmla="*/ 2147483647 h 976"/>
              <a:gd name="T2" fmla="*/ 115927188 w 2290"/>
              <a:gd name="T3" fmla="*/ 2147483647 h 976"/>
              <a:gd name="T4" fmla="*/ 183970584 w 2290"/>
              <a:gd name="T5" fmla="*/ 2147483647 h 976"/>
              <a:gd name="T6" fmla="*/ 257055927 w 2290"/>
              <a:gd name="T7" fmla="*/ 2147483647 h 976"/>
              <a:gd name="T8" fmla="*/ 342741203 w 2290"/>
              <a:gd name="T9" fmla="*/ 2147483647 h 976"/>
              <a:gd name="T10" fmla="*/ 443547509 w 2290"/>
              <a:gd name="T11" fmla="*/ 2147483647 h 976"/>
              <a:gd name="T12" fmla="*/ 493950613 w 2290"/>
              <a:gd name="T13" fmla="*/ 2147483647 h 976"/>
              <a:gd name="T14" fmla="*/ 554434337 w 2290"/>
              <a:gd name="T15" fmla="*/ 2147483647 h 976"/>
              <a:gd name="T16" fmla="*/ 614918061 w 2290"/>
              <a:gd name="T17" fmla="*/ 2147483647 h 976"/>
              <a:gd name="T18" fmla="*/ 682963045 w 2290"/>
              <a:gd name="T19" fmla="*/ 2147483647 h 976"/>
              <a:gd name="T20" fmla="*/ 761087061 w 2290"/>
              <a:gd name="T21" fmla="*/ 2147483647 h 976"/>
              <a:gd name="T22" fmla="*/ 841732225 w 2290"/>
              <a:gd name="T23" fmla="*/ 2147483647 h 976"/>
              <a:gd name="T24" fmla="*/ 924896552 w 2290"/>
              <a:gd name="T25" fmla="*/ 2147483647 h 976"/>
              <a:gd name="T26" fmla="*/ 1018143088 w 2290"/>
              <a:gd name="T27" fmla="*/ 2147483647 h 976"/>
              <a:gd name="T28" fmla="*/ 1113908984 w 2290"/>
              <a:gd name="T29" fmla="*/ 2147483647 h 976"/>
              <a:gd name="T30" fmla="*/ 1320561709 w 2290"/>
              <a:gd name="T31" fmla="*/ 2147483647 h 976"/>
              <a:gd name="T32" fmla="*/ 1529733795 w 2290"/>
              <a:gd name="T33" fmla="*/ 2147483647 h 976"/>
              <a:gd name="T34" fmla="*/ 1746467536 w 2290"/>
              <a:gd name="T35" fmla="*/ 2147483647 h 976"/>
              <a:gd name="T36" fmla="*/ 1955641210 w 2290"/>
              <a:gd name="T37" fmla="*/ 2109371841 h 976"/>
              <a:gd name="T38" fmla="*/ 2106850520 w 2290"/>
              <a:gd name="T39" fmla="*/ 2056447779 h 976"/>
              <a:gd name="T40" fmla="*/ 2147483647 w 2290"/>
              <a:gd name="T41" fmla="*/ 2023686550 h 976"/>
              <a:gd name="T42" fmla="*/ 2147483647 w 2290"/>
              <a:gd name="T43" fmla="*/ 1988404371 h 976"/>
              <a:gd name="T44" fmla="*/ 2147483647 w 2290"/>
              <a:gd name="T45" fmla="*/ 1935480310 h 976"/>
              <a:gd name="T46" fmla="*/ 2147483647 w 2290"/>
              <a:gd name="T47" fmla="*/ 1862396590 h 976"/>
              <a:gd name="T48" fmla="*/ 2147483647 w 2290"/>
              <a:gd name="T49" fmla="*/ 1791832233 h 976"/>
              <a:gd name="T50" fmla="*/ 2147483647 w 2290"/>
              <a:gd name="T51" fmla="*/ 1711187253 h 976"/>
              <a:gd name="T52" fmla="*/ 2147483647 w 2290"/>
              <a:gd name="T53" fmla="*/ 1620461254 h 976"/>
              <a:gd name="T54" fmla="*/ 2147483647 w 2290"/>
              <a:gd name="T55" fmla="*/ 1529735652 h 976"/>
              <a:gd name="T56" fmla="*/ 2147483647 w 2290"/>
              <a:gd name="T57" fmla="*/ 1476811590 h 976"/>
              <a:gd name="T58" fmla="*/ 2147483647 w 2290"/>
              <a:gd name="T59" fmla="*/ 1418848804 h 976"/>
              <a:gd name="T60" fmla="*/ 2147483647 w 2290"/>
              <a:gd name="T61" fmla="*/ 1363405381 h 976"/>
              <a:gd name="T62" fmla="*/ 2147483647 w 2290"/>
              <a:gd name="T63" fmla="*/ 1302921646 h 976"/>
              <a:gd name="T64" fmla="*/ 2147483647 w 2290"/>
              <a:gd name="T65" fmla="*/ 1237396012 h 976"/>
              <a:gd name="T66" fmla="*/ 2147483647 w 2290"/>
              <a:gd name="T67" fmla="*/ 1169352604 h 976"/>
              <a:gd name="T68" fmla="*/ 2147483647 w 2290"/>
              <a:gd name="T69" fmla="*/ 1023183578 h 976"/>
              <a:gd name="T70" fmla="*/ 2147483647 w 2290"/>
              <a:gd name="T71" fmla="*/ 866933930 h 976"/>
              <a:gd name="T72" fmla="*/ 2147483647 w 2290"/>
              <a:gd name="T73" fmla="*/ 705643772 h 976"/>
              <a:gd name="T74" fmla="*/ 2147483647 w 2290"/>
              <a:gd name="T75" fmla="*/ 531753828 h 976"/>
              <a:gd name="T76" fmla="*/ 2147483647 w 2290"/>
              <a:gd name="T77" fmla="*/ 357862197 h 976"/>
              <a:gd name="T78" fmla="*/ 2147483647 w 2290"/>
              <a:gd name="T79" fmla="*/ 176410943 h 9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90"/>
              <a:gd name="T121" fmla="*/ 0 h 976"/>
              <a:gd name="T122" fmla="*/ 2290 w 2290"/>
              <a:gd name="T123" fmla="*/ 976 h 9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90" h="976">
                <a:moveTo>
                  <a:pt x="0" y="954"/>
                </a:moveTo>
                <a:lnTo>
                  <a:pt x="22" y="960"/>
                </a:lnTo>
                <a:lnTo>
                  <a:pt x="35" y="964"/>
                </a:lnTo>
                <a:lnTo>
                  <a:pt x="46" y="967"/>
                </a:lnTo>
                <a:lnTo>
                  <a:pt x="59" y="968"/>
                </a:lnTo>
                <a:lnTo>
                  <a:pt x="73" y="972"/>
                </a:lnTo>
                <a:lnTo>
                  <a:pt x="88" y="973"/>
                </a:lnTo>
                <a:lnTo>
                  <a:pt x="102" y="975"/>
                </a:lnTo>
                <a:lnTo>
                  <a:pt x="120" y="976"/>
                </a:lnTo>
                <a:lnTo>
                  <a:pt x="136" y="976"/>
                </a:lnTo>
                <a:lnTo>
                  <a:pt x="155" y="976"/>
                </a:lnTo>
                <a:lnTo>
                  <a:pt x="176" y="975"/>
                </a:lnTo>
                <a:lnTo>
                  <a:pt x="185" y="975"/>
                </a:lnTo>
                <a:lnTo>
                  <a:pt x="196" y="973"/>
                </a:lnTo>
                <a:lnTo>
                  <a:pt x="208" y="972"/>
                </a:lnTo>
                <a:lnTo>
                  <a:pt x="220" y="970"/>
                </a:lnTo>
                <a:lnTo>
                  <a:pt x="231" y="968"/>
                </a:lnTo>
                <a:lnTo>
                  <a:pt x="244" y="967"/>
                </a:lnTo>
                <a:lnTo>
                  <a:pt x="259" y="965"/>
                </a:lnTo>
                <a:lnTo>
                  <a:pt x="271" y="964"/>
                </a:lnTo>
                <a:lnTo>
                  <a:pt x="286" y="960"/>
                </a:lnTo>
                <a:lnTo>
                  <a:pt x="302" y="957"/>
                </a:lnTo>
                <a:lnTo>
                  <a:pt x="316" y="954"/>
                </a:lnTo>
                <a:lnTo>
                  <a:pt x="334" y="951"/>
                </a:lnTo>
                <a:lnTo>
                  <a:pt x="350" y="948"/>
                </a:lnTo>
                <a:lnTo>
                  <a:pt x="367" y="944"/>
                </a:lnTo>
                <a:lnTo>
                  <a:pt x="387" y="941"/>
                </a:lnTo>
                <a:lnTo>
                  <a:pt x="404" y="936"/>
                </a:lnTo>
                <a:lnTo>
                  <a:pt x="423" y="932"/>
                </a:lnTo>
                <a:lnTo>
                  <a:pt x="442" y="928"/>
                </a:lnTo>
                <a:lnTo>
                  <a:pt x="482" y="919"/>
                </a:lnTo>
                <a:lnTo>
                  <a:pt x="524" y="909"/>
                </a:lnTo>
                <a:lnTo>
                  <a:pt x="566" y="898"/>
                </a:lnTo>
                <a:lnTo>
                  <a:pt x="607" y="887"/>
                </a:lnTo>
                <a:lnTo>
                  <a:pt x="650" y="875"/>
                </a:lnTo>
                <a:lnTo>
                  <a:pt x="693" y="863"/>
                </a:lnTo>
                <a:lnTo>
                  <a:pt x="735" y="850"/>
                </a:lnTo>
                <a:lnTo>
                  <a:pt x="776" y="837"/>
                </a:lnTo>
                <a:lnTo>
                  <a:pt x="816" y="824"/>
                </a:lnTo>
                <a:lnTo>
                  <a:pt x="836" y="816"/>
                </a:lnTo>
                <a:lnTo>
                  <a:pt x="856" y="810"/>
                </a:lnTo>
                <a:lnTo>
                  <a:pt x="876" y="803"/>
                </a:lnTo>
                <a:lnTo>
                  <a:pt x="893" y="795"/>
                </a:lnTo>
                <a:lnTo>
                  <a:pt x="912" y="789"/>
                </a:lnTo>
                <a:lnTo>
                  <a:pt x="930" y="783"/>
                </a:lnTo>
                <a:lnTo>
                  <a:pt x="963" y="768"/>
                </a:lnTo>
                <a:lnTo>
                  <a:pt x="997" y="754"/>
                </a:lnTo>
                <a:lnTo>
                  <a:pt x="1029" y="739"/>
                </a:lnTo>
                <a:lnTo>
                  <a:pt x="1061" y="725"/>
                </a:lnTo>
                <a:lnTo>
                  <a:pt x="1093" y="711"/>
                </a:lnTo>
                <a:lnTo>
                  <a:pt x="1123" y="695"/>
                </a:lnTo>
                <a:lnTo>
                  <a:pt x="1155" y="679"/>
                </a:lnTo>
                <a:lnTo>
                  <a:pt x="1187" y="661"/>
                </a:lnTo>
                <a:lnTo>
                  <a:pt x="1219" y="643"/>
                </a:lnTo>
                <a:lnTo>
                  <a:pt x="1253" y="626"/>
                </a:lnTo>
                <a:lnTo>
                  <a:pt x="1288" y="607"/>
                </a:lnTo>
                <a:lnTo>
                  <a:pt x="1305" y="595"/>
                </a:lnTo>
                <a:lnTo>
                  <a:pt x="1325" y="586"/>
                </a:lnTo>
                <a:lnTo>
                  <a:pt x="1342" y="575"/>
                </a:lnTo>
                <a:lnTo>
                  <a:pt x="1361" y="563"/>
                </a:lnTo>
                <a:lnTo>
                  <a:pt x="1382" y="552"/>
                </a:lnTo>
                <a:lnTo>
                  <a:pt x="1403" y="541"/>
                </a:lnTo>
                <a:lnTo>
                  <a:pt x="1424" y="528"/>
                </a:lnTo>
                <a:lnTo>
                  <a:pt x="1445" y="517"/>
                </a:lnTo>
                <a:lnTo>
                  <a:pt x="1467" y="504"/>
                </a:lnTo>
                <a:lnTo>
                  <a:pt x="1489" y="491"/>
                </a:lnTo>
                <a:lnTo>
                  <a:pt x="1512" y="477"/>
                </a:lnTo>
                <a:lnTo>
                  <a:pt x="1536" y="464"/>
                </a:lnTo>
                <a:lnTo>
                  <a:pt x="1582" y="435"/>
                </a:lnTo>
                <a:lnTo>
                  <a:pt x="1632" y="406"/>
                </a:lnTo>
                <a:lnTo>
                  <a:pt x="1683" y="376"/>
                </a:lnTo>
                <a:lnTo>
                  <a:pt x="1734" y="344"/>
                </a:lnTo>
                <a:lnTo>
                  <a:pt x="1787" y="312"/>
                </a:lnTo>
                <a:lnTo>
                  <a:pt x="1839" y="280"/>
                </a:lnTo>
                <a:lnTo>
                  <a:pt x="1894" y="246"/>
                </a:lnTo>
                <a:lnTo>
                  <a:pt x="1950" y="211"/>
                </a:lnTo>
                <a:lnTo>
                  <a:pt x="2006" y="178"/>
                </a:lnTo>
                <a:lnTo>
                  <a:pt x="2061" y="142"/>
                </a:lnTo>
                <a:lnTo>
                  <a:pt x="2117" y="107"/>
                </a:lnTo>
                <a:lnTo>
                  <a:pt x="2175" y="70"/>
                </a:lnTo>
                <a:lnTo>
                  <a:pt x="2290" y="0"/>
                </a:lnTo>
              </a:path>
            </a:pathLst>
          </a:custGeom>
          <a:noFill/>
          <a:ln w="33338">
            <a:solidFill>
              <a:srgbClr val="CD1543"/>
            </a:solidFill>
            <a:prstDash val="solid"/>
            <a:round/>
            <a:headEnd/>
            <a:tailEnd/>
          </a:ln>
        </p:spPr>
        <p:txBody>
          <a:bodyPr/>
          <a:lstStyle/>
          <a:p>
            <a:endParaRPr lang="en-GB"/>
          </a:p>
        </p:txBody>
      </p:sp>
      <p:sp>
        <p:nvSpPr>
          <p:cNvPr id="157734" name="Line 38"/>
          <p:cNvSpPr>
            <a:spLocks noChangeShapeType="1"/>
          </p:cNvSpPr>
          <p:nvPr/>
        </p:nvSpPr>
        <p:spPr bwMode="auto">
          <a:xfrm>
            <a:off x="2206625" y="3551238"/>
            <a:ext cx="68263" cy="1587"/>
          </a:xfrm>
          <a:prstGeom prst="line">
            <a:avLst/>
          </a:prstGeom>
          <a:noFill/>
          <a:ln w="15875">
            <a:solidFill>
              <a:srgbClr val="00498B"/>
            </a:solidFill>
            <a:round/>
            <a:headEnd/>
            <a:tailEnd/>
          </a:ln>
        </p:spPr>
        <p:txBody>
          <a:bodyPr/>
          <a:lstStyle/>
          <a:p>
            <a:endParaRPr lang="en-GB"/>
          </a:p>
        </p:txBody>
      </p:sp>
      <p:sp>
        <p:nvSpPr>
          <p:cNvPr id="157735" name="Line 39"/>
          <p:cNvSpPr>
            <a:spLocks noChangeShapeType="1"/>
          </p:cNvSpPr>
          <p:nvPr/>
        </p:nvSpPr>
        <p:spPr bwMode="auto">
          <a:xfrm>
            <a:off x="2206625" y="4364038"/>
            <a:ext cx="68263" cy="1587"/>
          </a:xfrm>
          <a:prstGeom prst="line">
            <a:avLst/>
          </a:prstGeom>
          <a:noFill/>
          <a:ln w="15875">
            <a:solidFill>
              <a:srgbClr val="00498B"/>
            </a:solidFill>
            <a:round/>
            <a:headEnd/>
            <a:tailEnd/>
          </a:ln>
        </p:spPr>
        <p:txBody>
          <a:bodyPr/>
          <a:lstStyle/>
          <a:p>
            <a:endParaRPr lang="en-GB"/>
          </a:p>
        </p:txBody>
      </p:sp>
      <p:sp>
        <p:nvSpPr>
          <p:cNvPr id="157736" name="Line 40"/>
          <p:cNvSpPr>
            <a:spLocks noChangeShapeType="1"/>
          </p:cNvSpPr>
          <p:nvPr/>
        </p:nvSpPr>
        <p:spPr bwMode="auto">
          <a:xfrm>
            <a:off x="2206625" y="5359400"/>
            <a:ext cx="68263" cy="1588"/>
          </a:xfrm>
          <a:prstGeom prst="line">
            <a:avLst/>
          </a:prstGeom>
          <a:noFill/>
          <a:ln w="15875">
            <a:solidFill>
              <a:srgbClr val="00498B"/>
            </a:solidFill>
            <a:round/>
            <a:headEnd/>
            <a:tailEnd/>
          </a:ln>
        </p:spPr>
        <p:txBody>
          <a:bodyPr/>
          <a:lstStyle/>
          <a:p>
            <a:endParaRPr lang="en-GB"/>
          </a:p>
        </p:txBody>
      </p:sp>
      <p:sp>
        <p:nvSpPr>
          <p:cNvPr id="157737" name="Line 41"/>
          <p:cNvSpPr>
            <a:spLocks noChangeShapeType="1"/>
          </p:cNvSpPr>
          <p:nvPr/>
        </p:nvSpPr>
        <p:spPr bwMode="auto">
          <a:xfrm>
            <a:off x="2206625" y="5143500"/>
            <a:ext cx="68263" cy="1588"/>
          </a:xfrm>
          <a:prstGeom prst="line">
            <a:avLst/>
          </a:prstGeom>
          <a:noFill/>
          <a:ln w="15875">
            <a:solidFill>
              <a:srgbClr val="00498B"/>
            </a:solidFill>
            <a:round/>
            <a:headEnd/>
            <a:tailEnd/>
          </a:ln>
        </p:spPr>
        <p:txBody>
          <a:bodyPr/>
          <a:lstStyle/>
          <a:p>
            <a:endParaRPr lang="en-GB"/>
          </a:p>
        </p:txBody>
      </p:sp>
      <p:sp>
        <p:nvSpPr>
          <p:cNvPr id="157738" name="Rectangle 42"/>
          <p:cNvSpPr>
            <a:spLocks noChangeArrowheads="1"/>
          </p:cNvSpPr>
          <p:nvPr/>
        </p:nvSpPr>
        <p:spPr bwMode="auto">
          <a:xfrm>
            <a:off x="1947863" y="3436938"/>
            <a:ext cx="180975" cy="198437"/>
          </a:xfrm>
          <a:prstGeom prst="rect">
            <a:avLst/>
          </a:prstGeom>
          <a:noFill/>
          <a:ln w="9525">
            <a:noFill/>
            <a:miter lim="800000"/>
            <a:headEnd/>
            <a:tailEnd/>
          </a:ln>
        </p:spPr>
        <p:txBody>
          <a:bodyPr wrap="none" lIns="0" tIns="0" rIns="0" bIns="0">
            <a:spAutoFit/>
          </a:bodyPr>
          <a:lstStyle/>
          <a:p>
            <a:pPr eaLnBrk="0" hangingPunct="0"/>
            <a:r>
              <a:rPr lang="de-DE" sz="1300">
                <a:solidFill>
                  <a:srgbClr val="00498B"/>
                </a:solidFill>
                <a:latin typeface="Tahoma" pitchFamily="34" charset="0"/>
              </a:rPr>
              <a:t>10</a:t>
            </a:r>
            <a:endParaRPr lang="de-DE">
              <a:latin typeface="Calibri" pitchFamily="34" charset="0"/>
            </a:endParaRPr>
          </a:p>
        </p:txBody>
      </p:sp>
      <p:sp>
        <p:nvSpPr>
          <p:cNvPr id="157739" name="Rectangle 43"/>
          <p:cNvSpPr>
            <a:spLocks noChangeArrowheads="1"/>
          </p:cNvSpPr>
          <p:nvPr/>
        </p:nvSpPr>
        <p:spPr bwMode="auto">
          <a:xfrm>
            <a:off x="2038350" y="4257675"/>
            <a:ext cx="90488" cy="198438"/>
          </a:xfrm>
          <a:prstGeom prst="rect">
            <a:avLst/>
          </a:prstGeom>
          <a:noFill/>
          <a:ln w="9525">
            <a:noFill/>
            <a:miter lim="800000"/>
            <a:headEnd/>
            <a:tailEnd/>
          </a:ln>
        </p:spPr>
        <p:txBody>
          <a:bodyPr wrap="none" lIns="0" tIns="0" rIns="0" bIns="0">
            <a:spAutoFit/>
          </a:bodyPr>
          <a:lstStyle/>
          <a:p>
            <a:pPr eaLnBrk="0" hangingPunct="0"/>
            <a:r>
              <a:rPr lang="de-DE" sz="1300">
                <a:solidFill>
                  <a:srgbClr val="00498B"/>
                </a:solidFill>
                <a:latin typeface="Tahoma" pitchFamily="34" charset="0"/>
              </a:rPr>
              <a:t>5</a:t>
            </a:r>
            <a:endParaRPr lang="de-DE">
              <a:latin typeface="Calibri" pitchFamily="34" charset="0"/>
            </a:endParaRPr>
          </a:p>
        </p:txBody>
      </p:sp>
      <p:sp>
        <p:nvSpPr>
          <p:cNvPr id="157740" name="Rectangle 44"/>
          <p:cNvSpPr>
            <a:spLocks noChangeArrowheads="1"/>
          </p:cNvSpPr>
          <p:nvPr/>
        </p:nvSpPr>
        <p:spPr bwMode="auto">
          <a:xfrm>
            <a:off x="2038350" y="5278438"/>
            <a:ext cx="90488" cy="198437"/>
          </a:xfrm>
          <a:prstGeom prst="rect">
            <a:avLst/>
          </a:prstGeom>
          <a:noFill/>
          <a:ln w="9525">
            <a:noFill/>
            <a:miter lim="800000"/>
            <a:headEnd/>
            <a:tailEnd/>
          </a:ln>
        </p:spPr>
        <p:txBody>
          <a:bodyPr wrap="none" lIns="0" tIns="0" rIns="0" bIns="0">
            <a:spAutoFit/>
          </a:bodyPr>
          <a:lstStyle/>
          <a:p>
            <a:pPr eaLnBrk="0" hangingPunct="0"/>
            <a:r>
              <a:rPr lang="de-DE" sz="1300">
                <a:solidFill>
                  <a:srgbClr val="00498B"/>
                </a:solidFill>
                <a:latin typeface="Tahoma" pitchFamily="34" charset="0"/>
              </a:rPr>
              <a:t>0</a:t>
            </a:r>
            <a:endParaRPr lang="de-DE">
              <a:latin typeface="Calibri" pitchFamily="34" charset="0"/>
            </a:endParaRPr>
          </a:p>
        </p:txBody>
      </p:sp>
      <p:sp>
        <p:nvSpPr>
          <p:cNvPr id="157741" name="Rectangle 45"/>
          <p:cNvSpPr>
            <a:spLocks noChangeArrowheads="1"/>
          </p:cNvSpPr>
          <p:nvPr/>
        </p:nvSpPr>
        <p:spPr bwMode="auto">
          <a:xfrm>
            <a:off x="2038350" y="5062538"/>
            <a:ext cx="90488" cy="198437"/>
          </a:xfrm>
          <a:prstGeom prst="rect">
            <a:avLst/>
          </a:prstGeom>
          <a:noFill/>
          <a:ln w="9525">
            <a:noFill/>
            <a:miter lim="800000"/>
            <a:headEnd/>
            <a:tailEnd/>
          </a:ln>
        </p:spPr>
        <p:txBody>
          <a:bodyPr wrap="none" lIns="0" tIns="0" rIns="0" bIns="0">
            <a:spAutoFit/>
          </a:bodyPr>
          <a:lstStyle/>
          <a:p>
            <a:pPr eaLnBrk="0" hangingPunct="0"/>
            <a:r>
              <a:rPr lang="de-DE" sz="1300">
                <a:solidFill>
                  <a:srgbClr val="00498B"/>
                </a:solidFill>
                <a:latin typeface="Tahoma" pitchFamily="34" charset="0"/>
              </a:rPr>
              <a:t>1</a:t>
            </a:r>
            <a:endParaRPr lang="de-DE">
              <a:latin typeface="Calibri" pitchFamily="34" charset="0"/>
            </a:endParaRPr>
          </a:p>
        </p:txBody>
      </p:sp>
      <p:sp>
        <p:nvSpPr>
          <p:cNvPr id="157742" name="Line 46"/>
          <p:cNvSpPr>
            <a:spLocks noChangeShapeType="1"/>
          </p:cNvSpPr>
          <p:nvPr/>
        </p:nvSpPr>
        <p:spPr bwMode="auto">
          <a:xfrm>
            <a:off x="3041650" y="5359400"/>
            <a:ext cx="1588" cy="63500"/>
          </a:xfrm>
          <a:prstGeom prst="line">
            <a:avLst/>
          </a:prstGeom>
          <a:noFill/>
          <a:ln w="15875">
            <a:solidFill>
              <a:srgbClr val="00498B"/>
            </a:solidFill>
            <a:round/>
            <a:headEnd/>
            <a:tailEnd/>
          </a:ln>
        </p:spPr>
        <p:txBody>
          <a:bodyPr/>
          <a:lstStyle/>
          <a:p>
            <a:endParaRPr lang="en-GB"/>
          </a:p>
        </p:txBody>
      </p:sp>
      <p:sp>
        <p:nvSpPr>
          <p:cNvPr id="157743" name="Line 47"/>
          <p:cNvSpPr>
            <a:spLocks noChangeShapeType="1"/>
          </p:cNvSpPr>
          <p:nvPr/>
        </p:nvSpPr>
        <p:spPr bwMode="auto">
          <a:xfrm>
            <a:off x="3708400" y="5359400"/>
            <a:ext cx="1588" cy="63500"/>
          </a:xfrm>
          <a:prstGeom prst="line">
            <a:avLst/>
          </a:prstGeom>
          <a:noFill/>
          <a:ln w="15875">
            <a:solidFill>
              <a:srgbClr val="00498B"/>
            </a:solidFill>
            <a:round/>
            <a:headEnd/>
            <a:tailEnd/>
          </a:ln>
        </p:spPr>
        <p:txBody>
          <a:bodyPr/>
          <a:lstStyle/>
          <a:p>
            <a:endParaRPr lang="en-GB"/>
          </a:p>
        </p:txBody>
      </p:sp>
      <p:sp>
        <p:nvSpPr>
          <p:cNvPr id="157744" name="Line 48"/>
          <p:cNvSpPr>
            <a:spLocks noChangeShapeType="1"/>
          </p:cNvSpPr>
          <p:nvPr/>
        </p:nvSpPr>
        <p:spPr bwMode="auto">
          <a:xfrm>
            <a:off x="4378325" y="5359400"/>
            <a:ext cx="1588" cy="63500"/>
          </a:xfrm>
          <a:prstGeom prst="line">
            <a:avLst/>
          </a:prstGeom>
          <a:noFill/>
          <a:ln w="15875">
            <a:solidFill>
              <a:srgbClr val="00498B"/>
            </a:solidFill>
            <a:round/>
            <a:headEnd/>
            <a:tailEnd/>
          </a:ln>
        </p:spPr>
        <p:txBody>
          <a:bodyPr/>
          <a:lstStyle/>
          <a:p>
            <a:endParaRPr lang="en-GB"/>
          </a:p>
        </p:txBody>
      </p:sp>
      <p:sp>
        <p:nvSpPr>
          <p:cNvPr id="157745" name="Line 49"/>
          <p:cNvSpPr>
            <a:spLocks noChangeShapeType="1"/>
          </p:cNvSpPr>
          <p:nvPr/>
        </p:nvSpPr>
        <p:spPr bwMode="auto">
          <a:xfrm>
            <a:off x="5045075" y="5359400"/>
            <a:ext cx="1588" cy="63500"/>
          </a:xfrm>
          <a:prstGeom prst="line">
            <a:avLst/>
          </a:prstGeom>
          <a:noFill/>
          <a:ln w="15875">
            <a:solidFill>
              <a:srgbClr val="00498B"/>
            </a:solidFill>
            <a:round/>
            <a:headEnd/>
            <a:tailEnd/>
          </a:ln>
        </p:spPr>
        <p:txBody>
          <a:bodyPr/>
          <a:lstStyle/>
          <a:p>
            <a:endParaRPr lang="en-GB"/>
          </a:p>
        </p:txBody>
      </p:sp>
      <p:sp>
        <p:nvSpPr>
          <p:cNvPr id="157746" name="Line 50"/>
          <p:cNvSpPr>
            <a:spLocks noChangeShapeType="1"/>
          </p:cNvSpPr>
          <p:nvPr/>
        </p:nvSpPr>
        <p:spPr bwMode="auto">
          <a:xfrm>
            <a:off x="5713413" y="5359400"/>
            <a:ext cx="1587" cy="63500"/>
          </a:xfrm>
          <a:prstGeom prst="line">
            <a:avLst/>
          </a:prstGeom>
          <a:noFill/>
          <a:ln w="15875">
            <a:solidFill>
              <a:srgbClr val="00498B"/>
            </a:solidFill>
            <a:round/>
            <a:headEnd/>
            <a:tailEnd/>
          </a:ln>
        </p:spPr>
        <p:txBody>
          <a:bodyPr/>
          <a:lstStyle/>
          <a:p>
            <a:endParaRPr lang="en-GB"/>
          </a:p>
        </p:txBody>
      </p:sp>
      <p:sp>
        <p:nvSpPr>
          <p:cNvPr id="157747" name="Line 51"/>
          <p:cNvSpPr>
            <a:spLocks noChangeShapeType="1"/>
          </p:cNvSpPr>
          <p:nvPr/>
        </p:nvSpPr>
        <p:spPr bwMode="auto">
          <a:xfrm>
            <a:off x="6380163" y="5359400"/>
            <a:ext cx="1587" cy="63500"/>
          </a:xfrm>
          <a:prstGeom prst="line">
            <a:avLst/>
          </a:prstGeom>
          <a:noFill/>
          <a:ln w="15875">
            <a:solidFill>
              <a:srgbClr val="00498B"/>
            </a:solidFill>
            <a:round/>
            <a:headEnd/>
            <a:tailEnd/>
          </a:ln>
        </p:spPr>
        <p:txBody>
          <a:bodyPr/>
          <a:lstStyle/>
          <a:p>
            <a:endParaRPr lang="en-GB"/>
          </a:p>
        </p:txBody>
      </p:sp>
      <p:sp>
        <p:nvSpPr>
          <p:cNvPr id="157748" name="Rectangle 52"/>
          <p:cNvSpPr>
            <a:spLocks noChangeArrowheads="1"/>
          </p:cNvSpPr>
          <p:nvPr/>
        </p:nvSpPr>
        <p:spPr bwMode="auto">
          <a:xfrm>
            <a:off x="3670300" y="5462588"/>
            <a:ext cx="90488" cy="198437"/>
          </a:xfrm>
          <a:prstGeom prst="rect">
            <a:avLst/>
          </a:prstGeom>
          <a:noFill/>
          <a:ln w="9525">
            <a:noFill/>
            <a:miter lim="800000"/>
            <a:headEnd/>
            <a:tailEnd/>
          </a:ln>
        </p:spPr>
        <p:txBody>
          <a:bodyPr wrap="none" lIns="0" tIns="0" rIns="0" bIns="0">
            <a:spAutoFit/>
          </a:bodyPr>
          <a:lstStyle/>
          <a:p>
            <a:pPr eaLnBrk="0" hangingPunct="0"/>
            <a:r>
              <a:rPr lang="de-DE" sz="1300">
                <a:solidFill>
                  <a:srgbClr val="00498B"/>
                </a:solidFill>
                <a:latin typeface="Tahoma" pitchFamily="34" charset="0"/>
              </a:rPr>
              <a:t>3</a:t>
            </a:r>
            <a:endParaRPr lang="de-DE">
              <a:latin typeface="Calibri" pitchFamily="34" charset="0"/>
            </a:endParaRPr>
          </a:p>
        </p:txBody>
      </p:sp>
      <p:sp>
        <p:nvSpPr>
          <p:cNvPr id="157749" name="Rectangle 53"/>
          <p:cNvSpPr>
            <a:spLocks noChangeArrowheads="1"/>
          </p:cNvSpPr>
          <p:nvPr/>
        </p:nvSpPr>
        <p:spPr bwMode="auto">
          <a:xfrm>
            <a:off x="4330700" y="5462588"/>
            <a:ext cx="90488" cy="198437"/>
          </a:xfrm>
          <a:prstGeom prst="rect">
            <a:avLst/>
          </a:prstGeom>
          <a:noFill/>
          <a:ln w="9525">
            <a:noFill/>
            <a:miter lim="800000"/>
            <a:headEnd/>
            <a:tailEnd/>
          </a:ln>
        </p:spPr>
        <p:txBody>
          <a:bodyPr wrap="none" lIns="0" tIns="0" rIns="0" bIns="0">
            <a:spAutoFit/>
          </a:bodyPr>
          <a:lstStyle/>
          <a:p>
            <a:pPr eaLnBrk="0" hangingPunct="0"/>
            <a:r>
              <a:rPr lang="de-DE" sz="1300">
                <a:solidFill>
                  <a:srgbClr val="00498B"/>
                </a:solidFill>
                <a:latin typeface="Tahoma" pitchFamily="34" charset="0"/>
              </a:rPr>
              <a:t>4</a:t>
            </a:r>
            <a:endParaRPr lang="de-DE">
              <a:latin typeface="Calibri" pitchFamily="34" charset="0"/>
            </a:endParaRPr>
          </a:p>
        </p:txBody>
      </p:sp>
      <p:sp>
        <p:nvSpPr>
          <p:cNvPr id="157750" name="Rectangle 54"/>
          <p:cNvSpPr>
            <a:spLocks noChangeArrowheads="1"/>
          </p:cNvSpPr>
          <p:nvPr/>
        </p:nvSpPr>
        <p:spPr bwMode="auto">
          <a:xfrm>
            <a:off x="4997450" y="5462588"/>
            <a:ext cx="90488" cy="198437"/>
          </a:xfrm>
          <a:prstGeom prst="rect">
            <a:avLst/>
          </a:prstGeom>
          <a:noFill/>
          <a:ln w="9525">
            <a:noFill/>
            <a:miter lim="800000"/>
            <a:headEnd/>
            <a:tailEnd/>
          </a:ln>
        </p:spPr>
        <p:txBody>
          <a:bodyPr wrap="none" lIns="0" tIns="0" rIns="0" bIns="0">
            <a:spAutoFit/>
          </a:bodyPr>
          <a:lstStyle/>
          <a:p>
            <a:pPr eaLnBrk="0" hangingPunct="0"/>
            <a:r>
              <a:rPr lang="de-DE" sz="1300">
                <a:solidFill>
                  <a:srgbClr val="00498B"/>
                </a:solidFill>
                <a:latin typeface="Tahoma" pitchFamily="34" charset="0"/>
              </a:rPr>
              <a:t>5</a:t>
            </a:r>
            <a:endParaRPr lang="de-DE">
              <a:latin typeface="Calibri" pitchFamily="34" charset="0"/>
            </a:endParaRPr>
          </a:p>
        </p:txBody>
      </p:sp>
      <p:sp>
        <p:nvSpPr>
          <p:cNvPr id="157751" name="Rectangle 55"/>
          <p:cNvSpPr>
            <a:spLocks noChangeArrowheads="1"/>
          </p:cNvSpPr>
          <p:nvPr/>
        </p:nvSpPr>
        <p:spPr bwMode="auto">
          <a:xfrm>
            <a:off x="5676900" y="5462588"/>
            <a:ext cx="90488" cy="198437"/>
          </a:xfrm>
          <a:prstGeom prst="rect">
            <a:avLst/>
          </a:prstGeom>
          <a:noFill/>
          <a:ln w="9525">
            <a:noFill/>
            <a:miter lim="800000"/>
            <a:headEnd/>
            <a:tailEnd/>
          </a:ln>
        </p:spPr>
        <p:txBody>
          <a:bodyPr wrap="none" lIns="0" tIns="0" rIns="0" bIns="0">
            <a:spAutoFit/>
          </a:bodyPr>
          <a:lstStyle/>
          <a:p>
            <a:pPr eaLnBrk="0" hangingPunct="0"/>
            <a:r>
              <a:rPr lang="de-DE" sz="1300">
                <a:solidFill>
                  <a:srgbClr val="00498B"/>
                </a:solidFill>
                <a:latin typeface="Tahoma" pitchFamily="34" charset="0"/>
              </a:rPr>
              <a:t>6</a:t>
            </a:r>
            <a:endParaRPr lang="de-DE">
              <a:latin typeface="Calibri" pitchFamily="34" charset="0"/>
            </a:endParaRPr>
          </a:p>
        </p:txBody>
      </p:sp>
      <p:sp>
        <p:nvSpPr>
          <p:cNvPr id="157752" name="Rectangle 56"/>
          <p:cNvSpPr>
            <a:spLocks noChangeArrowheads="1"/>
          </p:cNvSpPr>
          <p:nvPr/>
        </p:nvSpPr>
        <p:spPr bwMode="auto">
          <a:xfrm>
            <a:off x="6334125" y="5462588"/>
            <a:ext cx="90488" cy="198437"/>
          </a:xfrm>
          <a:prstGeom prst="rect">
            <a:avLst/>
          </a:prstGeom>
          <a:noFill/>
          <a:ln w="9525">
            <a:noFill/>
            <a:miter lim="800000"/>
            <a:headEnd/>
            <a:tailEnd/>
          </a:ln>
        </p:spPr>
        <p:txBody>
          <a:bodyPr wrap="none" lIns="0" tIns="0" rIns="0" bIns="0">
            <a:spAutoFit/>
          </a:bodyPr>
          <a:lstStyle/>
          <a:p>
            <a:pPr eaLnBrk="0" hangingPunct="0"/>
            <a:r>
              <a:rPr lang="de-DE" sz="1300">
                <a:solidFill>
                  <a:srgbClr val="00498B"/>
                </a:solidFill>
                <a:latin typeface="Tahoma" pitchFamily="34" charset="0"/>
              </a:rPr>
              <a:t>7</a:t>
            </a:r>
            <a:endParaRPr lang="de-DE">
              <a:latin typeface="Calibri" pitchFamily="34" charset="0"/>
            </a:endParaRPr>
          </a:p>
        </p:txBody>
      </p:sp>
      <p:sp>
        <p:nvSpPr>
          <p:cNvPr id="157753" name="Rectangle 57"/>
          <p:cNvSpPr>
            <a:spLocks noChangeArrowheads="1"/>
          </p:cNvSpPr>
          <p:nvPr/>
        </p:nvSpPr>
        <p:spPr bwMode="auto">
          <a:xfrm>
            <a:off x="2474913" y="2727325"/>
            <a:ext cx="465137" cy="198438"/>
          </a:xfrm>
          <a:prstGeom prst="rect">
            <a:avLst/>
          </a:prstGeom>
          <a:noFill/>
          <a:ln w="9525">
            <a:noFill/>
            <a:miter lim="800000"/>
            <a:headEnd/>
            <a:tailEnd/>
          </a:ln>
        </p:spPr>
        <p:txBody>
          <a:bodyPr wrap="none" lIns="0" tIns="0" rIns="0" bIns="0">
            <a:spAutoFit/>
          </a:bodyPr>
          <a:lstStyle/>
          <a:p>
            <a:pPr eaLnBrk="0" hangingPunct="0"/>
            <a:r>
              <a:rPr lang="de-DE" sz="1300">
                <a:solidFill>
                  <a:srgbClr val="0084CB"/>
                </a:solidFill>
                <a:latin typeface="Tahoma" pitchFamily="34" charset="0"/>
              </a:rPr>
              <a:t>Stroke</a:t>
            </a:r>
            <a:endParaRPr lang="de-DE">
              <a:latin typeface="Calibri" pitchFamily="34" charset="0"/>
            </a:endParaRPr>
          </a:p>
        </p:txBody>
      </p:sp>
      <p:sp>
        <p:nvSpPr>
          <p:cNvPr id="157754" name="Freeform 58"/>
          <p:cNvSpPr>
            <a:spLocks/>
          </p:cNvSpPr>
          <p:nvPr/>
        </p:nvSpPr>
        <p:spPr bwMode="auto">
          <a:xfrm>
            <a:off x="2890838" y="5086350"/>
            <a:ext cx="112712" cy="106363"/>
          </a:xfrm>
          <a:custGeom>
            <a:avLst/>
            <a:gdLst>
              <a:gd name="T0" fmla="*/ 90725208 w 71"/>
              <a:gd name="T1" fmla="*/ 0 h 67"/>
              <a:gd name="T2" fmla="*/ 73083407 w 71"/>
              <a:gd name="T3" fmla="*/ 0 h 67"/>
              <a:gd name="T4" fmla="*/ 57962543 w 71"/>
              <a:gd name="T5" fmla="*/ 2520961 h 67"/>
              <a:gd name="T6" fmla="*/ 40322316 w 71"/>
              <a:gd name="T7" fmla="*/ 10080671 h 67"/>
              <a:gd name="T8" fmla="*/ 30241740 w 71"/>
              <a:gd name="T9" fmla="*/ 22682302 h 67"/>
              <a:gd name="T10" fmla="*/ 17640220 w 71"/>
              <a:gd name="T11" fmla="*/ 35282350 h 67"/>
              <a:gd name="T12" fmla="*/ 10080579 w 71"/>
              <a:gd name="T13" fmla="*/ 47883978 h 67"/>
              <a:gd name="T14" fmla="*/ 5040290 w 71"/>
              <a:gd name="T15" fmla="*/ 63004992 h 67"/>
              <a:gd name="T16" fmla="*/ 0 w 71"/>
              <a:gd name="T17" fmla="*/ 83166328 h 67"/>
              <a:gd name="T18" fmla="*/ 5040290 w 71"/>
              <a:gd name="T19" fmla="*/ 100806703 h 67"/>
              <a:gd name="T20" fmla="*/ 10080579 w 71"/>
              <a:gd name="T21" fmla="*/ 115927729 h 67"/>
              <a:gd name="T22" fmla="*/ 17640220 w 71"/>
              <a:gd name="T23" fmla="*/ 128529358 h 67"/>
              <a:gd name="T24" fmla="*/ 30241740 w 71"/>
              <a:gd name="T25" fmla="*/ 143650359 h 67"/>
              <a:gd name="T26" fmla="*/ 40322316 w 71"/>
              <a:gd name="T27" fmla="*/ 151210067 h 67"/>
              <a:gd name="T28" fmla="*/ 57962543 w 71"/>
              <a:gd name="T29" fmla="*/ 161290734 h 67"/>
              <a:gd name="T30" fmla="*/ 73083407 w 71"/>
              <a:gd name="T31" fmla="*/ 163811695 h 67"/>
              <a:gd name="T32" fmla="*/ 90725208 w 71"/>
              <a:gd name="T33" fmla="*/ 168852029 h 67"/>
              <a:gd name="T34" fmla="*/ 110886385 w 71"/>
              <a:gd name="T35" fmla="*/ 163811695 h 67"/>
              <a:gd name="T36" fmla="*/ 126007249 w 71"/>
              <a:gd name="T37" fmla="*/ 161290734 h 67"/>
              <a:gd name="T38" fmla="*/ 141128113 w 71"/>
              <a:gd name="T39" fmla="*/ 151210067 h 67"/>
              <a:gd name="T40" fmla="*/ 153728039 w 71"/>
              <a:gd name="T41" fmla="*/ 143650359 h 67"/>
              <a:gd name="T42" fmla="*/ 166329553 w 71"/>
              <a:gd name="T43" fmla="*/ 128529358 h 67"/>
              <a:gd name="T44" fmla="*/ 173889191 w 71"/>
              <a:gd name="T45" fmla="*/ 115927729 h 67"/>
              <a:gd name="T46" fmla="*/ 178929479 w 71"/>
              <a:gd name="T47" fmla="*/ 100806703 h 67"/>
              <a:gd name="T48" fmla="*/ 178929479 w 71"/>
              <a:gd name="T49" fmla="*/ 83166328 h 67"/>
              <a:gd name="T50" fmla="*/ 178929479 w 71"/>
              <a:gd name="T51" fmla="*/ 63004992 h 67"/>
              <a:gd name="T52" fmla="*/ 173889191 w 71"/>
              <a:gd name="T53" fmla="*/ 47883978 h 67"/>
              <a:gd name="T54" fmla="*/ 166329553 w 71"/>
              <a:gd name="T55" fmla="*/ 35282350 h 67"/>
              <a:gd name="T56" fmla="*/ 153728039 w 71"/>
              <a:gd name="T57" fmla="*/ 22682302 h 67"/>
              <a:gd name="T58" fmla="*/ 141128113 w 71"/>
              <a:gd name="T59" fmla="*/ 10080671 h 67"/>
              <a:gd name="T60" fmla="*/ 126007249 w 71"/>
              <a:gd name="T61" fmla="*/ 2520961 h 67"/>
              <a:gd name="T62" fmla="*/ 110886385 w 71"/>
              <a:gd name="T63" fmla="*/ 0 h 67"/>
              <a:gd name="T64" fmla="*/ 90725208 w 71"/>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7"/>
              <a:gd name="T101" fmla="*/ 71 w 71"/>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7">
                <a:moveTo>
                  <a:pt x="36" y="0"/>
                </a:moveTo>
                <a:lnTo>
                  <a:pt x="29" y="0"/>
                </a:lnTo>
                <a:lnTo>
                  <a:pt x="23" y="1"/>
                </a:lnTo>
                <a:lnTo>
                  <a:pt x="16" y="4"/>
                </a:lnTo>
                <a:lnTo>
                  <a:pt x="12" y="9"/>
                </a:lnTo>
                <a:lnTo>
                  <a:pt x="7" y="14"/>
                </a:lnTo>
                <a:lnTo>
                  <a:pt x="4" y="19"/>
                </a:lnTo>
                <a:lnTo>
                  <a:pt x="2" y="25"/>
                </a:lnTo>
                <a:lnTo>
                  <a:pt x="0" y="33"/>
                </a:lnTo>
                <a:lnTo>
                  <a:pt x="2" y="40"/>
                </a:lnTo>
                <a:lnTo>
                  <a:pt x="4" y="46"/>
                </a:lnTo>
                <a:lnTo>
                  <a:pt x="7" y="51"/>
                </a:lnTo>
                <a:lnTo>
                  <a:pt x="12" y="57"/>
                </a:lnTo>
                <a:lnTo>
                  <a:pt x="16" y="60"/>
                </a:lnTo>
                <a:lnTo>
                  <a:pt x="23" y="64"/>
                </a:lnTo>
                <a:lnTo>
                  <a:pt x="29" y="65"/>
                </a:lnTo>
                <a:lnTo>
                  <a:pt x="36" y="67"/>
                </a:lnTo>
                <a:lnTo>
                  <a:pt x="44" y="65"/>
                </a:lnTo>
                <a:lnTo>
                  <a:pt x="50" y="64"/>
                </a:lnTo>
                <a:lnTo>
                  <a:pt x="56" y="60"/>
                </a:lnTo>
                <a:lnTo>
                  <a:pt x="61" y="57"/>
                </a:lnTo>
                <a:lnTo>
                  <a:pt x="66" y="51"/>
                </a:lnTo>
                <a:lnTo>
                  <a:pt x="69" y="46"/>
                </a:lnTo>
                <a:lnTo>
                  <a:pt x="71" y="40"/>
                </a:lnTo>
                <a:lnTo>
                  <a:pt x="71" y="33"/>
                </a:lnTo>
                <a:lnTo>
                  <a:pt x="71" y="25"/>
                </a:lnTo>
                <a:lnTo>
                  <a:pt x="69" y="19"/>
                </a:lnTo>
                <a:lnTo>
                  <a:pt x="66" y="14"/>
                </a:lnTo>
                <a:lnTo>
                  <a:pt x="61" y="9"/>
                </a:lnTo>
                <a:lnTo>
                  <a:pt x="56" y="4"/>
                </a:lnTo>
                <a:lnTo>
                  <a:pt x="50" y="1"/>
                </a:lnTo>
                <a:lnTo>
                  <a:pt x="44" y="0"/>
                </a:lnTo>
                <a:lnTo>
                  <a:pt x="36" y="0"/>
                </a:lnTo>
                <a:close/>
              </a:path>
            </a:pathLst>
          </a:custGeom>
          <a:solidFill>
            <a:srgbClr val="CD1543"/>
          </a:solidFill>
          <a:ln w="9525">
            <a:noFill/>
            <a:round/>
            <a:headEnd/>
            <a:tailEnd/>
          </a:ln>
        </p:spPr>
        <p:txBody>
          <a:bodyPr/>
          <a:lstStyle/>
          <a:p>
            <a:endParaRPr lang="en-GB"/>
          </a:p>
        </p:txBody>
      </p:sp>
      <p:sp>
        <p:nvSpPr>
          <p:cNvPr id="157755" name="Freeform 59"/>
          <p:cNvSpPr>
            <a:spLocks/>
          </p:cNvSpPr>
          <p:nvPr/>
        </p:nvSpPr>
        <p:spPr bwMode="auto">
          <a:xfrm>
            <a:off x="2890838" y="5086350"/>
            <a:ext cx="112712" cy="106363"/>
          </a:xfrm>
          <a:custGeom>
            <a:avLst/>
            <a:gdLst>
              <a:gd name="T0" fmla="*/ 90725208 w 71"/>
              <a:gd name="T1" fmla="*/ 0 h 67"/>
              <a:gd name="T2" fmla="*/ 73083407 w 71"/>
              <a:gd name="T3" fmla="*/ 0 h 67"/>
              <a:gd name="T4" fmla="*/ 57962543 w 71"/>
              <a:gd name="T5" fmla="*/ 2520961 h 67"/>
              <a:gd name="T6" fmla="*/ 40322316 w 71"/>
              <a:gd name="T7" fmla="*/ 10080671 h 67"/>
              <a:gd name="T8" fmla="*/ 30241740 w 71"/>
              <a:gd name="T9" fmla="*/ 22682302 h 67"/>
              <a:gd name="T10" fmla="*/ 17640220 w 71"/>
              <a:gd name="T11" fmla="*/ 35282350 h 67"/>
              <a:gd name="T12" fmla="*/ 10080579 w 71"/>
              <a:gd name="T13" fmla="*/ 47883978 h 67"/>
              <a:gd name="T14" fmla="*/ 5040290 w 71"/>
              <a:gd name="T15" fmla="*/ 63004992 h 67"/>
              <a:gd name="T16" fmla="*/ 0 w 71"/>
              <a:gd name="T17" fmla="*/ 83166328 h 67"/>
              <a:gd name="T18" fmla="*/ 5040290 w 71"/>
              <a:gd name="T19" fmla="*/ 100806703 h 67"/>
              <a:gd name="T20" fmla="*/ 10080579 w 71"/>
              <a:gd name="T21" fmla="*/ 115927729 h 67"/>
              <a:gd name="T22" fmla="*/ 17640220 w 71"/>
              <a:gd name="T23" fmla="*/ 128529358 h 67"/>
              <a:gd name="T24" fmla="*/ 30241740 w 71"/>
              <a:gd name="T25" fmla="*/ 143650359 h 67"/>
              <a:gd name="T26" fmla="*/ 40322316 w 71"/>
              <a:gd name="T27" fmla="*/ 151210067 h 67"/>
              <a:gd name="T28" fmla="*/ 57962543 w 71"/>
              <a:gd name="T29" fmla="*/ 161290734 h 67"/>
              <a:gd name="T30" fmla="*/ 73083407 w 71"/>
              <a:gd name="T31" fmla="*/ 163811695 h 67"/>
              <a:gd name="T32" fmla="*/ 90725208 w 71"/>
              <a:gd name="T33" fmla="*/ 168852029 h 67"/>
              <a:gd name="T34" fmla="*/ 110886385 w 71"/>
              <a:gd name="T35" fmla="*/ 163811695 h 67"/>
              <a:gd name="T36" fmla="*/ 126007249 w 71"/>
              <a:gd name="T37" fmla="*/ 161290734 h 67"/>
              <a:gd name="T38" fmla="*/ 141128113 w 71"/>
              <a:gd name="T39" fmla="*/ 151210067 h 67"/>
              <a:gd name="T40" fmla="*/ 153728039 w 71"/>
              <a:gd name="T41" fmla="*/ 143650359 h 67"/>
              <a:gd name="T42" fmla="*/ 166329553 w 71"/>
              <a:gd name="T43" fmla="*/ 128529358 h 67"/>
              <a:gd name="T44" fmla="*/ 173889191 w 71"/>
              <a:gd name="T45" fmla="*/ 115927729 h 67"/>
              <a:gd name="T46" fmla="*/ 178929479 w 71"/>
              <a:gd name="T47" fmla="*/ 100806703 h 67"/>
              <a:gd name="T48" fmla="*/ 178929479 w 71"/>
              <a:gd name="T49" fmla="*/ 83166328 h 67"/>
              <a:gd name="T50" fmla="*/ 178929479 w 71"/>
              <a:gd name="T51" fmla="*/ 63004992 h 67"/>
              <a:gd name="T52" fmla="*/ 173889191 w 71"/>
              <a:gd name="T53" fmla="*/ 47883978 h 67"/>
              <a:gd name="T54" fmla="*/ 166329553 w 71"/>
              <a:gd name="T55" fmla="*/ 35282350 h 67"/>
              <a:gd name="T56" fmla="*/ 153728039 w 71"/>
              <a:gd name="T57" fmla="*/ 22682302 h 67"/>
              <a:gd name="T58" fmla="*/ 141128113 w 71"/>
              <a:gd name="T59" fmla="*/ 10080671 h 67"/>
              <a:gd name="T60" fmla="*/ 126007249 w 71"/>
              <a:gd name="T61" fmla="*/ 2520961 h 67"/>
              <a:gd name="T62" fmla="*/ 110886385 w 71"/>
              <a:gd name="T63" fmla="*/ 0 h 67"/>
              <a:gd name="T64" fmla="*/ 90725208 w 71"/>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7"/>
              <a:gd name="T101" fmla="*/ 71 w 71"/>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7">
                <a:moveTo>
                  <a:pt x="36" y="0"/>
                </a:moveTo>
                <a:lnTo>
                  <a:pt x="29" y="0"/>
                </a:lnTo>
                <a:lnTo>
                  <a:pt x="23" y="1"/>
                </a:lnTo>
                <a:lnTo>
                  <a:pt x="16" y="4"/>
                </a:lnTo>
                <a:lnTo>
                  <a:pt x="12" y="9"/>
                </a:lnTo>
                <a:lnTo>
                  <a:pt x="7" y="14"/>
                </a:lnTo>
                <a:lnTo>
                  <a:pt x="4" y="19"/>
                </a:lnTo>
                <a:lnTo>
                  <a:pt x="2" y="25"/>
                </a:lnTo>
                <a:lnTo>
                  <a:pt x="0" y="33"/>
                </a:lnTo>
                <a:lnTo>
                  <a:pt x="2" y="40"/>
                </a:lnTo>
                <a:lnTo>
                  <a:pt x="4" y="46"/>
                </a:lnTo>
                <a:lnTo>
                  <a:pt x="7" y="51"/>
                </a:lnTo>
                <a:lnTo>
                  <a:pt x="12" y="57"/>
                </a:lnTo>
                <a:lnTo>
                  <a:pt x="16" y="60"/>
                </a:lnTo>
                <a:lnTo>
                  <a:pt x="23" y="64"/>
                </a:lnTo>
                <a:lnTo>
                  <a:pt x="29" y="65"/>
                </a:lnTo>
                <a:lnTo>
                  <a:pt x="36" y="67"/>
                </a:lnTo>
                <a:lnTo>
                  <a:pt x="44" y="65"/>
                </a:lnTo>
                <a:lnTo>
                  <a:pt x="50" y="64"/>
                </a:lnTo>
                <a:lnTo>
                  <a:pt x="56" y="60"/>
                </a:lnTo>
                <a:lnTo>
                  <a:pt x="61" y="57"/>
                </a:lnTo>
                <a:lnTo>
                  <a:pt x="66" y="51"/>
                </a:lnTo>
                <a:lnTo>
                  <a:pt x="69" y="46"/>
                </a:lnTo>
                <a:lnTo>
                  <a:pt x="71" y="40"/>
                </a:lnTo>
                <a:lnTo>
                  <a:pt x="71" y="33"/>
                </a:lnTo>
                <a:lnTo>
                  <a:pt x="71" y="25"/>
                </a:lnTo>
                <a:lnTo>
                  <a:pt x="69" y="19"/>
                </a:lnTo>
                <a:lnTo>
                  <a:pt x="66" y="14"/>
                </a:lnTo>
                <a:lnTo>
                  <a:pt x="61" y="9"/>
                </a:lnTo>
                <a:lnTo>
                  <a:pt x="56" y="4"/>
                </a:lnTo>
                <a:lnTo>
                  <a:pt x="50" y="1"/>
                </a:lnTo>
                <a:lnTo>
                  <a:pt x="44" y="0"/>
                </a:lnTo>
                <a:lnTo>
                  <a:pt x="36" y="0"/>
                </a:lnTo>
              </a:path>
            </a:pathLst>
          </a:custGeom>
          <a:noFill/>
          <a:ln w="15875">
            <a:solidFill>
              <a:srgbClr val="CD1543"/>
            </a:solidFill>
            <a:prstDash val="solid"/>
            <a:round/>
            <a:headEnd/>
            <a:tailEnd/>
          </a:ln>
        </p:spPr>
        <p:txBody>
          <a:bodyPr/>
          <a:lstStyle/>
          <a:p>
            <a:endParaRPr lang="en-GB"/>
          </a:p>
        </p:txBody>
      </p:sp>
      <p:sp>
        <p:nvSpPr>
          <p:cNvPr id="157756" name="Freeform 60"/>
          <p:cNvSpPr>
            <a:spLocks/>
          </p:cNvSpPr>
          <p:nvPr/>
        </p:nvSpPr>
        <p:spPr bwMode="auto">
          <a:xfrm>
            <a:off x="3314700" y="5083175"/>
            <a:ext cx="114300" cy="109538"/>
          </a:xfrm>
          <a:custGeom>
            <a:avLst/>
            <a:gdLst>
              <a:gd name="T0" fmla="*/ 93244973 w 72"/>
              <a:gd name="T1" fmla="*/ 0 h 69"/>
              <a:gd name="T2" fmla="*/ 73083731 w 72"/>
              <a:gd name="T3" fmla="*/ 0 h 69"/>
              <a:gd name="T4" fmla="*/ 57962800 w 72"/>
              <a:gd name="T5" fmla="*/ 7561297 h 69"/>
              <a:gd name="T6" fmla="*/ 40322495 w 72"/>
              <a:gd name="T7" fmla="*/ 15121006 h 69"/>
              <a:gd name="T8" fmla="*/ 27720926 w 72"/>
              <a:gd name="T9" fmla="*/ 25201673 h 69"/>
              <a:gd name="T10" fmla="*/ 17640299 w 72"/>
              <a:gd name="T11" fmla="*/ 35282345 h 69"/>
              <a:gd name="T12" fmla="*/ 7559675 w 72"/>
              <a:gd name="T13" fmla="*/ 52924318 h 69"/>
              <a:gd name="T14" fmla="*/ 5040312 w 72"/>
              <a:gd name="T15" fmla="*/ 68045318 h 69"/>
              <a:gd name="T16" fmla="*/ 0 w 72"/>
              <a:gd name="T17" fmla="*/ 85685691 h 69"/>
              <a:gd name="T18" fmla="*/ 5040312 w 72"/>
              <a:gd name="T19" fmla="*/ 105847048 h 69"/>
              <a:gd name="T20" fmla="*/ 7559675 w 72"/>
              <a:gd name="T21" fmla="*/ 120968048 h 69"/>
              <a:gd name="T22" fmla="*/ 17640299 w 72"/>
              <a:gd name="T23" fmla="*/ 133569675 h 69"/>
              <a:gd name="T24" fmla="*/ 27720926 w 72"/>
              <a:gd name="T25" fmla="*/ 146169715 h 69"/>
              <a:gd name="T26" fmla="*/ 40322495 w 72"/>
              <a:gd name="T27" fmla="*/ 156250381 h 69"/>
              <a:gd name="T28" fmla="*/ 57962800 w 72"/>
              <a:gd name="T29" fmla="*/ 166331048 h 69"/>
              <a:gd name="T30" fmla="*/ 73083731 w 72"/>
              <a:gd name="T31" fmla="*/ 168852008 h 69"/>
              <a:gd name="T32" fmla="*/ 93244973 w 72"/>
              <a:gd name="T33" fmla="*/ 173892341 h 69"/>
              <a:gd name="T34" fmla="*/ 108365929 w 72"/>
              <a:gd name="T35" fmla="*/ 168852008 h 69"/>
              <a:gd name="T36" fmla="*/ 126007809 w 72"/>
              <a:gd name="T37" fmla="*/ 166331048 h 69"/>
              <a:gd name="T38" fmla="*/ 141128740 w 72"/>
              <a:gd name="T39" fmla="*/ 156250381 h 69"/>
              <a:gd name="T40" fmla="*/ 158769032 w 72"/>
              <a:gd name="T41" fmla="*/ 146169715 h 69"/>
              <a:gd name="T42" fmla="*/ 166330292 w 72"/>
              <a:gd name="T43" fmla="*/ 133569675 h 69"/>
              <a:gd name="T44" fmla="*/ 173891551 w 72"/>
              <a:gd name="T45" fmla="*/ 120968048 h 69"/>
              <a:gd name="T46" fmla="*/ 181451223 w 72"/>
              <a:gd name="T47" fmla="*/ 105847048 h 69"/>
              <a:gd name="T48" fmla="*/ 181451223 w 72"/>
              <a:gd name="T49" fmla="*/ 85685691 h 69"/>
              <a:gd name="T50" fmla="*/ 181451223 w 72"/>
              <a:gd name="T51" fmla="*/ 68045318 h 69"/>
              <a:gd name="T52" fmla="*/ 173891551 w 72"/>
              <a:gd name="T53" fmla="*/ 52924318 h 69"/>
              <a:gd name="T54" fmla="*/ 166330292 w 72"/>
              <a:gd name="T55" fmla="*/ 35282345 h 69"/>
              <a:gd name="T56" fmla="*/ 158769032 w 72"/>
              <a:gd name="T57" fmla="*/ 25201673 h 69"/>
              <a:gd name="T58" fmla="*/ 141128740 w 72"/>
              <a:gd name="T59" fmla="*/ 15121006 h 69"/>
              <a:gd name="T60" fmla="*/ 126007809 w 72"/>
              <a:gd name="T61" fmla="*/ 7561297 h 69"/>
              <a:gd name="T62" fmla="*/ 108365929 w 72"/>
              <a:gd name="T63" fmla="*/ 0 h 69"/>
              <a:gd name="T64" fmla="*/ 93244973 w 72"/>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69"/>
              <a:gd name="T101" fmla="*/ 72 w 72"/>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69">
                <a:moveTo>
                  <a:pt x="37" y="0"/>
                </a:moveTo>
                <a:lnTo>
                  <a:pt x="29" y="0"/>
                </a:lnTo>
                <a:lnTo>
                  <a:pt x="23" y="3"/>
                </a:lnTo>
                <a:lnTo>
                  <a:pt x="16" y="6"/>
                </a:lnTo>
                <a:lnTo>
                  <a:pt x="11" y="10"/>
                </a:lnTo>
                <a:lnTo>
                  <a:pt x="7" y="14"/>
                </a:lnTo>
                <a:lnTo>
                  <a:pt x="3" y="21"/>
                </a:lnTo>
                <a:lnTo>
                  <a:pt x="2" y="27"/>
                </a:lnTo>
                <a:lnTo>
                  <a:pt x="0" y="34"/>
                </a:lnTo>
                <a:lnTo>
                  <a:pt x="2" y="42"/>
                </a:lnTo>
                <a:lnTo>
                  <a:pt x="3" y="48"/>
                </a:lnTo>
                <a:lnTo>
                  <a:pt x="7" y="53"/>
                </a:lnTo>
                <a:lnTo>
                  <a:pt x="11" y="58"/>
                </a:lnTo>
                <a:lnTo>
                  <a:pt x="16" y="62"/>
                </a:lnTo>
                <a:lnTo>
                  <a:pt x="23" y="66"/>
                </a:lnTo>
                <a:lnTo>
                  <a:pt x="29" y="67"/>
                </a:lnTo>
                <a:lnTo>
                  <a:pt x="37" y="69"/>
                </a:lnTo>
                <a:lnTo>
                  <a:pt x="43" y="67"/>
                </a:lnTo>
                <a:lnTo>
                  <a:pt x="50" y="66"/>
                </a:lnTo>
                <a:lnTo>
                  <a:pt x="56" y="62"/>
                </a:lnTo>
                <a:lnTo>
                  <a:pt x="63" y="58"/>
                </a:lnTo>
                <a:lnTo>
                  <a:pt x="66" y="53"/>
                </a:lnTo>
                <a:lnTo>
                  <a:pt x="69" y="48"/>
                </a:lnTo>
                <a:lnTo>
                  <a:pt x="72" y="42"/>
                </a:lnTo>
                <a:lnTo>
                  <a:pt x="72" y="34"/>
                </a:lnTo>
                <a:lnTo>
                  <a:pt x="72" y="27"/>
                </a:lnTo>
                <a:lnTo>
                  <a:pt x="69" y="21"/>
                </a:lnTo>
                <a:lnTo>
                  <a:pt x="66" y="14"/>
                </a:lnTo>
                <a:lnTo>
                  <a:pt x="63" y="10"/>
                </a:lnTo>
                <a:lnTo>
                  <a:pt x="56" y="6"/>
                </a:lnTo>
                <a:lnTo>
                  <a:pt x="50" y="3"/>
                </a:lnTo>
                <a:lnTo>
                  <a:pt x="43" y="0"/>
                </a:lnTo>
                <a:lnTo>
                  <a:pt x="37" y="0"/>
                </a:lnTo>
                <a:close/>
              </a:path>
            </a:pathLst>
          </a:custGeom>
          <a:solidFill>
            <a:srgbClr val="CD1543"/>
          </a:solidFill>
          <a:ln w="9525">
            <a:noFill/>
            <a:round/>
            <a:headEnd/>
            <a:tailEnd/>
          </a:ln>
        </p:spPr>
        <p:txBody>
          <a:bodyPr/>
          <a:lstStyle/>
          <a:p>
            <a:endParaRPr lang="en-GB"/>
          </a:p>
        </p:txBody>
      </p:sp>
      <p:sp>
        <p:nvSpPr>
          <p:cNvPr id="157757" name="Freeform 61"/>
          <p:cNvSpPr>
            <a:spLocks/>
          </p:cNvSpPr>
          <p:nvPr/>
        </p:nvSpPr>
        <p:spPr bwMode="auto">
          <a:xfrm>
            <a:off x="3314700" y="5083175"/>
            <a:ext cx="114300" cy="109538"/>
          </a:xfrm>
          <a:custGeom>
            <a:avLst/>
            <a:gdLst>
              <a:gd name="T0" fmla="*/ 93244973 w 72"/>
              <a:gd name="T1" fmla="*/ 0 h 69"/>
              <a:gd name="T2" fmla="*/ 73083731 w 72"/>
              <a:gd name="T3" fmla="*/ 0 h 69"/>
              <a:gd name="T4" fmla="*/ 57962800 w 72"/>
              <a:gd name="T5" fmla="*/ 7561297 h 69"/>
              <a:gd name="T6" fmla="*/ 40322495 w 72"/>
              <a:gd name="T7" fmla="*/ 15121006 h 69"/>
              <a:gd name="T8" fmla="*/ 27720926 w 72"/>
              <a:gd name="T9" fmla="*/ 25201673 h 69"/>
              <a:gd name="T10" fmla="*/ 17640299 w 72"/>
              <a:gd name="T11" fmla="*/ 35282345 h 69"/>
              <a:gd name="T12" fmla="*/ 7559675 w 72"/>
              <a:gd name="T13" fmla="*/ 52924318 h 69"/>
              <a:gd name="T14" fmla="*/ 5040312 w 72"/>
              <a:gd name="T15" fmla="*/ 68045318 h 69"/>
              <a:gd name="T16" fmla="*/ 0 w 72"/>
              <a:gd name="T17" fmla="*/ 85685691 h 69"/>
              <a:gd name="T18" fmla="*/ 5040312 w 72"/>
              <a:gd name="T19" fmla="*/ 105847048 h 69"/>
              <a:gd name="T20" fmla="*/ 7559675 w 72"/>
              <a:gd name="T21" fmla="*/ 120968048 h 69"/>
              <a:gd name="T22" fmla="*/ 17640299 w 72"/>
              <a:gd name="T23" fmla="*/ 133569675 h 69"/>
              <a:gd name="T24" fmla="*/ 27720926 w 72"/>
              <a:gd name="T25" fmla="*/ 146169715 h 69"/>
              <a:gd name="T26" fmla="*/ 40322495 w 72"/>
              <a:gd name="T27" fmla="*/ 156250381 h 69"/>
              <a:gd name="T28" fmla="*/ 57962800 w 72"/>
              <a:gd name="T29" fmla="*/ 166331048 h 69"/>
              <a:gd name="T30" fmla="*/ 73083731 w 72"/>
              <a:gd name="T31" fmla="*/ 168852008 h 69"/>
              <a:gd name="T32" fmla="*/ 93244973 w 72"/>
              <a:gd name="T33" fmla="*/ 173892341 h 69"/>
              <a:gd name="T34" fmla="*/ 108365929 w 72"/>
              <a:gd name="T35" fmla="*/ 168852008 h 69"/>
              <a:gd name="T36" fmla="*/ 126007809 w 72"/>
              <a:gd name="T37" fmla="*/ 166331048 h 69"/>
              <a:gd name="T38" fmla="*/ 141128740 w 72"/>
              <a:gd name="T39" fmla="*/ 156250381 h 69"/>
              <a:gd name="T40" fmla="*/ 158769032 w 72"/>
              <a:gd name="T41" fmla="*/ 146169715 h 69"/>
              <a:gd name="T42" fmla="*/ 166330292 w 72"/>
              <a:gd name="T43" fmla="*/ 133569675 h 69"/>
              <a:gd name="T44" fmla="*/ 173891551 w 72"/>
              <a:gd name="T45" fmla="*/ 120968048 h 69"/>
              <a:gd name="T46" fmla="*/ 181451223 w 72"/>
              <a:gd name="T47" fmla="*/ 105847048 h 69"/>
              <a:gd name="T48" fmla="*/ 181451223 w 72"/>
              <a:gd name="T49" fmla="*/ 85685691 h 69"/>
              <a:gd name="T50" fmla="*/ 181451223 w 72"/>
              <a:gd name="T51" fmla="*/ 68045318 h 69"/>
              <a:gd name="T52" fmla="*/ 173891551 w 72"/>
              <a:gd name="T53" fmla="*/ 52924318 h 69"/>
              <a:gd name="T54" fmla="*/ 166330292 w 72"/>
              <a:gd name="T55" fmla="*/ 35282345 h 69"/>
              <a:gd name="T56" fmla="*/ 158769032 w 72"/>
              <a:gd name="T57" fmla="*/ 25201673 h 69"/>
              <a:gd name="T58" fmla="*/ 141128740 w 72"/>
              <a:gd name="T59" fmla="*/ 15121006 h 69"/>
              <a:gd name="T60" fmla="*/ 126007809 w 72"/>
              <a:gd name="T61" fmla="*/ 7561297 h 69"/>
              <a:gd name="T62" fmla="*/ 108365929 w 72"/>
              <a:gd name="T63" fmla="*/ 0 h 69"/>
              <a:gd name="T64" fmla="*/ 93244973 w 72"/>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69"/>
              <a:gd name="T101" fmla="*/ 72 w 72"/>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69">
                <a:moveTo>
                  <a:pt x="37" y="0"/>
                </a:moveTo>
                <a:lnTo>
                  <a:pt x="29" y="0"/>
                </a:lnTo>
                <a:lnTo>
                  <a:pt x="23" y="3"/>
                </a:lnTo>
                <a:lnTo>
                  <a:pt x="16" y="6"/>
                </a:lnTo>
                <a:lnTo>
                  <a:pt x="11" y="10"/>
                </a:lnTo>
                <a:lnTo>
                  <a:pt x="7" y="14"/>
                </a:lnTo>
                <a:lnTo>
                  <a:pt x="3" y="21"/>
                </a:lnTo>
                <a:lnTo>
                  <a:pt x="2" y="27"/>
                </a:lnTo>
                <a:lnTo>
                  <a:pt x="0" y="34"/>
                </a:lnTo>
                <a:lnTo>
                  <a:pt x="2" y="42"/>
                </a:lnTo>
                <a:lnTo>
                  <a:pt x="3" y="48"/>
                </a:lnTo>
                <a:lnTo>
                  <a:pt x="7" y="53"/>
                </a:lnTo>
                <a:lnTo>
                  <a:pt x="11" y="58"/>
                </a:lnTo>
                <a:lnTo>
                  <a:pt x="16" y="62"/>
                </a:lnTo>
                <a:lnTo>
                  <a:pt x="23" y="66"/>
                </a:lnTo>
                <a:lnTo>
                  <a:pt x="29" y="67"/>
                </a:lnTo>
                <a:lnTo>
                  <a:pt x="37" y="69"/>
                </a:lnTo>
                <a:lnTo>
                  <a:pt x="43" y="67"/>
                </a:lnTo>
                <a:lnTo>
                  <a:pt x="50" y="66"/>
                </a:lnTo>
                <a:lnTo>
                  <a:pt x="56" y="62"/>
                </a:lnTo>
                <a:lnTo>
                  <a:pt x="63" y="58"/>
                </a:lnTo>
                <a:lnTo>
                  <a:pt x="66" y="53"/>
                </a:lnTo>
                <a:lnTo>
                  <a:pt x="69" y="48"/>
                </a:lnTo>
                <a:lnTo>
                  <a:pt x="72" y="42"/>
                </a:lnTo>
                <a:lnTo>
                  <a:pt x="72" y="34"/>
                </a:lnTo>
                <a:lnTo>
                  <a:pt x="72" y="27"/>
                </a:lnTo>
                <a:lnTo>
                  <a:pt x="69" y="21"/>
                </a:lnTo>
                <a:lnTo>
                  <a:pt x="66" y="14"/>
                </a:lnTo>
                <a:lnTo>
                  <a:pt x="63" y="10"/>
                </a:lnTo>
                <a:lnTo>
                  <a:pt x="56" y="6"/>
                </a:lnTo>
                <a:lnTo>
                  <a:pt x="50" y="3"/>
                </a:lnTo>
                <a:lnTo>
                  <a:pt x="43" y="0"/>
                </a:lnTo>
                <a:lnTo>
                  <a:pt x="37" y="0"/>
                </a:lnTo>
              </a:path>
            </a:pathLst>
          </a:custGeom>
          <a:noFill/>
          <a:ln w="15875">
            <a:solidFill>
              <a:srgbClr val="CD1543"/>
            </a:solidFill>
            <a:prstDash val="solid"/>
            <a:round/>
            <a:headEnd/>
            <a:tailEnd/>
          </a:ln>
        </p:spPr>
        <p:txBody>
          <a:bodyPr/>
          <a:lstStyle/>
          <a:p>
            <a:endParaRPr lang="en-GB"/>
          </a:p>
        </p:txBody>
      </p:sp>
      <p:sp>
        <p:nvSpPr>
          <p:cNvPr id="157758" name="Freeform 62"/>
          <p:cNvSpPr>
            <a:spLocks/>
          </p:cNvSpPr>
          <p:nvPr/>
        </p:nvSpPr>
        <p:spPr bwMode="auto">
          <a:xfrm>
            <a:off x="4271963" y="4818063"/>
            <a:ext cx="114300" cy="109537"/>
          </a:xfrm>
          <a:custGeom>
            <a:avLst/>
            <a:gdLst>
              <a:gd name="T0" fmla="*/ 93244973 w 72"/>
              <a:gd name="T1" fmla="*/ 0 h 69"/>
              <a:gd name="T2" fmla="*/ 73083731 w 72"/>
              <a:gd name="T3" fmla="*/ 0 h 69"/>
              <a:gd name="T4" fmla="*/ 55443439 w 72"/>
              <a:gd name="T5" fmla="*/ 10080578 h 69"/>
              <a:gd name="T6" fmla="*/ 40322495 w 72"/>
              <a:gd name="T7" fmla="*/ 12599928 h 69"/>
              <a:gd name="T8" fmla="*/ 27720926 w 72"/>
              <a:gd name="T9" fmla="*/ 25201443 h 69"/>
              <a:gd name="T10" fmla="*/ 15120937 w 72"/>
              <a:gd name="T11" fmla="*/ 37801373 h 69"/>
              <a:gd name="T12" fmla="*/ 7559675 w 72"/>
              <a:gd name="T13" fmla="*/ 52922247 h 69"/>
              <a:gd name="T14" fmla="*/ 2520950 w 72"/>
              <a:gd name="T15" fmla="*/ 70564046 h 69"/>
              <a:gd name="T16" fmla="*/ 0 w 72"/>
              <a:gd name="T17" fmla="*/ 85684908 h 69"/>
              <a:gd name="T18" fmla="*/ 2520950 w 72"/>
              <a:gd name="T19" fmla="*/ 105846082 h 69"/>
              <a:gd name="T20" fmla="*/ 7559675 w 72"/>
              <a:gd name="T21" fmla="*/ 120966944 h 69"/>
              <a:gd name="T22" fmla="*/ 15120937 w 72"/>
              <a:gd name="T23" fmla="*/ 133566868 h 69"/>
              <a:gd name="T24" fmla="*/ 27720926 w 72"/>
              <a:gd name="T25" fmla="*/ 146168380 h 69"/>
              <a:gd name="T26" fmla="*/ 40322495 w 72"/>
              <a:gd name="T27" fmla="*/ 158768305 h 69"/>
              <a:gd name="T28" fmla="*/ 55443439 w 72"/>
              <a:gd name="T29" fmla="*/ 166329529 h 69"/>
              <a:gd name="T30" fmla="*/ 73083731 w 72"/>
              <a:gd name="T31" fmla="*/ 171369817 h 69"/>
              <a:gd name="T32" fmla="*/ 93244973 w 72"/>
              <a:gd name="T33" fmla="*/ 173889166 h 69"/>
              <a:gd name="T34" fmla="*/ 108365929 w 72"/>
              <a:gd name="T35" fmla="*/ 171369817 h 69"/>
              <a:gd name="T36" fmla="*/ 128527170 w 72"/>
              <a:gd name="T37" fmla="*/ 166329529 h 69"/>
              <a:gd name="T38" fmla="*/ 141128740 w 72"/>
              <a:gd name="T39" fmla="*/ 158768305 h 69"/>
              <a:gd name="T40" fmla="*/ 156249671 w 72"/>
              <a:gd name="T41" fmla="*/ 146168380 h 69"/>
              <a:gd name="T42" fmla="*/ 163810930 w 72"/>
              <a:gd name="T43" fmla="*/ 133566868 h 69"/>
              <a:gd name="T44" fmla="*/ 176410912 w 72"/>
              <a:gd name="T45" fmla="*/ 120966944 h 69"/>
              <a:gd name="T46" fmla="*/ 181451223 w 72"/>
              <a:gd name="T47" fmla="*/ 105846082 h 69"/>
              <a:gd name="T48" fmla="*/ 181451223 w 72"/>
              <a:gd name="T49" fmla="*/ 85684908 h 69"/>
              <a:gd name="T50" fmla="*/ 181451223 w 72"/>
              <a:gd name="T51" fmla="*/ 70564046 h 69"/>
              <a:gd name="T52" fmla="*/ 176410912 w 72"/>
              <a:gd name="T53" fmla="*/ 52922247 h 69"/>
              <a:gd name="T54" fmla="*/ 163810930 w 72"/>
              <a:gd name="T55" fmla="*/ 37801373 h 69"/>
              <a:gd name="T56" fmla="*/ 156249671 w 72"/>
              <a:gd name="T57" fmla="*/ 25201443 h 69"/>
              <a:gd name="T58" fmla="*/ 141128740 w 72"/>
              <a:gd name="T59" fmla="*/ 12599928 h 69"/>
              <a:gd name="T60" fmla="*/ 128527170 w 72"/>
              <a:gd name="T61" fmla="*/ 10080578 h 69"/>
              <a:gd name="T62" fmla="*/ 108365929 w 72"/>
              <a:gd name="T63" fmla="*/ 0 h 69"/>
              <a:gd name="T64" fmla="*/ 93244973 w 72"/>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69"/>
              <a:gd name="T101" fmla="*/ 72 w 72"/>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69">
                <a:moveTo>
                  <a:pt x="37" y="0"/>
                </a:moveTo>
                <a:lnTo>
                  <a:pt x="29" y="0"/>
                </a:lnTo>
                <a:lnTo>
                  <a:pt x="22" y="4"/>
                </a:lnTo>
                <a:lnTo>
                  <a:pt x="16" y="5"/>
                </a:lnTo>
                <a:lnTo>
                  <a:pt x="11" y="10"/>
                </a:lnTo>
                <a:lnTo>
                  <a:pt x="6" y="15"/>
                </a:lnTo>
                <a:lnTo>
                  <a:pt x="3" y="21"/>
                </a:lnTo>
                <a:lnTo>
                  <a:pt x="1" y="28"/>
                </a:lnTo>
                <a:lnTo>
                  <a:pt x="0" y="34"/>
                </a:lnTo>
                <a:lnTo>
                  <a:pt x="1" y="42"/>
                </a:lnTo>
                <a:lnTo>
                  <a:pt x="3" y="48"/>
                </a:lnTo>
                <a:lnTo>
                  <a:pt x="6" y="53"/>
                </a:lnTo>
                <a:lnTo>
                  <a:pt x="11" y="58"/>
                </a:lnTo>
                <a:lnTo>
                  <a:pt x="16" y="63"/>
                </a:lnTo>
                <a:lnTo>
                  <a:pt x="22" y="66"/>
                </a:lnTo>
                <a:lnTo>
                  <a:pt x="29" y="68"/>
                </a:lnTo>
                <a:lnTo>
                  <a:pt x="37" y="69"/>
                </a:lnTo>
                <a:lnTo>
                  <a:pt x="43" y="68"/>
                </a:lnTo>
                <a:lnTo>
                  <a:pt x="51" y="66"/>
                </a:lnTo>
                <a:lnTo>
                  <a:pt x="56" y="63"/>
                </a:lnTo>
                <a:lnTo>
                  <a:pt x="62" y="58"/>
                </a:lnTo>
                <a:lnTo>
                  <a:pt x="65" y="53"/>
                </a:lnTo>
                <a:lnTo>
                  <a:pt x="70" y="48"/>
                </a:lnTo>
                <a:lnTo>
                  <a:pt x="72" y="42"/>
                </a:lnTo>
                <a:lnTo>
                  <a:pt x="72" y="34"/>
                </a:lnTo>
                <a:lnTo>
                  <a:pt x="72" y="28"/>
                </a:lnTo>
                <a:lnTo>
                  <a:pt x="70" y="21"/>
                </a:lnTo>
                <a:lnTo>
                  <a:pt x="65" y="15"/>
                </a:lnTo>
                <a:lnTo>
                  <a:pt x="62" y="10"/>
                </a:lnTo>
                <a:lnTo>
                  <a:pt x="56" y="5"/>
                </a:lnTo>
                <a:lnTo>
                  <a:pt x="51" y="4"/>
                </a:lnTo>
                <a:lnTo>
                  <a:pt x="43" y="0"/>
                </a:lnTo>
                <a:lnTo>
                  <a:pt x="37" y="0"/>
                </a:lnTo>
                <a:close/>
              </a:path>
            </a:pathLst>
          </a:custGeom>
          <a:solidFill>
            <a:srgbClr val="CD1543"/>
          </a:solidFill>
          <a:ln w="9525">
            <a:noFill/>
            <a:round/>
            <a:headEnd/>
            <a:tailEnd/>
          </a:ln>
        </p:spPr>
        <p:txBody>
          <a:bodyPr/>
          <a:lstStyle/>
          <a:p>
            <a:endParaRPr lang="en-GB"/>
          </a:p>
        </p:txBody>
      </p:sp>
      <p:sp>
        <p:nvSpPr>
          <p:cNvPr id="157759" name="Freeform 63"/>
          <p:cNvSpPr>
            <a:spLocks/>
          </p:cNvSpPr>
          <p:nvPr/>
        </p:nvSpPr>
        <p:spPr bwMode="auto">
          <a:xfrm>
            <a:off x="4271963" y="4818063"/>
            <a:ext cx="114300" cy="109537"/>
          </a:xfrm>
          <a:custGeom>
            <a:avLst/>
            <a:gdLst>
              <a:gd name="T0" fmla="*/ 93244973 w 72"/>
              <a:gd name="T1" fmla="*/ 0 h 69"/>
              <a:gd name="T2" fmla="*/ 73083731 w 72"/>
              <a:gd name="T3" fmla="*/ 0 h 69"/>
              <a:gd name="T4" fmla="*/ 55443439 w 72"/>
              <a:gd name="T5" fmla="*/ 10080578 h 69"/>
              <a:gd name="T6" fmla="*/ 40322495 w 72"/>
              <a:gd name="T7" fmla="*/ 12599928 h 69"/>
              <a:gd name="T8" fmla="*/ 27720926 w 72"/>
              <a:gd name="T9" fmla="*/ 25201443 h 69"/>
              <a:gd name="T10" fmla="*/ 15120937 w 72"/>
              <a:gd name="T11" fmla="*/ 37801373 h 69"/>
              <a:gd name="T12" fmla="*/ 7559675 w 72"/>
              <a:gd name="T13" fmla="*/ 52922247 h 69"/>
              <a:gd name="T14" fmla="*/ 2520950 w 72"/>
              <a:gd name="T15" fmla="*/ 70564046 h 69"/>
              <a:gd name="T16" fmla="*/ 0 w 72"/>
              <a:gd name="T17" fmla="*/ 85684908 h 69"/>
              <a:gd name="T18" fmla="*/ 2520950 w 72"/>
              <a:gd name="T19" fmla="*/ 105846082 h 69"/>
              <a:gd name="T20" fmla="*/ 7559675 w 72"/>
              <a:gd name="T21" fmla="*/ 120966944 h 69"/>
              <a:gd name="T22" fmla="*/ 15120937 w 72"/>
              <a:gd name="T23" fmla="*/ 133566868 h 69"/>
              <a:gd name="T24" fmla="*/ 27720926 w 72"/>
              <a:gd name="T25" fmla="*/ 146168380 h 69"/>
              <a:gd name="T26" fmla="*/ 40322495 w 72"/>
              <a:gd name="T27" fmla="*/ 158768305 h 69"/>
              <a:gd name="T28" fmla="*/ 55443439 w 72"/>
              <a:gd name="T29" fmla="*/ 166329529 h 69"/>
              <a:gd name="T30" fmla="*/ 73083731 w 72"/>
              <a:gd name="T31" fmla="*/ 171369817 h 69"/>
              <a:gd name="T32" fmla="*/ 93244973 w 72"/>
              <a:gd name="T33" fmla="*/ 173889166 h 69"/>
              <a:gd name="T34" fmla="*/ 108365929 w 72"/>
              <a:gd name="T35" fmla="*/ 171369817 h 69"/>
              <a:gd name="T36" fmla="*/ 128527170 w 72"/>
              <a:gd name="T37" fmla="*/ 166329529 h 69"/>
              <a:gd name="T38" fmla="*/ 141128740 w 72"/>
              <a:gd name="T39" fmla="*/ 158768305 h 69"/>
              <a:gd name="T40" fmla="*/ 156249671 w 72"/>
              <a:gd name="T41" fmla="*/ 146168380 h 69"/>
              <a:gd name="T42" fmla="*/ 163810930 w 72"/>
              <a:gd name="T43" fmla="*/ 133566868 h 69"/>
              <a:gd name="T44" fmla="*/ 176410912 w 72"/>
              <a:gd name="T45" fmla="*/ 120966944 h 69"/>
              <a:gd name="T46" fmla="*/ 181451223 w 72"/>
              <a:gd name="T47" fmla="*/ 105846082 h 69"/>
              <a:gd name="T48" fmla="*/ 181451223 w 72"/>
              <a:gd name="T49" fmla="*/ 85684908 h 69"/>
              <a:gd name="T50" fmla="*/ 181451223 w 72"/>
              <a:gd name="T51" fmla="*/ 70564046 h 69"/>
              <a:gd name="T52" fmla="*/ 176410912 w 72"/>
              <a:gd name="T53" fmla="*/ 52922247 h 69"/>
              <a:gd name="T54" fmla="*/ 163810930 w 72"/>
              <a:gd name="T55" fmla="*/ 37801373 h 69"/>
              <a:gd name="T56" fmla="*/ 156249671 w 72"/>
              <a:gd name="T57" fmla="*/ 25201443 h 69"/>
              <a:gd name="T58" fmla="*/ 141128740 w 72"/>
              <a:gd name="T59" fmla="*/ 12599928 h 69"/>
              <a:gd name="T60" fmla="*/ 128527170 w 72"/>
              <a:gd name="T61" fmla="*/ 10080578 h 69"/>
              <a:gd name="T62" fmla="*/ 108365929 w 72"/>
              <a:gd name="T63" fmla="*/ 0 h 69"/>
              <a:gd name="T64" fmla="*/ 93244973 w 72"/>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69"/>
              <a:gd name="T101" fmla="*/ 72 w 72"/>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69">
                <a:moveTo>
                  <a:pt x="37" y="0"/>
                </a:moveTo>
                <a:lnTo>
                  <a:pt x="29" y="0"/>
                </a:lnTo>
                <a:lnTo>
                  <a:pt x="22" y="4"/>
                </a:lnTo>
                <a:lnTo>
                  <a:pt x="16" y="5"/>
                </a:lnTo>
                <a:lnTo>
                  <a:pt x="11" y="10"/>
                </a:lnTo>
                <a:lnTo>
                  <a:pt x="6" y="15"/>
                </a:lnTo>
                <a:lnTo>
                  <a:pt x="3" y="21"/>
                </a:lnTo>
                <a:lnTo>
                  <a:pt x="1" y="28"/>
                </a:lnTo>
                <a:lnTo>
                  <a:pt x="0" y="34"/>
                </a:lnTo>
                <a:lnTo>
                  <a:pt x="1" y="42"/>
                </a:lnTo>
                <a:lnTo>
                  <a:pt x="3" y="48"/>
                </a:lnTo>
                <a:lnTo>
                  <a:pt x="6" y="53"/>
                </a:lnTo>
                <a:lnTo>
                  <a:pt x="11" y="58"/>
                </a:lnTo>
                <a:lnTo>
                  <a:pt x="16" y="63"/>
                </a:lnTo>
                <a:lnTo>
                  <a:pt x="22" y="66"/>
                </a:lnTo>
                <a:lnTo>
                  <a:pt x="29" y="68"/>
                </a:lnTo>
                <a:lnTo>
                  <a:pt x="37" y="69"/>
                </a:lnTo>
                <a:lnTo>
                  <a:pt x="43" y="68"/>
                </a:lnTo>
                <a:lnTo>
                  <a:pt x="51" y="66"/>
                </a:lnTo>
                <a:lnTo>
                  <a:pt x="56" y="63"/>
                </a:lnTo>
                <a:lnTo>
                  <a:pt x="62" y="58"/>
                </a:lnTo>
                <a:lnTo>
                  <a:pt x="65" y="53"/>
                </a:lnTo>
                <a:lnTo>
                  <a:pt x="70" y="48"/>
                </a:lnTo>
                <a:lnTo>
                  <a:pt x="72" y="42"/>
                </a:lnTo>
                <a:lnTo>
                  <a:pt x="72" y="34"/>
                </a:lnTo>
                <a:lnTo>
                  <a:pt x="72" y="28"/>
                </a:lnTo>
                <a:lnTo>
                  <a:pt x="70" y="21"/>
                </a:lnTo>
                <a:lnTo>
                  <a:pt x="65" y="15"/>
                </a:lnTo>
                <a:lnTo>
                  <a:pt x="62" y="10"/>
                </a:lnTo>
                <a:lnTo>
                  <a:pt x="56" y="5"/>
                </a:lnTo>
                <a:lnTo>
                  <a:pt x="51" y="4"/>
                </a:lnTo>
                <a:lnTo>
                  <a:pt x="43" y="0"/>
                </a:lnTo>
                <a:lnTo>
                  <a:pt x="37" y="0"/>
                </a:lnTo>
              </a:path>
            </a:pathLst>
          </a:custGeom>
          <a:noFill/>
          <a:ln w="15875">
            <a:solidFill>
              <a:srgbClr val="CD1543"/>
            </a:solidFill>
            <a:prstDash val="solid"/>
            <a:round/>
            <a:headEnd/>
            <a:tailEnd/>
          </a:ln>
        </p:spPr>
        <p:txBody>
          <a:bodyPr/>
          <a:lstStyle/>
          <a:p>
            <a:endParaRPr lang="en-GB"/>
          </a:p>
        </p:txBody>
      </p:sp>
      <p:sp>
        <p:nvSpPr>
          <p:cNvPr id="157760" name="Freeform 64"/>
          <p:cNvSpPr>
            <a:spLocks/>
          </p:cNvSpPr>
          <p:nvPr/>
        </p:nvSpPr>
        <p:spPr bwMode="auto">
          <a:xfrm>
            <a:off x="5154613" y="4376738"/>
            <a:ext cx="114300" cy="109537"/>
          </a:xfrm>
          <a:custGeom>
            <a:avLst/>
            <a:gdLst>
              <a:gd name="T0" fmla="*/ 88206250 w 72"/>
              <a:gd name="T1" fmla="*/ 0 h 69"/>
              <a:gd name="T2" fmla="*/ 73083731 w 72"/>
              <a:gd name="T3" fmla="*/ 2519351 h 69"/>
              <a:gd name="T4" fmla="*/ 55443439 w 72"/>
              <a:gd name="T5" fmla="*/ 7559640 h 69"/>
              <a:gd name="T6" fmla="*/ 40322495 w 72"/>
              <a:gd name="T7" fmla="*/ 15120868 h 69"/>
              <a:gd name="T8" fmla="*/ 25201558 w 72"/>
              <a:gd name="T9" fmla="*/ 27720799 h 69"/>
              <a:gd name="T10" fmla="*/ 15120937 w 72"/>
              <a:gd name="T11" fmla="*/ 40322311 h 69"/>
              <a:gd name="T12" fmla="*/ 7559675 w 72"/>
              <a:gd name="T13" fmla="*/ 52922247 h 69"/>
              <a:gd name="T14" fmla="*/ 0 w 72"/>
              <a:gd name="T15" fmla="*/ 68043109 h 69"/>
              <a:gd name="T16" fmla="*/ 0 w 72"/>
              <a:gd name="T17" fmla="*/ 88204258 h 69"/>
              <a:gd name="T18" fmla="*/ 0 w 72"/>
              <a:gd name="T19" fmla="*/ 105846082 h 69"/>
              <a:gd name="T20" fmla="*/ 7559675 w 72"/>
              <a:gd name="T21" fmla="*/ 120966944 h 69"/>
              <a:gd name="T22" fmla="*/ 15120937 w 72"/>
              <a:gd name="T23" fmla="*/ 136087806 h 69"/>
              <a:gd name="T24" fmla="*/ 25201558 w 72"/>
              <a:gd name="T25" fmla="*/ 148687730 h 69"/>
              <a:gd name="T26" fmla="*/ 40322495 w 72"/>
              <a:gd name="T27" fmla="*/ 156248955 h 69"/>
              <a:gd name="T28" fmla="*/ 55443439 w 72"/>
              <a:gd name="T29" fmla="*/ 166329529 h 69"/>
              <a:gd name="T30" fmla="*/ 73083731 w 72"/>
              <a:gd name="T31" fmla="*/ 173889166 h 69"/>
              <a:gd name="T32" fmla="*/ 88206250 w 72"/>
              <a:gd name="T33" fmla="*/ 173889166 h 69"/>
              <a:gd name="T34" fmla="*/ 108365929 w 72"/>
              <a:gd name="T35" fmla="*/ 173889166 h 69"/>
              <a:gd name="T36" fmla="*/ 126007809 w 72"/>
              <a:gd name="T37" fmla="*/ 166329529 h 69"/>
              <a:gd name="T38" fmla="*/ 141128740 w 72"/>
              <a:gd name="T39" fmla="*/ 156248955 h 69"/>
              <a:gd name="T40" fmla="*/ 153728722 w 72"/>
              <a:gd name="T41" fmla="*/ 148687730 h 69"/>
              <a:gd name="T42" fmla="*/ 166330292 w 72"/>
              <a:gd name="T43" fmla="*/ 136087806 h 69"/>
              <a:gd name="T44" fmla="*/ 173891551 w 72"/>
              <a:gd name="T45" fmla="*/ 120966944 h 69"/>
              <a:gd name="T46" fmla="*/ 176410912 w 72"/>
              <a:gd name="T47" fmla="*/ 105846082 h 69"/>
              <a:gd name="T48" fmla="*/ 181451223 w 72"/>
              <a:gd name="T49" fmla="*/ 88204258 h 69"/>
              <a:gd name="T50" fmla="*/ 176410912 w 72"/>
              <a:gd name="T51" fmla="*/ 68043109 h 69"/>
              <a:gd name="T52" fmla="*/ 173891551 w 72"/>
              <a:gd name="T53" fmla="*/ 52922247 h 69"/>
              <a:gd name="T54" fmla="*/ 166330292 w 72"/>
              <a:gd name="T55" fmla="*/ 40322311 h 69"/>
              <a:gd name="T56" fmla="*/ 153728722 w 72"/>
              <a:gd name="T57" fmla="*/ 27720799 h 69"/>
              <a:gd name="T58" fmla="*/ 141128740 w 72"/>
              <a:gd name="T59" fmla="*/ 15120868 h 69"/>
              <a:gd name="T60" fmla="*/ 126007809 w 72"/>
              <a:gd name="T61" fmla="*/ 7559640 h 69"/>
              <a:gd name="T62" fmla="*/ 108365929 w 72"/>
              <a:gd name="T63" fmla="*/ 2519351 h 69"/>
              <a:gd name="T64" fmla="*/ 88206250 w 72"/>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69"/>
              <a:gd name="T101" fmla="*/ 72 w 72"/>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69">
                <a:moveTo>
                  <a:pt x="35" y="0"/>
                </a:moveTo>
                <a:lnTo>
                  <a:pt x="29" y="1"/>
                </a:lnTo>
                <a:lnTo>
                  <a:pt x="22" y="3"/>
                </a:lnTo>
                <a:lnTo>
                  <a:pt x="16" y="6"/>
                </a:lnTo>
                <a:lnTo>
                  <a:pt x="10" y="11"/>
                </a:lnTo>
                <a:lnTo>
                  <a:pt x="6" y="16"/>
                </a:lnTo>
                <a:lnTo>
                  <a:pt x="3" y="21"/>
                </a:lnTo>
                <a:lnTo>
                  <a:pt x="0" y="27"/>
                </a:lnTo>
                <a:lnTo>
                  <a:pt x="0" y="35"/>
                </a:lnTo>
                <a:lnTo>
                  <a:pt x="0" y="42"/>
                </a:lnTo>
                <a:lnTo>
                  <a:pt x="3" y="48"/>
                </a:lnTo>
                <a:lnTo>
                  <a:pt x="6" y="54"/>
                </a:lnTo>
                <a:lnTo>
                  <a:pt x="10" y="59"/>
                </a:lnTo>
                <a:lnTo>
                  <a:pt x="16" y="62"/>
                </a:lnTo>
                <a:lnTo>
                  <a:pt x="22" y="66"/>
                </a:lnTo>
                <a:lnTo>
                  <a:pt x="29" y="69"/>
                </a:lnTo>
                <a:lnTo>
                  <a:pt x="35" y="69"/>
                </a:lnTo>
                <a:lnTo>
                  <a:pt x="43" y="69"/>
                </a:lnTo>
                <a:lnTo>
                  <a:pt x="50" y="66"/>
                </a:lnTo>
                <a:lnTo>
                  <a:pt x="56" y="62"/>
                </a:lnTo>
                <a:lnTo>
                  <a:pt x="61" y="59"/>
                </a:lnTo>
                <a:lnTo>
                  <a:pt x="66" y="54"/>
                </a:lnTo>
                <a:lnTo>
                  <a:pt x="69" y="48"/>
                </a:lnTo>
                <a:lnTo>
                  <a:pt x="70" y="42"/>
                </a:lnTo>
                <a:lnTo>
                  <a:pt x="72" y="35"/>
                </a:lnTo>
                <a:lnTo>
                  <a:pt x="70" y="27"/>
                </a:lnTo>
                <a:lnTo>
                  <a:pt x="69" y="21"/>
                </a:lnTo>
                <a:lnTo>
                  <a:pt x="66" y="16"/>
                </a:lnTo>
                <a:lnTo>
                  <a:pt x="61" y="11"/>
                </a:lnTo>
                <a:lnTo>
                  <a:pt x="56" y="6"/>
                </a:lnTo>
                <a:lnTo>
                  <a:pt x="50" y="3"/>
                </a:lnTo>
                <a:lnTo>
                  <a:pt x="43" y="1"/>
                </a:lnTo>
                <a:lnTo>
                  <a:pt x="35" y="0"/>
                </a:lnTo>
                <a:close/>
              </a:path>
            </a:pathLst>
          </a:custGeom>
          <a:solidFill>
            <a:srgbClr val="CD1543"/>
          </a:solidFill>
          <a:ln w="9525">
            <a:noFill/>
            <a:round/>
            <a:headEnd/>
            <a:tailEnd/>
          </a:ln>
        </p:spPr>
        <p:txBody>
          <a:bodyPr/>
          <a:lstStyle/>
          <a:p>
            <a:endParaRPr lang="en-GB"/>
          </a:p>
        </p:txBody>
      </p:sp>
      <p:sp>
        <p:nvSpPr>
          <p:cNvPr id="157761" name="Freeform 65"/>
          <p:cNvSpPr>
            <a:spLocks/>
          </p:cNvSpPr>
          <p:nvPr/>
        </p:nvSpPr>
        <p:spPr bwMode="auto">
          <a:xfrm>
            <a:off x="5154613" y="4376738"/>
            <a:ext cx="114300" cy="109537"/>
          </a:xfrm>
          <a:custGeom>
            <a:avLst/>
            <a:gdLst>
              <a:gd name="T0" fmla="*/ 88206250 w 72"/>
              <a:gd name="T1" fmla="*/ 0 h 69"/>
              <a:gd name="T2" fmla="*/ 73083731 w 72"/>
              <a:gd name="T3" fmla="*/ 2519351 h 69"/>
              <a:gd name="T4" fmla="*/ 55443439 w 72"/>
              <a:gd name="T5" fmla="*/ 7559640 h 69"/>
              <a:gd name="T6" fmla="*/ 40322495 w 72"/>
              <a:gd name="T7" fmla="*/ 15120868 h 69"/>
              <a:gd name="T8" fmla="*/ 25201558 w 72"/>
              <a:gd name="T9" fmla="*/ 27720799 h 69"/>
              <a:gd name="T10" fmla="*/ 15120937 w 72"/>
              <a:gd name="T11" fmla="*/ 40322311 h 69"/>
              <a:gd name="T12" fmla="*/ 7559675 w 72"/>
              <a:gd name="T13" fmla="*/ 52922247 h 69"/>
              <a:gd name="T14" fmla="*/ 0 w 72"/>
              <a:gd name="T15" fmla="*/ 68043109 h 69"/>
              <a:gd name="T16" fmla="*/ 0 w 72"/>
              <a:gd name="T17" fmla="*/ 88204258 h 69"/>
              <a:gd name="T18" fmla="*/ 0 w 72"/>
              <a:gd name="T19" fmla="*/ 105846082 h 69"/>
              <a:gd name="T20" fmla="*/ 7559675 w 72"/>
              <a:gd name="T21" fmla="*/ 120966944 h 69"/>
              <a:gd name="T22" fmla="*/ 15120937 w 72"/>
              <a:gd name="T23" fmla="*/ 136087806 h 69"/>
              <a:gd name="T24" fmla="*/ 25201558 w 72"/>
              <a:gd name="T25" fmla="*/ 148687730 h 69"/>
              <a:gd name="T26" fmla="*/ 40322495 w 72"/>
              <a:gd name="T27" fmla="*/ 156248955 h 69"/>
              <a:gd name="T28" fmla="*/ 55443439 w 72"/>
              <a:gd name="T29" fmla="*/ 166329529 h 69"/>
              <a:gd name="T30" fmla="*/ 73083731 w 72"/>
              <a:gd name="T31" fmla="*/ 173889166 h 69"/>
              <a:gd name="T32" fmla="*/ 88206250 w 72"/>
              <a:gd name="T33" fmla="*/ 173889166 h 69"/>
              <a:gd name="T34" fmla="*/ 108365929 w 72"/>
              <a:gd name="T35" fmla="*/ 173889166 h 69"/>
              <a:gd name="T36" fmla="*/ 126007809 w 72"/>
              <a:gd name="T37" fmla="*/ 166329529 h 69"/>
              <a:gd name="T38" fmla="*/ 141128740 w 72"/>
              <a:gd name="T39" fmla="*/ 156248955 h 69"/>
              <a:gd name="T40" fmla="*/ 153728722 w 72"/>
              <a:gd name="T41" fmla="*/ 148687730 h 69"/>
              <a:gd name="T42" fmla="*/ 166330292 w 72"/>
              <a:gd name="T43" fmla="*/ 136087806 h 69"/>
              <a:gd name="T44" fmla="*/ 173891551 w 72"/>
              <a:gd name="T45" fmla="*/ 120966944 h 69"/>
              <a:gd name="T46" fmla="*/ 176410912 w 72"/>
              <a:gd name="T47" fmla="*/ 105846082 h 69"/>
              <a:gd name="T48" fmla="*/ 181451223 w 72"/>
              <a:gd name="T49" fmla="*/ 88204258 h 69"/>
              <a:gd name="T50" fmla="*/ 176410912 w 72"/>
              <a:gd name="T51" fmla="*/ 68043109 h 69"/>
              <a:gd name="T52" fmla="*/ 173891551 w 72"/>
              <a:gd name="T53" fmla="*/ 52922247 h 69"/>
              <a:gd name="T54" fmla="*/ 166330292 w 72"/>
              <a:gd name="T55" fmla="*/ 40322311 h 69"/>
              <a:gd name="T56" fmla="*/ 153728722 w 72"/>
              <a:gd name="T57" fmla="*/ 27720799 h 69"/>
              <a:gd name="T58" fmla="*/ 141128740 w 72"/>
              <a:gd name="T59" fmla="*/ 15120868 h 69"/>
              <a:gd name="T60" fmla="*/ 126007809 w 72"/>
              <a:gd name="T61" fmla="*/ 7559640 h 69"/>
              <a:gd name="T62" fmla="*/ 108365929 w 72"/>
              <a:gd name="T63" fmla="*/ 2519351 h 69"/>
              <a:gd name="T64" fmla="*/ 88206250 w 72"/>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69"/>
              <a:gd name="T101" fmla="*/ 72 w 72"/>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69">
                <a:moveTo>
                  <a:pt x="35" y="0"/>
                </a:moveTo>
                <a:lnTo>
                  <a:pt x="29" y="1"/>
                </a:lnTo>
                <a:lnTo>
                  <a:pt x="22" y="3"/>
                </a:lnTo>
                <a:lnTo>
                  <a:pt x="16" y="6"/>
                </a:lnTo>
                <a:lnTo>
                  <a:pt x="10" y="11"/>
                </a:lnTo>
                <a:lnTo>
                  <a:pt x="6" y="16"/>
                </a:lnTo>
                <a:lnTo>
                  <a:pt x="3" y="21"/>
                </a:lnTo>
                <a:lnTo>
                  <a:pt x="0" y="27"/>
                </a:lnTo>
                <a:lnTo>
                  <a:pt x="0" y="35"/>
                </a:lnTo>
                <a:lnTo>
                  <a:pt x="0" y="42"/>
                </a:lnTo>
                <a:lnTo>
                  <a:pt x="3" y="48"/>
                </a:lnTo>
                <a:lnTo>
                  <a:pt x="6" y="54"/>
                </a:lnTo>
                <a:lnTo>
                  <a:pt x="10" y="59"/>
                </a:lnTo>
                <a:lnTo>
                  <a:pt x="16" y="62"/>
                </a:lnTo>
                <a:lnTo>
                  <a:pt x="22" y="66"/>
                </a:lnTo>
                <a:lnTo>
                  <a:pt x="29" y="69"/>
                </a:lnTo>
                <a:lnTo>
                  <a:pt x="35" y="69"/>
                </a:lnTo>
                <a:lnTo>
                  <a:pt x="43" y="69"/>
                </a:lnTo>
                <a:lnTo>
                  <a:pt x="50" y="66"/>
                </a:lnTo>
                <a:lnTo>
                  <a:pt x="56" y="62"/>
                </a:lnTo>
                <a:lnTo>
                  <a:pt x="61" y="59"/>
                </a:lnTo>
                <a:lnTo>
                  <a:pt x="66" y="54"/>
                </a:lnTo>
                <a:lnTo>
                  <a:pt x="69" y="48"/>
                </a:lnTo>
                <a:lnTo>
                  <a:pt x="70" y="42"/>
                </a:lnTo>
                <a:lnTo>
                  <a:pt x="72" y="35"/>
                </a:lnTo>
                <a:lnTo>
                  <a:pt x="70" y="27"/>
                </a:lnTo>
                <a:lnTo>
                  <a:pt x="69" y="21"/>
                </a:lnTo>
                <a:lnTo>
                  <a:pt x="66" y="16"/>
                </a:lnTo>
                <a:lnTo>
                  <a:pt x="61" y="11"/>
                </a:lnTo>
                <a:lnTo>
                  <a:pt x="56" y="6"/>
                </a:lnTo>
                <a:lnTo>
                  <a:pt x="50" y="3"/>
                </a:lnTo>
                <a:lnTo>
                  <a:pt x="43" y="1"/>
                </a:lnTo>
                <a:lnTo>
                  <a:pt x="35" y="0"/>
                </a:lnTo>
              </a:path>
            </a:pathLst>
          </a:custGeom>
          <a:noFill/>
          <a:ln w="15875">
            <a:solidFill>
              <a:srgbClr val="CD1543"/>
            </a:solidFill>
            <a:prstDash val="solid"/>
            <a:round/>
            <a:headEnd/>
            <a:tailEnd/>
          </a:ln>
        </p:spPr>
        <p:txBody>
          <a:bodyPr/>
          <a:lstStyle/>
          <a:p>
            <a:endParaRPr lang="en-GB"/>
          </a:p>
        </p:txBody>
      </p:sp>
      <p:sp>
        <p:nvSpPr>
          <p:cNvPr id="157762" name="Freeform 66"/>
          <p:cNvSpPr>
            <a:spLocks/>
          </p:cNvSpPr>
          <p:nvPr/>
        </p:nvSpPr>
        <p:spPr bwMode="auto">
          <a:xfrm>
            <a:off x="6502400" y="3570288"/>
            <a:ext cx="111125" cy="109537"/>
          </a:xfrm>
          <a:custGeom>
            <a:avLst/>
            <a:gdLst>
              <a:gd name="T0" fmla="*/ 88206249 w 70"/>
              <a:gd name="T1" fmla="*/ 0 h 69"/>
              <a:gd name="T2" fmla="*/ 68043420 w 70"/>
              <a:gd name="T3" fmla="*/ 5040289 h 69"/>
              <a:gd name="T4" fmla="*/ 50403115 w 70"/>
              <a:gd name="T5" fmla="*/ 10080578 h 69"/>
              <a:gd name="T6" fmla="*/ 35282185 w 70"/>
              <a:gd name="T7" fmla="*/ 17640218 h 69"/>
              <a:gd name="T8" fmla="*/ 22680609 w 70"/>
              <a:gd name="T9" fmla="*/ 30241736 h 69"/>
              <a:gd name="T10" fmla="*/ 10080624 w 70"/>
              <a:gd name="T11" fmla="*/ 40322311 h 69"/>
              <a:gd name="T12" fmla="*/ 2520950 w 70"/>
              <a:gd name="T13" fmla="*/ 52922247 h 69"/>
              <a:gd name="T14" fmla="*/ 0 w 70"/>
              <a:gd name="T15" fmla="*/ 70564046 h 69"/>
              <a:gd name="T16" fmla="*/ 0 w 70"/>
              <a:gd name="T17" fmla="*/ 90725196 h 69"/>
              <a:gd name="T18" fmla="*/ 0 w 70"/>
              <a:gd name="T19" fmla="*/ 105846082 h 69"/>
              <a:gd name="T20" fmla="*/ 2520950 w 70"/>
              <a:gd name="T21" fmla="*/ 120966944 h 69"/>
              <a:gd name="T22" fmla="*/ 10080624 w 70"/>
              <a:gd name="T23" fmla="*/ 138607156 h 69"/>
              <a:gd name="T24" fmla="*/ 22680609 w 70"/>
              <a:gd name="T25" fmla="*/ 151208668 h 69"/>
              <a:gd name="T26" fmla="*/ 35282185 w 70"/>
              <a:gd name="T27" fmla="*/ 158768305 h 69"/>
              <a:gd name="T28" fmla="*/ 50403115 w 70"/>
              <a:gd name="T29" fmla="*/ 166329529 h 69"/>
              <a:gd name="T30" fmla="*/ 68043420 w 70"/>
              <a:gd name="T31" fmla="*/ 171369817 h 69"/>
              <a:gd name="T32" fmla="*/ 88206249 w 70"/>
              <a:gd name="T33" fmla="*/ 173889166 h 69"/>
              <a:gd name="T34" fmla="*/ 103325592 w 70"/>
              <a:gd name="T35" fmla="*/ 171369817 h 69"/>
              <a:gd name="T36" fmla="*/ 120967497 w 70"/>
              <a:gd name="T37" fmla="*/ 166329529 h 69"/>
              <a:gd name="T38" fmla="*/ 136088428 w 70"/>
              <a:gd name="T39" fmla="*/ 158768305 h 69"/>
              <a:gd name="T40" fmla="*/ 148688410 w 70"/>
              <a:gd name="T41" fmla="*/ 151208668 h 69"/>
              <a:gd name="T42" fmla="*/ 161289979 w 70"/>
              <a:gd name="T43" fmla="*/ 138607156 h 69"/>
              <a:gd name="T44" fmla="*/ 168851238 w 70"/>
              <a:gd name="T45" fmla="*/ 120966944 h 69"/>
              <a:gd name="T46" fmla="*/ 171370600 w 70"/>
              <a:gd name="T47" fmla="*/ 105846082 h 69"/>
              <a:gd name="T48" fmla="*/ 176410910 w 70"/>
              <a:gd name="T49" fmla="*/ 90725196 h 69"/>
              <a:gd name="T50" fmla="*/ 171370600 w 70"/>
              <a:gd name="T51" fmla="*/ 70564046 h 69"/>
              <a:gd name="T52" fmla="*/ 168851238 w 70"/>
              <a:gd name="T53" fmla="*/ 52922247 h 69"/>
              <a:gd name="T54" fmla="*/ 161289979 w 70"/>
              <a:gd name="T55" fmla="*/ 40322311 h 69"/>
              <a:gd name="T56" fmla="*/ 148688410 w 70"/>
              <a:gd name="T57" fmla="*/ 30241736 h 69"/>
              <a:gd name="T58" fmla="*/ 136088428 w 70"/>
              <a:gd name="T59" fmla="*/ 17640218 h 69"/>
              <a:gd name="T60" fmla="*/ 120967497 w 70"/>
              <a:gd name="T61" fmla="*/ 10080578 h 69"/>
              <a:gd name="T62" fmla="*/ 103325592 w 70"/>
              <a:gd name="T63" fmla="*/ 5040289 h 69"/>
              <a:gd name="T64" fmla="*/ 88206249 w 70"/>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69"/>
              <a:gd name="T101" fmla="*/ 70 w 70"/>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69">
                <a:moveTo>
                  <a:pt x="35" y="0"/>
                </a:moveTo>
                <a:lnTo>
                  <a:pt x="27" y="2"/>
                </a:lnTo>
                <a:lnTo>
                  <a:pt x="20" y="4"/>
                </a:lnTo>
                <a:lnTo>
                  <a:pt x="14" y="7"/>
                </a:lnTo>
                <a:lnTo>
                  <a:pt x="9" y="12"/>
                </a:lnTo>
                <a:lnTo>
                  <a:pt x="4" y="16"/>
                </a:lnTo>
                <a:lnTo>
                  <a:pt x="1" y="21"/>
                </a:lnTo>
                <a:lnTo>
                  <a:pt x="0" y="28"/>
                </a:lnTo>
                <a:lnTo>
                  <a:pt x="0" y="36"/>
                </a:lnTo>
                <a:lnTo>
                  <a:pt x="0" y="42"/>
                </a:lnTo>
                <a:lnTo>
                  <a:pt x="1" y="48"/>
                </a:lnTo>
                <a:lnTo>
                  <a:pt x="4" y="55"/>
                </a:lnTo>
                <a:lnTo>
                  <a:pt x="9" y="60"/>
                </a:lnTo>
                <a:lnTo>
                  <a:pt x="14" y="63"/>
                </a:lnTo>
                <a:lnTo>
                  <a:pt x="20" y="66"/>
                </a:lnTo>
                <a:lnTo>
                  <a:pt x="27" y="68"/>
                </a:lnTo>
                <a:lnTo>
                  <a:pt x="35" y="69"/>
                </a:lnTo>
                <a:lnTo>
                  <a:pt x="41" y="68"/>
                </a:lnTo>
                <a:lnTo>
                  <a:pt x="48" y="66"/>
                </a:lnTo>
                <a:lnTo>
                  <a:pt x="54" y="63"/>
                </a:lnTo>
                <a:lnTo>
                  <a:pt x="59" y="60"/>
                </a:lnTo>
                <a:lnTo>
                  <a:pt x="64" y="55"/>
                </a:lnTo>
                <a:lnTo>
                  <a:pt x="67" y="48"/>
                </a:lnTo>
                <a:lnTo>
                  <a:pt x="68" y="42"/>
                </a:lnTo>
                <a:lnTo>
                  <a:pt x="70" y="36"/>
                </a:lnTo>
                <a:lnTo>
                  <a:pt x="68" y="28"/>
                </a:lnTo>
                <a:lnTo>
                  <a:pt x="67" y="21"/>
                </a:lnTo>
                <a:lnTo>
                  <a:pt x="64" y="16"/>
                </a:lnTo>
                <a:lnTo>
                  <a:pt x="59" y="12"/>
                </a:lnTo>
                <a:lnTo>
                  <a:pt x="54" y="7"/>
                </a:lnTo>
                <a:lnTo>
                  <a:pt x="48" y="4"/>
                </a:lnTo>
                <a:lnTo>
                  <a:pt x="41" y="2"/>
                </a:lnTo>
                <a:lnTo>
                  <a:pt x="35" y="0"/>
                </a:lnTo>
                <a:close/>
              </a:path>
            </a:pathLst>
          </a:custGeom>
          <a:solidFill>
            <a:srgbClr val="CD1543"/>
          </a:solidFill>
          <a:ln w="9525">
            <a:noFill/>
            <a:round/>
            <a:headEnd/>
            <a:tailEnd/>
          </a:ln>
        </p:spPr>
        <p:txBody>
          <a:bodyPr/>
          <a:lstStyle/>
          <a:p>
            <a:endParaRPr lang="en-GB"/>
          </a:p>
        </p:txBody>
      </p:sp>
      <p:sp>
        <p:nvSpPr>
          <p:cNvPr id="157763" name="Freeform 67"/>
          <p:cNvSpPr>
            <a:spLocks/>
          </p:cNvSpPr>
          <p:nvPr/>
        </p:nvSpPr>
        <p:spPr bwMode="auto">
          <a:xfrm>
            <a:off x="6502400" y="3570288"/>
            <a:ext cx="111125" cy="109537"/>
          </a:xfrm>
          <a:custGeom>
            <a:avLst/>
            <a:gdLst>
              <a:gd name="T0" fmla="*/ 88206249 w 70"/>
              <a:gd name="T1" fmla="*/ 0 h 69"/>
              <a:gd name="T2" fmla="*/ 68043420 w 70"/>
              <a:gd name="T3" fmla="*/ 5040289 h 69"/>
              <a:gd name="T4" fmla="*/ 50403115 w 70"/>
              <a:gd name="T5" fmla="*/ 10080578 h 69"/>
              <a:gd name="T6" fmla="*/ 35282185 w 70"/>
              <a:gd name="T7" fmla="*/ 17640218 h 69"/>
              <a:gd name="T8" fmla="*/ 22680609 w 70"/>
              <a:gd name="T9" fmla="*/ 30241736 h 69"/>
              <a:gd name="T10" fmla="*/ 10080624 w 70"/>
              <a:gd name="T11" fmla="*/ 40322311 h 69"/>
              <a:gd name="T12" fmla="*/ 2520950 w 70"/>
              <a:gd name="T13" fmla="*/ 52922247 h 69"/>
              <a:gd name="T14" fmla="*/ 0 w 70"/>
              <a:gd name="T15" fmla="*/ 70564046 h 69"/>
              <a:gd name="T16" fmla="*/ 0 w 70"/>
              <a:gd name="T17" fmla="*/ 90725196 h 69"/>
              <a:gd name="T18" fmla="*/ 0 w 70"/>
              <a:gd name="T19" fmla="*/ 105846082 h 69"/>
              <a:gd name="T20" fmla="*/ 2520950 w 70"/>
              <a:gd name="T21" fmla="*/ 120966944 h 69"/>
              <a:gd name="T22" fmla="*/ 10080624 w 70"/>
              <a:gd name="T23" fmla="*/ 138607156 h 69"/>
              <a:gd name="T24" fmla="*/ 22680609 w 70"/>
              <a:gd name="T25" fmla="*/ 151208668 h 69"/>
              <a:gd name="T26" fmla="*/ 35282185 w 70"/>
              <a:gd name="T27" fmla="*/ 158768305 h 69"/>
              <a:gd name="T28" fmla="*/ 50403115 w 70"/>
              <a:gd name="T29" fmla="*/ 166329529 h 69"/>
              <a:gd name="T30" fmla="*/ 68043420 w 70"/>
              <a:gd name="T31" fmla="*/ 171369817 h 69"/>
              <a:gd name="T32" fmla="*/ 88206249 w 70"/>
              <a:gd name="T33" fmla="*/ 173889166 h 69"/>
              <a:gd name="T34" fmla="*/ 103325592 w 70"/>
              <a:gd name="T35" fmla="*/ 171369817 h 69"/>
              <a:gd name="T36" fmla="*/ 120967497 w 70"/>
              <a:gd name="T37" fmla="*/ 166329529 h 69"/>
              <a:gd name="T38" fmla="*/ 136088428 w 70"/>
              <a:gd name="T39" fmla="*/ 158768305 h 69"/>
              <a:gd name="T40" fmla="*/ 148688410 w 70"/>
              <a:gd name="T41" fmla="*/ 151208668 h 69"/>
              <a:gd name="T42" fmla="*/ 161289979 w 70"/>
              <a:gd name="T43" fmla="*/ 138607156 h 69"/>
              <a:gd name="T44" fmla="*/ 168851238 w 70"/>
              <a:gd name="T45" fmla="*/ 120966944 h 69"/>
              <a:gd name="T46" fmla="*/ 171370600 w 70"/>
              <a:gd name="T47" fmla="*/ 105846082 h 69"/>
              <a:gd name="T48" fmla="*/ 176410910 w 70"/>
              <a:gd name="T49" fmla="*/ 90725196 h 69"/>
              <a:gd name="T50" fmla="*/ 171370600 w 70"/>
              <a:gd name="T51" fmla="*/ 70564046 h 69"/>
              <a:gd name="T52" fmla="*/ 168851238 w 70"/>
              <a:gd name="T53" fmla="*/ 52922247 h 69"/>
              <a:gd name="T54" fmla="*/ 161289979 w 70"/>
              <a:gd name="T55" fmla="*/ 40322311 h 69"/>
              <a:gd name="T56" fmla="*/ 148688410 w 70"/>
              <a:gd name="T57" fmla="*/ 30241736 h 69"/>
              <a:gd name="T58" fmla="*/ 136088428 w 70"/>
              <a:gd name="T59" fmla="*/ 17640218 h 69"/>
              <a:gd name="T60" fmla="*/ 120967497 w 70"/>
              <a:gd name="T61" fmla="*/ 10080578 h 69"/>
              <a:gd name="T62" fmla="*/ 103325592 w 70"/>
              <a:gd name="T63" fmla="*/ 5040289 h 69"/>
              <a:gd name="T64" fmla="*/ 88206249 w 70"/>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69"/>
              <a:gd name="T101" fmla="*/ 70 w 70"/>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69">
                <a:moveTo>
                  <a:pt x="35" y="0"/>
                </a:moveTo>
                <a:lnTo>
                  <a:pt x="27" y="2"/>
                </a:lnTo>
                <a:lnTo>
                  <a:pt x="20" y="4"/>
                </a:lnTo>
                <a:lnTo>
                  <a:pt x="14" y="7"/>
                </a:lnTo>
                <a:lnTo>
                  <a:pt x="9" y="12"/>
                </a:lnTo>
                <a:lnTo>
                  <a:pt x="4" y="16"/>
                </a:lnTo>
                <a:lnTo>
                  <a:pt x="1" y="21"/>
                </a:lnTo>
                <a:lnTo>
                  <a:pt x="0" y="28"/>
                </a:lnTo>
                <a:lnTo>
                  <a:pt x="0" y="36"/>
                </a:lnTo>
                <a:lnTo>
                  <a:pt x="0" y="42"/>
                </a:lnTo>
                <a:lnTo>
                  <a:pt x="1" y="48"/>
                </a:lnTo>
                <a:lnTo>
                  <a:pt x="4" y="55"/>
                </a:lnTo>
                <a:lnTo>
                  <a:pt x="9" y="60"/>
                </a:lnTo>
                <a:lnTo>
                  <a:pt x="14" y="63"/>
                </a:lnTo>
                <a:lnTo>
                  <a:pt x="20" y="66"/>
                </a:lnTo>
                <a:lnTo>
                  <a:pt x="27" y="68"/>
                </a:lnTo>
                <a:lnTo>
                  <a:pt x="35" y="69"/>
                </a:lnTo>
                <a:lnTo>
                  <a:pt x="41" y="68"/>
                </a:lnTo>
                <a:lnTo>
                  <a:pt x="48" y="66"/>
                </a:lnTo>
                <a:lnTo>
                  <a:pt x="54" y="63"/>
                </a:lnTo>
                <a:lnTo>
                  <a:pt x="59" y="60"/>
                </a:lnTo>
                <a:lnTo>
                  <a:pt x="64" y="55"/>
                </a:lnTo>
                <a:lnTo>
                  <a:pt x="67" y="48"/>
                </a:lnTo>
                <a:lnTo>
                  <a:pt x="68" y="42"/>
                </a:lnTo>
                <a:lnTo>
                  <a:pt x="70" y="36"/>
                </a:lnTo>
                <a:lnTo>
                  <a:pt x="68" y="28"/>
                </a:lnTo>
                <a:lnTo>
                  <a:pt x="67" y="21"/>
                </a:lnTo>
                <a:lnTo>
                  <a:pt x="64" y="16"/>
                </a:lnTo>
                <a:lnTo>
                  <a:pt x="59" y="12"/>
                </a:lnTo>
                <a:lnTo>
                  <a:pt x="54" y="7"/>
                </a:lnTo>
                <a:lnTo>
                  <a:pt x="48" y="4"/>
                </a:lnTo>
                <a:lnTo>
                  <a:pt x="41" y="2"/>
                </a:lnTo>
                <a:lnTo>
                  <a:pt x="35" y="0"/>
                </a:lnTo>
              </a:path>
            </a:pathLst>
          </a:custGeom>
          <a:noFill/>
          <a:ln w="15875">
            <a:solidFill>
              <a:srgbClr val="CD1543"/>
            </a:solidFill>
            <a:prstDash val="solid"/>
            <a:round/>
            <a:headEnd/>
            <a:tailEnd/>
          </a:ln>
        </p:spPr>
        <p:txBody>
          <a:bodyPr/>
          <a:lstStyle/>
          <a:p>
            <a:endParaRPr lang="en-GB"/>
          </a:p>
        </p:txBody>
      </p:sp>
      <p:sp>
        <p:nvSpPr>
          <p:cNvPr id="157764" name="Rectangle 68"/>
          <p:cNvSpPr>
            <a:spLocks noChangeArrowheads="1"/>
          </p:cNvSpPr>
          <p:nvPr/>
        </p:nvSpPr>
        <p:spPr bwMode="auto">
          <a:xfrm>
            <a:off x="5121275" y="3467100"/>
            <a:ext cx="1279525" cy="198438"/>
          </a:xfrm>
          <a:prstGeom prst="rect">
            <a:avLst/>
          </a:prstGeom>
          <a:noFill/>
          <a:ln w="9525">
            <a:noFill/>
            <a:miter lim="800000"/>
            <a:headEnd/>
            <a:tailEnd/>
          </a:ln>
        </p:spPr>
        <p:txBody>
          <a:bodyPr wrap="none" lIns="0" tIns="0" rIns="0" bIns="0">
            <a:spAutoFit/>
          </a:bodyPr>
          <a:lstStyle/>
          <a:p>
            <a:pPr eaLnBrk="0" hangingPunct="0"/>
            <a:r>
              <a:rPr lang="de-DE" sz="1300">
                <a:solidFill>
                  <a:srgbClr val="CD1543"/>
                </a:solidFill>
                <a:latin typeface="Tahoma" pitchFamily="34" charset="0"/>
              </a:rPr>
              <a:t>Intracranial bleed</a:t>
            </a:r>
            <a:endParaRPr lang="de-DE">
              <a:latin typeface="Calibri" pitchFamily="34" charset="0"/>
            </a:endParaRPr>
          </a:p>
        </p:txBody>
      </p:sp>
      <p:sp>
        <p:nvSpPr>
          <p:cNvPr id="157765" name="Line 69"/>
          <p:cNvSpPr>
            <a:spLocks noChangeShapeType="1"/>
          </p:cNvSpPr>
          <p:nvPr/>
        </p:nvSpPr>
        <p:spPr bwMode="auto">
          <a:xfrm>
            <a:off x="2219325" y="2736850"/>
            <a:ext cx="68263" cy="1588"/>
          </a:xfrm>
          <a:prstGeom prst="line">
            <a:avLst/>
          </a:prstGeom>
          <a:noFill/>
          <a:ln w="15875">
            <a:solidFill>
              <a:srgbClr val="00498B"/>
            </a:solidFill>
            <a:round/>
            <a:headEnd/>
            <a:tailEnd/>
          </a:ln>
        </p:spPr>
        <p:txBody>
          <a:bodyPr/>
          <a:lstStyle/>
          <a:p>
            <a:endParaRPr lang="en-GB"/>
          </a:p>
        </p:txBody>
      </p:sp>
      <p:sp>
        <p:nvSpPr>
          <p:cNvPr id="157766" name="Rectangle 70"/>
          <p:cNvSpPr>
            <a:spLocks noChangeArrowheads="1"/>
          </p:cNvSpPr>
          <p:nvPr/>
        </p:nvSpPr>
        <p:spPr bwMode="auto">
          <a:xfrm>
            <a:off x="1944688" y="1797050"/>
            <a:ext cx="180975" cy="198438"/>
          </a:xfrm>
          <a:prstGeom prst="rect">
            <a:avLst/>
          </a:prstGeom>
          <a:noFill/>
          <a:ln w="9525">
            <a:noFill/>
            <a:miter lim="800000"/>
            <a:headEnd/>
            <a:tailEnd/>
          </a:ln>
        </p:spPr>
        <p:txBody>
          <a:bodyPr wrap="none" lIns="0" tIns="0" rIns="0" bIns="0">
            <a:spAutoFit/>
          </a:bodyPr>
          <a:lstStyle/>
          <a:p>
            <a:pPr eaLnBrk="0" hangingPunct="0"/>
            <a:r>
              <a:rPr lang="de-DE" sz="1300">
                <a:solidFill>
                  <a:srgbClr val="00498B"/>
                </a:solidFill>
                <a:latin typeface="Tahoma" pitchFamily="34" charset="0"/>
              </a:rPr>
              <a:t>20</a:t>
            </a:r>
            <a:endParaRPr lang="de-DE">
              <a:latin typeface="Calibri" pitchFamily="34" charset="0"/>
            </a:endParaRPr>
          </a:p>
        </p:txBody>
      </p:sp>
      <p:sp>
        <p:nvSpPr>
          <p:cNvPr id="157767" name="Rectangle 71"/>
          <p:cNvSpPr>
            <a:spLocks noChangeArrowheads="1"/>
          </p:cNvSpPr>
          <p:nvPr/>
        </p:nvSpPr>
        <p:spPr bwMode="auto">
          <a:xfrm>
            <a:off x="2874963" y="1638300"/>
            <a:ext cx="1054100" cy="457200"/>
          </a:xfrm>
          <a:prstGeom prst="rect">
            <a:avLst/>
          </a:prstGeom>
          <a:noFill/>
          <a:ln w="9525" algn="ctr">
            <a:noFill/>
            <a:miter lim="800000"/>
            <a:headEnd/>
            <a:tailEnd/>
          </a:ln>
        </p:spPr>
        <p:txBody>
          <a:bodyPr>
            <a:spAutoFit/>
          </a:bodyPr>
          <a:lstStyle/>
          <a:p>
            <a:pPr eaLnBrk="0" hangingPunct="0"/>
            <a:r>
              <a:rPr lang="en-GB" sz="1200" b="1">
                <a:latin typeface="Calibri" pitchFamily="34" charset="0"/>
              </a:rPr>
              <a:t>Target INR</a:t>
            </a:r>
          </a:p>
          <a:p>
            <a:pPr eaLnBrk="0" hangingPunct="0"/>
            <a:r>
              <a:rPr lang="en-GB" sz="1200" b="1">
                <a:latin typeface="Calibri" pitchFamily="34" charset="0"/>
              </a:rPr>
              <a:t>(2.0-3.0)</a:t>
            </a:r>
            <a:endParaRPr lang="de-DE" sz="1200" b="1">
              <a:latin typeface="Calibri" pitchFamily="34" charset="0"/>
            </a:endParaRPr>
          </a:p>
        </p:txBody>
      </p:sp>
      <p:sp>
        <p:nvSpPr>
          <p:cNvPr id="41032" name="Rectangle 2"/>
          <p:cNvSpPr>
            <a:spLocks noGrp="1" noChangeArrowheads="1"/>
          </p:cNvSpPr>
          <p:nvPr>
            <p:ph type="title" idx="4294967295"/>
          </p:nvPr>
        </p:nvSpPr>
        <p:spPr/>
        <p:txBody>
          <a:bodyPr>
            <a:normAutofit/>
          </a:bodyPr>
          <a:lstStyle/>
          <a:p>
            <a:r>
              <a:rPr lang="en-US" sz="3200" smtClean="0">
                <a:latin typeface="Arial" pitchFamily="34" charset="0"/>
              </a:rPr>
              <a:t>Narrow therapeutic range with VKA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3" cstate="print"/>
          <a:srcRect/>
          <a:stretch>
            <a:fillRect/>
          </a:stretch>
        </p:blipFill>
        <p:spPr bwMode="auto">
          <a:xfrm>
            <a:off x="1447800" y="1193800"/>
            <a:ext cx="6629400" cy="5292725"/>
          </a:xfrm>
          <a:prstGeom prst="rect">
            <a:avLst/>
          </a:prstGeom>
          <a:noFill/>
          <a:ln w="38100">
            <a:solidFill>
              <a:schemeClr val="tx1"/>
            </a:solidFill>
            <a:miter lim="800000"/>
            <a:headEnd/>
            <a:tailEnd/>
          </a:ln>
        </p:spPr>
      </p:pic>
      <p:sp>
        <p:nvSpPr>
          <p:cNvPr id="493571" name="Text Box 3"/>
          <p:cNvSpPr txBox="1">
            <a:spLocks noChangeArrowheads="1"/>
          </p:cNvSpPr>
          <p:nvPr/>
        </p:nvSpPr>
        <p:spPr bwMode="auto">
          <a:xfrm>
            <a:off x="0" y="6486525"/>
            <a:ext cx="9144000" cy="274638"/>
          </a:xfrm>
          <a:prstGeom prst="rect">
            <a:avLst/>
          </a:prstGeom>
          <a:noFill/>
          <a:ln w="9525">
            <a:noFill/>
            <a:miter lim="800000"/>
            <a:headEnd/>
            <a:tailEnd/>
          </a:ln>
          <a:effectLst/>
        </p:spPr>
        <p:txBody>
          <a:bodyPr>
            <a:spAutoFit/>
          </a:bodyPr>
          <a:lstStyle/>
          <a:p>
            <a:r>
              <a:rPr lang="en-US" sz="1200">
                <a:effectLst>
                  <a:outerShdw blurRad="38100" dist="38100" dir="2700000" algn="tl">
                    <a:srgbClr val="FFFFFF"/>
                  </a:outerShdw>
                </a:effectLst>
              </a:rPr>
              <a:t>Hylek, EM </a:t>
            </a:r>
            <a:r>
              <a:rPr lang="en-US" sz="1200" i="1">
                <a:effectLst>
                  <a:outerShdw blurRad="38100" dist="38100" dir="2700000" algn="tl">
                    <a:srgbClr val="FFFFFF"/>
                  </a:outerShdw>
                </a:effectLst>
              </a:rPr>
              <a:t>et al</a:t>
            </a:r>
            <a:r>
              <a:rPr lang="en-US" sz="1200">
                <a:effectLst>
                  <a:outerShdw blurRad="38100" dist="38100" dir="2700000" algn="tl">
                    <a:srgbClr val="FFFFFF"/>
                  </a:outerShdw>
                </a:effectLst>
              </a:rPr>
              <a:t>. </a:t>
            </a:r>
            <a:r>
              <a:rPr lang="en-US" sz="1200" i="1">
                <a:effectLst>
                  <a:outerShdw blurRad="38100" dist="38100" dir="2700000" algn="tl">
                    <a:srgbClr val="FFFFFF"/>
                  </a:outerShdw>
                </a:effectLst>
              </a:rPr>
              <a:t>N Engl J Med</a:t>
            </a:r>
            <a:r>
              <a:rPr lang="en-US" sz="1200">
                <a:effectLst>
                  <a:outerShdw blurRad="38100" dist="38100" dir="2700000" algn="tl">
                    <a:srgbClr val="FFFFFF"/>
                  </a:outerShdw>
                </a:effectLst>
              </a:rPr>
              <a:t>. 2003;349:1019-2614</a:t>
            </a:r>
          </a:p>
        </p:txBody>
      </p:sp>
      <p:grpSp>
        <p:nvGrpSpPr>
          <p:cNvPr id="2" name="Group 4"/>
          <p:cNvGrpSpPr>
            <a:grpSpLocks/>
          </p:cNvGrpSpPr>
          <p:nvPr/>
        </p:nvGrpSpPr>
        <p:grpSpPr bwMode="auto">
          <a:xfrm>
            <a:off x="669131" y="5659778"/>
            <a:ext cx="7620000" cy="762000"/>
            <a:chOff x="432" y="3408"/>
            <a:chExt cx="4800" cy="480"/>
          </a:xfrm>
        </p:grpSpPr>
        <p:sp>
          <p:nvSpPr>
            <p:cNvPr id="159749" name="Line 5"/>
            <p:cNvSpPr>
              <a:spLocks noChangeShapeType="1"/>
            </p:cNvSpPr>
            <p:nvPr/>
          </p:nvSpPr>
          <p:spPr bwMode="auto">
            <a:xfrm>
              <a:off x="432" y="3408"/>
              <a:ext cx="4800" cy="0"/>
            </a:xfrm>
            <a:prstGeom prst="line">
              <a:avLst/>
            </a:prstGeom>
            <a:noFill/>
            <a:ln w="28575">
              <a:solidFill>
                <a:srgbClr val="FF0000"/>
              </a:solidFill>
              <a:prstDash val="sysDot"/>
              <a:round/>
              <a:headEnd/>
              <a:tailEnd/>
            </a:ln>
          </p:spPr>
          <p:txBody>
            <a:bodyPr/>
            <a:lstStyle/>
            <a:p>
              <a:endParaRPr lang="en-GB"/>
            </a:p>
          </p:txBody>
        </p:sp>
        <p:sp>
          <p:nvSpPr>
            <p:cNvPr id="159750" name="Oval 6"/>
            <p:cNvSpPr>
              <a:spLocks noChangeArrowheads="1"/>
            </p:cNvSpPr>
            <p:nvPr/>
          </p:nvSpPr>
          <p:spPr bwMode="auto">
            <a:xfrm>
              <a:off x="4176" y="3408"/>
              <a:ext cx="336" cy="480"/>
            </a:xfrm>
            <a:prstGeom prst="ellipse">
              <a:avLst/>
            </a:prstGeom>
            <a:noFill/>
            <a:ln w="19050">
              <a:solidFill>
                <a:srgbClr val="FF0000"/>
              </a:solidFill>
              <a:round/>
              <a:headEnd/>
              <a:tailEnd/>
            </a:ln>
          </p:spPr>
          <p:txBody>
            <a:bodyPr wrap="none" anchor="ctr"/>
            <a:lstStyle/>
            <a:p>
              <a:endParaRPr lang="de-DE"/>
            </a:p>
          </p:txBody>
        </p:sp>
      </p:grpSp>
      <p:grpSp>
        <p:nvGrpSpPr>
          <p:cNvPr id="3" name="Group 7"/>
          <p:cNvGrpSpPr>
            <a:grpSpLocks/>
          </p:cNvGrpSpPr>
          <p:nvPr/>
        </p:nvGrpSpPr>
        <p:grpSpPr bwMode="auto">
          <a:xfrm>
            <a:off x="952500" y="3581400"/>
            <a:ext cx="7620000" cy="762000"/>
            <a:chOff x="480" y="2016"/>
            <a:chExt cx="4800" cy="480"/>
          </a:xfrm>
        </p:grpSpPr>
        <p:sp>
          <p:nvSpPr>
            <p:cNvPr id="159752" name="Line 8"/>
            <p:cNvSpPr>
              <a:spLocks noChangeShapeType="1"/>
            </p:cNvSpPr>
            <p:nvPr/>
          </p:nvSpPr>
          <p:spPr bwMode="auto">
            <a:xfrm>
              <a:off x="480" y="2496"/>
              <a:ext cx="4800" cy="0"/>
            </a:xfrm>
            <a:prstGeom prst="line">
              <a:avLst/>
            </a:prstGeom>
            <a:noFill/>
            <a:ln w="28575">
              <a:solidFill>
                <a:srgbClr val="FF0000"/>
              </a:solidFill>
              <a:prstDash val="sysDot"/>
              <a:round/>
              <a:headEnd/>
              <a:tailEnd/>
            </a:ln>
          </p:spPr>
          <p:txBody>
            <a:bodyPr/>
            <a:lstStyle/>
            <a:p>
              <a:endParaRPr lang="en-GB"/>
            </a:p>
          </p:txBody>
        </p:sp>
        <p:sp>
          <p:nvSpPr>
            <p:cNvPr id="159753" name="Oval 9"/>
            <p:cNvSpPr>
              <a:spLocks noChangeArrowheads="1"/>
            </p:cNvSpPr>
            <p:nvPr/>
          </p:nvSpPr>
          <p:spPr bwMode="auto">
            <a:xfrm>
              <a:off x="2160" y="2016"/>
              <a:ext cx="288" cy="432"/>
            </a:xfrm>
            <a:prstGeom prst="ellipse">
              <a:avLst/>
            </a:prstGeom>
            <a:noFill/>
            <a:ln w="19050">
              <a:solidFill>
                <a:srgbClr val="FF0000"/>
              </a:solidFill>
              <a:round/>
              <a:headEnd/>
              <a:tailEnd/>
            </a:ln>
          </p:spPr>
          <p:txBody>
            <a:bodyPr wrap="none" anchor="ctr"/>
            <a:lstStyle/>
            <a:p>
              <a:endParaRPr lang="de-DE"/>
            </a:p>
          </p:txBody>
        </p:sp>
      </p:grpSp>
      <p:sp>
        <p:nvSpPr>
          <p:cNvPr id="159754" name="Text Box 10"/>
          <p:cNvSpPr txBox="1">
            <a:spLocks noChangeArrowheads="1"/>
          </p:cNvSpPr>
          <p:nvPr/>
        </p:nvSpPr>
        <p:spPr bwMode="auto">
          <a:xfrm>
            <a:off x="520700" y="0"/>
            <a:ext cx="7916863" cy="822325"/>
          </a:xfrm>
          <a:prstGeom prst="rect">
            <a:avLst/>
          </a:prstGeom>
          <a:noFill/>
          <a:ln w="9525" algn="ctr">
            <a:noFill/>
            <a:miter lim="800000"/>
            <a:headEnd/>
            <a:tailEnd/>
          </a:ln>
        </p:spPr>
        <p:txBody>
          <a:bodyPr wrap="none">
            <a:spAutoFit/>
          </a:bodyPr>
          <a:lstStyle/>
          <a:p>
            <a:pPr eaLnBrk="0" hangingPunct="0"/>
            <a:r>
              <a:rPr lang="en-GB" sz="2400">
                <a:solidFill>
                  <a:srgbClr val="0046AD"/>
                </a:solidFill>
              </a:rPr>
              <a:t>Incidence of  stroke and intracranial haemorrhage among</a:t>
            </a:r>
          </a:p>
          <a:p>
            <a:pPr eaLnBrk="0" hangingPunct="0"/>
            <a:r>
              <a:rPr lang="en-GB" sz="2400">
                <a:solidFill>
                  <a:srgbClr val="0046AD"/>
                </a:solidFill>
              </a:rPr>
              <a:t>patients taking warfarin</a:t>
            </a:r>
            <a:r>
              <a:rPr lang="en-GB" b="1">
                <a:solidFill>
                  <a:srgbClr val="0046AD"/>
                </a:solidFill>
                <a:latin typeface="Calibri" pitchFamily="34" charset="0"/>
              </a:rPr>
              <a:t> </a:t>
            </a:r>
            <a:endParaRPr lang="de-DE" b="1">
              <a:solidFill>
                <a:srgbClr val="0046AD"/>
              </a:solidFill>
              <a:latin typeface="Calibri" pitchFamily="34" charset="0"/>
            </a:endParaRPr>
          </a:p>
        </p:txBody>
      </p:sp>
      <p:sp>
        <p:nvSpPr>
          <p:cNvPr id="1710091" name="Rectangle 11"/>
          <p:cNvSpPr>
            <a:spLocks noChangeArrowheads="1"/>
          </p:cNvSpPr>
          <p:nvPr/>
        </p:nvSpPr>
        <p:spPr bwMode="auto">
          <a:xfrm>
            <a:off x="1050925" y="6496050"/>
            <a:ext cx="184150" cy="304800"/>
          </a:xfrm>
          <a:prstGeom prst="rect">
            <a:avLst/>
          </a:prstGeom>
          <a:noFill/>
          <a:ln w="12700" algn="ctr">
            <a:noFill/>
            <a:miter lim="800000"/>
            <a:headEnd type="none" w="sm" len="sm"/>
            <a:tailEnd type="none" w="sm" len="sm"/>
          </a:ln>
          <a:effectLst/>
        </p:spPr>
        <p:txBody>
          <a:bodyPr wrap="none">
            <a:spAutoFit/>
          </a:bodyPr>
          <a:lstStyle/>
          <a:p>
            <a:pPr algn="ctr" fontAlgn="auto">
              <a:spcBef>
                <a:spcPts val="0"/>
              </a:spcBef>
              <a:spcAft>
                <a:spcPts val="0"/>
              </a:spcAft>
              <a:defRPr/>
            </a:pPr>
            <a:endParaRPr lang="de-DE" sz="1400">
              <a:effectLst>
                <a:outerShdw blurRad="38100" dist="38100" dir="2700000" algn="tl">
                  <a:srgbClr val="FFFFFF"/>
                </a:outerShdw>
              </a:effectLst>
              <a:latin typeface="+mn-lt"/>
              <a:ea typeface="ＭＳ Ｐゴシック"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4"/>
          <p:cNvSpPr>
            <a:spLocks noGrp="1"/>
          </p:cNvSpPr>
          <p:nvPr>
            <p:ph sz="quarter" idx="10"/>
          </p:nvPr>
        </p:nvSpPr>
        <p:spPr/>
        <p:txBody>
          <a:bodyPr/>
          <a:lstStyle/>
          <a:p>
            <a:r>
              <a:rPr lang="en-GB" smtClean="0">
                <a:solidFill>
                  <a:schemeClr val="tx1"/>
                </a:solidFill>
                <a:latin typeface="Arial" pitchFamily="34" charset="0"/>
              </a:rPr>
              <a:t>Coagulation is the process by which blood changes from a liquid to a gel. </a:t>
            </a:r>
          </a:p>
          <a:p>
            <a:endParaRPr lang="en-GB" smtClean="0">
              <a:solidFill>
                <a:schemeClr val="tx1"/>
              </a:solidFill>
              <a:latin typeface="Arial" pitchFamily="34" charset="0"/>
            </a:endParaRPr>
          </a:p>
          <a:p>
            <a:r>
              <a:rPr lang="en-GB" smtClean="0">
                <a:solidFill>
                  <a:schemeClr val="tx1"/>
                </a:solidFill>
                <a:latin typeface="Arial" pitchFamily="34" charset="0"/>
              </a:rPr>
              <a:t>It potentially results in haemostasis, the cessation of blood loss from a damaged vessel, followed by repair. </a:t>
            </a:r>
          </a:p>
          <a:p>
            <a:endParaRPr lang="en-GB" smtClean="0">
              <a:solidFill>
                <a:schemeClr val="tx1"/>
              </a:solidFill>
              <a:latin typeface="Arial" pitchFamily="34" charset="0"/>
            </a:endParaRPr>
          </a:p>
          <a:p>
            <a:r>
              <a:rPr lang="en-GB" smtClean="0">
                <a:solidFill>
                  <a:schemeClr val="tx1"/>
                </a:solidFill>
                <a:latin typeface="Arial" pitchFamily="34" charset="0"/>
              </a:rPr>
              <a:t>The mechanism of coagulation involves activation, adhesion, and aggregation of platelets along with deposition of fibrin. </a:t>
            </a:r>
          </a:p>
          <a:p>
            <a:endParaRPr lang="en-GB" smtClean="0">
              <a:solidFill>
                <a:schemeClr val="tx1"/>
              </a:solidFill>
              <a:latin typeface="Arial" pitchFamily="34" charset="0"/>
            </a:endParaRPr>
          </a:p>
          <a:p>
            <a:r>
              <a:rPr lang="en-GB" smtClean="0">
                <a:solidFill>
                  <a:schemeClr val="tx1"/>
                </a:solidFill>
                <a:latin typeface="Arial" pitchFamily="34" charset="0"/>
              </a:rPr>
              <a:t>Disorders of coagulation are disease states which can result in bleeding  or obstructive clotting (thrombosis).</a:t>
            </a:r>
          </a:p>
          <a:p>
            <a:endParaRPr lang="en-GB" smtClean="0">
              <a:solidFill>
                <a:schemeClr val="tx1"/>
              </a:solidFill>
              <a:latin typeface="Arial" pitchFamily="34" charset="0"/>
            </a:endParaRPr>
          </a:p>
        </p:txBody>
      </p:sp>
      <p:sp>
        <p:nvSpPr>
          <p:cNvPr id="2" name="Title 1"/>
          <p:cNvSpPr>
            <a:spLocks noGrp="1"/>
          </p:cNvSpPr>
          <p:nvPr>
            <p:ph type="title"/>
          </p:nvPr>
        </p:nvSpPr>
        <p:spPr/>
        <p:txBody>
          <a:bodyPr>
            <a:normAutofit/>
          </a:bodyPr>
          <a:lstStyle/>
          <a:p>
            <a:r>
              <a:rPr lang="en-US" smtClean="0">
                <a:solidFill>
                  <a:srgbClr val="B32C16"/>
                </a:solidFill>
                <a:latin typeface="Arial" pitchFamily="34" charset="0"/>
              </a:rPr>
              <a:t>Coagulation</a:t>
            </a:r>
            <a:endParaRPr lang="en-US" smtClean="0">
              <a:latin typeface="Arial" pitchFamily="34" charset="0"/>
            </a:endParaRPr>
          </a:p>
        </p:txBody>
      </p:sp>
      <p:pic>
        <p:nvPicPr>
          <p:cNvPr id="46083" name="Picture 5"/>
          <p:cNvPicPr>
            <a:picLocks/>
          </p:cNvPicPr>
          <p:nvPr/>
        </p:nvPicPr>
        <p:blipFill>
          <a:blip r:embed="rId3" cstate="print"/>
          <a:srcRect/>
          <a:stretch>
            <a:fillRect/>
          </a:stretch>
        </p:blipFill>
        <p:spPr bwMode="auto">
          <a:xfrm>
            <a:off x="7620000" y="4114800"/>
            <a:ext cx="12192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762000"/>
            <a:ext cx="8534400" cy="5486400"/>
          </a:xfrm>
        </p:spPr>
        <p:txBody>
          <a:bodyPr/>
          <a:lstStyle/>
          <a:p>
            <a:r>
              <a:rPr lang="en-GB" sz="1600" b="1" dirty="0" err="1" smtClean="0">
                <a:latin typeface="Arial" pitchFamily="34" charset="0"/>
                <a:cs typeface="Arial" pitchFamily="34" charset="0"/>
              </a:rPr>
              <a:t>Dabigatran</a:t>
            </a:r>
            <a:r>
              <a:rPr lang="en-GB" sz="1600" dirty="0" smtClean="0">
                <a:latin typeface="Arial" pitchFamily="34" charset="0"/>
                <a:cs typeface="Arial" pitchFamily="34" charset="0"/>
              </a:rPr>
              <a:t> – (direct thrombin inhibitor)</a:t>
            </a:r>
          </a:p>
          <a:p>
            <a:endParaRPr lang="en-GB" sz="1600" dirty="0" smtClean="0">
              <a:latin typeface="Arial" pitchFamily="34" charset="0"/>
              <a:cs typeface="Arial" pitchFamily="34" charset="0"/>
            </a:endParaRPr>
          </a:p>
          <a:p>
            <a:r>
              <a:rPr lang="en-GB" sz="1600" dirty="0" smtClean="0">
                <a:latin typeface="Arial" pitchFamily="34" charset="0"/>
                <a:cs typeface="Arial" pitchFamily="34" charset="0"/>
              </a:rPr>
              <a:t>Non-inferior to </a:t>
            </a:r>
            <a:r>
              <a:rPr lang="en-GB" sz="1600" dirty="0" err="1" smtClean="0">
                <a:latin typeface="Arial" pitchFamily="34" charset="0"/>
                <a:cs typeface="Arial" pitchFamily="34" charset="0"/>
              </a:rPr>
              <a:t>warfarin</a:t>
            </a:r>
            <a:r>
              <a:rPr lang="en-GB" sz="1600" dirty="0" smtClean="0">
                <a:latin typeface="Arial" pitchFamily="34" charset="0"/>
                <a:cs typeface="Arial" pitchFamily="34" charset="0"/>
              </a:rPr>
              <a:t>, caution with reduced renal function (</a:t>
            </a:r>
            <a:r>
              <a:rPr lang="en-GB" sz="1600" dirty="0" err="1" smtClean="0">
                <a:latin typeface="Arial" pitchFamily="34" charset="0"/>
                <a:cs typeface="Arial" pitchFamily="34" charset="0"/>
              </a:rPr>
              <a:t>CrCl</a:t>
            </a:r>
            <a:r>
              <a:rPr lang="en-GB" sz="1600" dirty="0" smtClean="0">
                <a:latin typeface="Arial" pitchFamily="34" charset="0"/>
                <a:cs typeface="Arial" pitchFamily="34" charset="0"/>
              </a:rPr>
              <a:t> &lt;30ml/min), avoid in advanced liver disease (impaired baseline clotting)</a:t>
            </a:r>
          </a:p>
          <a:p>
            <a:r>
              <a:rPr lang="en-GB" sz="1600" dirty="0" smtClean="0">
                <a:latin typeface="Arial" pitchFamily="34" charset="0"/>
                <a:cs typeface="Arial" pitchFamily="34" charset="0"/>
              </a:rPr>
              <a:t>Increased levels with </a:t>
            </a:r>
            <a:r>
              <a:rPr lang="en-GB" sz="1600" dirty="0" err="1" smtClean="0">
                <a:latin typeface="Arial" pitchFamily="34" charset="0"/>
                <a:cs typeface="Arial" pitchFamily="34" charset="0"/>
              </a:rPr>
              <a:t>Amiodarone</a:t>
            </a:r>
            <a:r>
              <a:rPr lang="en-GB" sz="1600" dirty="0" smtClean="0">
                <a:latin typeface="Arial" pitchFamily="34" charset="0"/>
                <a:cs typeface="Arial" pitchFamily="34" charset="0"/>
              </a:rPr>
              <a:t> and </a:t>
            </a:r>
            <a:r>
              <a:rPr lang="en-GB" sz="1600" dirty="0" err="1" smtClean="0">
                <a:latin typeface="Arial" pitchFamily="34" charset="0"/>
                <a:cs typeface="Arial" pitchFamily="34" charset="0"/>
              </a:rPr>
              <a:t>Verapamil</a:t>
            </a:r>
            <a:endParaRPr lang="en-GB" sz="1600" dirty="0" smtClean="0">
              <a:latin typeface="Arial" pitchFamily="34" charset="0"/>
              <a:cs typeface="Arial" pitchFamily="34" charset="0"/>
            </a:endParaRPr>
          </a:p>
          <a:p>
            <a:r>
              <a:rPr lang="en-GB" sz="1600" dirty="0" smtClean="0">
                <a:latin typeface="Arial" pitchFamily="34" charset="0"/>
                <a:cs typeface="Arial" pitchFamily="34" charset="0"/>
              </a:rPr>
              <a:t>Half life 12-17 hours (</a:t>
            </a:r>
            <a:r>
              <a:rPr lang="en-GB" sz="1600" dirty="0" err="1" smtClean="0">
                <a:latin typeface="Arial" pitchFamily="34" charset="0"/>
                <a:cs typeface="Arial" pitchFamily="34" charset="0"/>
              </a:rPr>
              <a:t>bd</a:t>
            </a:r>
            <a:r>
              <a:rPr lang="en-GB" sz="1600" dirty="0" smtClean="0">
                <a:latin typeface="Arial" pitchFamily="34" charset="0"/>
                <a:cs typeface="Arial" pitchFamily="34" charset="0"/>
              </a:rPr>
              <a:t> preparation). </a:t>
            </a:r>
            <a:r>
              <a:rPr lang="en-GB" sz="1600" dirty="0" smtClean="0">
                <a:latin typeface="Arial" pitchFamily="34" charset="0"/>
                <a:cs typeface="Arial" pitchFamily="34" charset="0"/>
              </a:rPr>
              <a:t>Reversal agent now available</a:t>
            </a:r>
            <a:endParaRPr lang="en-GB" sz="1600" dirty="0" smtClean="0">
              <a:latin typeface="Arial" pitchFamily="34" charset="0"/>
              <a:cs typeface="Arial" pitchFamily="34" charset="0"/>
            </a:endParaRPr>
          </a:p>
          <a:p>
            <a:endParaRPr lang="en-GB" dirty="0" smtClean="0"/>
          </a:p>
          <a:p>
            <a:r>
              <a:rPr lang="en-GB" sz="1600" b="1" dirty="0" err="1" smtClean="0">
                <a:latin typeface="Arial" pitchFamily="34" charset="0"/>
                <a:cs typeface="Arial" pitchFamily="34" charset="0"/>
              </a:rPr>
              <a:t>Rivaroxaban</a:t>
            </a:r>
            <a:r>
              <a:rPr lang="en-GB" sz="1600" dirty="0" smtClean="0">
                <a:latin typeface="Arial" pitchFamily="34" charset="0"/>
                <a:cs typeface="Arial" pitchFamily="34" charset="0"/>
              </a:rPr>
              <a:t> – (direct </a:t>
            </a:r>
            <a:r>
              <a:rPr lang="en-GB" sz="1600" dirty="0" err="1" smtClean="0">
                <a:latin typeface="Arial" pitchFamily="34" charset="0"/>
                <a:cs typeface="Arial" pitchFamily="34" charset="0"/>
              </a:rPr>
              <a:t>Xa</a:t>
            </a:r>
            <a:r>
              <a:rPr lang="en-GB" sz="1600" dirty="0" smtClean="0">
                <a:latin typeface="Arial" pitchFamily="34" charset="0"/>
                <a:cs typeface="Arial" pitchFamily="34" charset="0"/>
              </a:rPr>
              <a:t> inhibitor)</a:t>
            </a:r>
          </a:p>
          <a:p>
            <a:endParaRPr lang="en-GB" sz="1600" dirty="0" smtClean="0">
              <a:latin typeface="Arial" pitchFamily="34" charset="0"/>
              <a:cs typeface="Arial" pitchFamily="34" charset="0"/>
            </a:endParaRPr>
          </a:p>
          <a:p>
            <a:r>
              <a:rPr lang="en-GB" sz="1600" dirty="0" smtClean="0">
                <a:latin typeface="Arial" pitchFamily="34" charset="0"/>
                <a:cs typeface="Arial" pitchFamily="34" charset="0"/>
              </a:rPr>
              <a:t>Non-inferior to </a:t>
            </a:r>
            <a:r>
              <a:rPr lang="en-GB" sz="1600" dirty="0" err="1" smtClean="0">
                <a:latin typeface="Arial" pitchFamily="34" charset="0"/>
                <a:cs typeface="Arial" pitchFamily="34" charset="0"/>
              </a:rPr>
              <a:t>warfarin</a:t>
            </a:r>
            <a:r>
              <a:rPr lang="en-GB" sz="1600" dirty="0" smtClean="0">
                <a:latin typeface="Arial" pitchFamily="34" charset="0"/>
                <a:cs typeface="Arial" pitchFamily="34" charset="0"/>
              </a:rPr>
              <a:t>, reduced dose with impaired renal function (</a:t>
            </a:r>
            <a:r>
              <a:rPr lang="en-GB" sz="1600" dirty="0" err="1" smtClean="0">
                <a:latin typeface="Arial" pitchFamily="34" charset="0"/>
                <a:cs typeface="Arial" pitchFamily="34" charset="0"/>
              </a:rPr>
              <a:t>CrCl</a:t>
            </a:r>
            <a:r>
              <a:rPr lang="en-GB" sz="1600" dirty="0" smtClean="0">
                <a:latin typeface="Arial" pitchFamily="34" charset="0"/>
                <a:cs typeface="Arial" pitchFamily="34" charset="0"/>
              </a:rPr>
              <a:t> 15-50ml/min)</a:t>
            </a:r>
          </a:p>
          <a:p>
            <a:r>
              <a:rPr lang="en-GB" sz="1600" dirty="0" smtClean="0">
                <a:latin typeface="Arial" pitchFamily="34" charset="0"/>
                <a:cs typeface="Arial" pitchFamily="34" charset="0"/>
              </a:rPr>
              <a:t>Half life 5-9 hours (</a:t>
            </a:r>
            <a:r>
              <a:rPr lang="en-GB" sz="1600" dirty="0" err="1" smtClean="0">
                <a:latin typeface="Arial" pitchFamily="34" charset="0"/>
                <a:cs typeface="Arial" pitchFamily="34" charset="0"/>
              </a:rPr>
              <a:t>od</a:t>
            </a:r>
            <a:r>
              <a:rPr lang="en-GB" sz="1600" dirty="0" smtClean="0">
                <a:latin typeface="Arial" pitchFamily="34" charset="0"/>
                <a:cs typeface="Arial" pitchFamily="34" charset="0"/>
              </a:rPr>
              <a:t> preparation). No reversal (dialysis)</a:t>
            </a:r>
          </a:p>
          <a:p>
            <a:endParaRPr lang="en-GB" sz="1600" dirty="0" smtClean="0">
              <a:latin typeface="Arial" pitchFamily="34" charset="0"/>
              <a:cs typeface="Arial" pitchFamily="34" charset="0"/>
            </a:endParaRPr>
          </a:p>
          <a:p>
            <a:r>
              <a:rPr lang="en-GB" sz="1600" b="1" dirty="0" err="1" smtClean="0">
                <a:latin typeface="Arial" pitchFamily="34" charset="0"/>
                <a:cs typeface="Arial" pitchFamily="34" charset="0"/>
              </a:rPr>
              <a:t>Apixaban</a:t>
            </a:r>
            <a:r>
              <a:rPr lang="en-GB" sz="1600" dirty="0" smtClean="0">
                <a:latin typeface="Arial" pitchFamily="34" charset="0"/>
                <a:cs typeface="Arial" pitchFamily="34" charset="0"/>
              </a:rPr>
              <a:t> - (direct </a:t>
            </a:r>
            <a:r>
              <a:rPr lang="en-GB" sz="1600" dirty="0" err="1" smtClean="0">
                <a:latin typeface="Arial" pitchFamily="34" charset="0"/>
                <a:cs typeface="Arial" pitchFamily="34" charset="0"/>
              </a:rPr>
              <a:t>Xa</a:t>
            </a:r>
            <a:r>
              <a:rPr lang="en-GB" sz="1600" dirty="0" smtClean="0">
                <a:latin typeface="Arial" pitchFamily="34" charset="0"/>
                <a:cs typeface="Arial" pitchFamily="34" charset="0"/>
              </a:rPr>
              <a:t> inhibitor)</a:t>
            </a:r>
          </a:p>
          <a:p>
            <a:endParaRPr lang="en-GB" sz="1600" dirty="0" smtClean="0">
              <a:latin typeface="Arial" pitchFamily="34" charset="0"/>
              <a:cs typeface="Arial" pitchFamily="34" charset="0"/>
            </a:endParaRPr>
          </a:p>
          <a:p>
            <a:r>
              <a:rPr lang="en-GB" sz="1600" dirty="0" smtClean="0">
                <a:latin typeface="Arial" pitchFamily="34" charset="0"/>
                <a:cs typeface="Arial" pitchFamily="34" charset="0"/>
              </a:rPr>
              <a:t>Non inferior (or better) than </a:t>
            </a:r>
            <a:r>
              <a:rPr lang="en-GB" sz="1600" dirty="0" err="1" smtClean="0">
                <a:latin typeface="Arial" pitchFamily="34" charset="0"/>
                <a:cs typeface="Arial" pitchFamily="34" charset="0"/>
              </a:rPr>
              <a:t>warfarin</a:t>
            </a:r>
            <a:r>
              <a:rPr lang="en-GB" sz="1600" dirty="0" smtClean="0">
                <a:latin typeface="Arial" pitchFamily="34" charset="0"/>
                <a:cs typeface="Arial" pitchFamily="34" charset="0"/>
              </a:rPr>
              <a:t>, can still treat when renal function impaired</a:t>
            </a:r>
          </a:p>
          <a:p>
            <a:r>
              <a:rPr lang="en-GB" sz="1600" dirty="0" smtClean="0">
                <a:latin typeface="Arial" pitchFamily="34" charset="0"/>
                <a:cs typeface="Arial" pitchFamily="34" charset="0"/>
              </a:rPr>
              <a:t>Blood levels increased with some </a:t>
            </a:r>
            <a:r>
              <a:rPr lang="en-GB" sz="1600" dirty="0" err="1" smtClean="0">
                <a:latin typeface="Arial" pitchFamily="34" charset="0"/>
                <a:cs typeface="Arial" pitchFamily="34" charset="0"/>
              </a:rPr>
              <a:t>antifungals</a:t>
            </a:r>
            <a:r>
              <a:rPr lang="en-GB" sz="1600" dirty="0" smtClean="0">
                <a:latin typeface="Arial" pitchFamily="34" charset="0"/>
                <a:cs typeface="Arial" pitchFamily="34" charset="0"/>
              </a:rPr>
              <a:t> / antibiotics</a:t>
            </a:r>
          </a:p>
          <a:p>
            <a:r>
              <a:rPr lang="en-GB" sz="1600" dirty="0" smtClean="0">
                <a:latin typeface="Arial" pitchFamily="34" charset="0"/>
                <a:cs typeface="Arial" pitchFamily="34" charset="0"/>
              </a:rPr>
              <a:t>Half life 8-15 hours (</a:t>
            </a:r>
            <a:r>
              <a:rPr lang="en-GB" sz="1600" dirty="0" err="1" smtClean="0">
                <a:latin typeface="Arial" pitchFamily="34" charset="0"/>
                <a:cs typeface="Arial" pitchFamily="34" charset="0"/>
              </a:rPr>
              <a:t>bd</a:t>
            </a:r>
            <a:r>
              <a:rPr lang="en-GB" sz="1600" dirty="0" smtClean="0">
                <a:latin typeface="Arial" pitchFamily="34" charset="0"/>
                <a:cs typeface="Arial" pitchFamily="34" charset="0"/>
              </a:rPr>
              <a:t> preparation). No reversal (dialysis)</a:t>
            </a:r>
          </a:p>
          <a:p>
            <a:endParaRPr lang="en-GB" sz="1600" dirty="0" smtClean="0">
              <a:latin typeface="Arial" pitchFamily="34" charset="0"/>
              <a:cs typeface="Arial" pitchFamily="34" charset="0"/>
            </a:endParaRPr>
          </a:p>
        </p:txBody>
      </p:sp>
      <p:sp>
        <p:nvSpPr>
          <p:cNvPr id="3" name="Title 2"/>
          <p:cNvSpPr>
            <a:spLocks noGrp="1"/>
          </p:cNvSpPr>
          <p:nvPr>
            <p:ph type="title"/>
          </p:nvPr>
        </p:nvSpPr>
        <p:spPr>
          <a:xfrm>
            <a:off x="304800" y="0"/>
            <a:ext cx="8534400" cy="762001"/>
          </a:xfrm>
        </p:spPr>
        <p:txBody>
          <a:bodyPr/>
          <a:lstStyle/>
          <a:p>
            <a:r>
              <a:rPr lang="en-GB" sz="3200" dirty="0" smtClean="0">
                <a:latin typeface="Arial" pitchFamily="34" charset="0"/>
                <a:cs typeface="Arial" pitchFamily="34" charset="0"/>
              </a:rPr>
              <a:t>Direct anticoagulants (DOAC’s)</a:t>
            </a:r>
            <a:endParaRPr lang="en-GB" sz="3200" dirty="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715962"/>
          </a:xfrm>
        </p:spPr>
        <p:txBody>
          <a:bodyPr/>
          <a:lstStyle/>
          <a:p>
            <a:r>
              <a:rPr lang="en-GB" sz="3200" dirty="0" smtClean="0">
                <a:latin typeface="Arial" pitchFamily="34" charset="0"/>
                <a:cs typeface="Arial" pitchFamily="34" charset="0"/>
              </a:rPr>
              <a:t>SPAF trials versus </a:t>
            </a:r>
            <a:r>
              <a:rPr lang="en-GB" sz="3200" dirty="0" err="1" smtClean="0">
                <a:latin typeface="Arial" pitchFamily="34" charset="0"/>
                <a:cs typeface="Arial" pitchFamily="34" charset="0"/>
              </a:rPr>
              <a:t>Warfarin</a:t>
            </a:r>
            <a:endParaRPr lang="en-GB" sz="3200" dirty="0" smtClean="0">
              <a:latin typeface="Arial" pitchFamily="34" charset="0"/>
              <a:cs typeface="Arial" pitchFamily="34" charset="0"/>
            </a:endParaRPr>
          </a:p>
        </p:txBody>
      </p:sp>
      <p:graphicFrame>
        <p:nvGraphicFramePr>
          <p:cNvPr id="4" name="Content Placeholder 3"/>
          <p:cNvGraphicFramePr>
            <a:graphicFrameLocks noGrp="1"/>
          </p:cNvGraphicFramePr>
          <p:nvPr>
            <p:ph idx="4294967295"/>
          </p:nvPr>
        </p:nvGraphicFramePr>
        <p:xfrm>
          <a:off x="395288" y="1066801"/>
          <a:ext cx="8424936" cy="4741622"/>
        </p:xfrm>
        <a:graphic>
          <a:graphicData uri="http://schemas.openxmlformats.org/drawingml/2006/table">
            <a:tbl>
              <a:tblPr firstRow="1" bandRow="1">
                <a:tableStyleId>{5C22544A-7EE6-4342-B048-85BDC9FD1C3A}</a:tableStyleId>
              </a:tblPr>
              <a:tblGrid>
                <a:gridCol w="2106234"/>
                <a:gridCol w="2106234"/>
                <a:gridCol w="2106234"/>
                <a:gridCol w="2106234"/>
              </a:tblGrid>
              <a:tr h="412122">
                <a:tc>
                  <a:txBody>
                    <a:bodyPr/>
                    <a:lstStyle/>
                    <a:p>
                      <a:endParaRPr lang="en-GB" dirty="0">
                        <a:latin typeface="Arial" pitchFamily="34" charset="0"/>
                        <a:cs typeface="Arial" pitchFamily="34" charset="0"/>
                      </a:endParaRPr>
                    </a:p>
                  </a:txBody>
                  <a:tcPr>
                    <a:solidFill>
                      <a:srgbClr val="FF5050"/>
                    </a:solidFill>
                  </a:tcPr>
                </a:tc>
                <a:tc>
                  <a:txBody>
                    <a:bodyPr/>
                    <a:lstStyle/>
                    <a:p>
                      <a:r>
                        <a:rPr lang="en-GB" sz="1400" dirty="0" err="1" smtClean="0">
                          <a:latin typeface="Arial" pitchFamily="34" charset="0"/>
                          <a:cs typeface="Arial" pitchFamily="34" charset="0"/>
                        </a:rPr>
                        <a:t>Dabigatran</a:t>
                      </a:r>
                      <a:r>
                        <a:rPr lang="en-GB" sz="1400" dirty="0" smtClean="0">
                          <a:latin typeface="Arial" pitchFamily="34" charset="0"/>
                          <a:cs typeface="Arial" pitchFamily="34" charset="0"/>
                        </a:rPr>
                        <a:t> </a:t>
                      </a:r>
                      <a:r>
                        <a:rPr lang="en-GB" sz="1000" dirty="0" smtClean="0">
                          <a:latin typeface="Arial" pitchFamily="34" charset="0"/>
                          <a:cs typeface="Arial" pitchFamily="34" charset="0"/>
                        </a:rPr>
                        <a:t>(17-19)</a:t>
                      </a:r>
                      <a:endParaRPr lang="en-GB" sz="1000" dirty="0">
                        <a:latin typeface="Arial" pitchFamily="34" charset="0"/>
                        <a:cs typeface="Arial" pitchFamily="34" charset="0"/>
                      </a:endParaRPr>
                    </a:p>
                  </a:txBody>
                  <a:tcPr>
                    <a:solidFill>
                      <a:srgbClr val="FF5050"/>
                    </a:solidFill>
                  </a:tcPr>
                </a:tc>
                <a:tc>
                  <a:txBody>
                    <a:bodyPr/>
                    <a:lstStyle/>
                    <a:p>
                      <a:r>
                        <a:rPr lang="en-GB" sz="1400" dirty="0" err="1" smtClean="0">
                          <a:latin typeface="Arial" pitchFamily="34" charset="0"/>
                          <a:cs typeface="Arial" pitchFamily="34" charset="0"/>
                        </a:rPr>
                        <a:t>Rivaroxaban</a:t>
                      </a:r>
                      <a:r>
                        <a:rPr lang="en-GB" sz="1400" dirty="0" smtClean="0">
                          <a:latin typeface="Arial" pitchFamily="34" charset="0"/>
                          <a:cs typeface="Arial" pitchFamily="34" charset="0"/>
                        </a:rPr>
                        <a:t> </a:t>
                      </a:r>
                      <a:r>
                        <a:rPr lang="en-GB" sz="1000" dirty="0" smtClean="0">
                          <a:latin typeface="Arial" pitchFamily="34" charset="0"/>
                          <a:cs typeface="Arial" pitchFamily="34" charset="0"/>
                        </a:rPr>
                        <a:t>(20-21)</a:t>
                      </a:r>
                      <a:endParaRPr lang="en-GB" sz="1000" dirty="0">
                        <a:latin typeface="Arial" pitchFamily="34" charset="0"/>
                        <a:cs typeface="Arial" pitchFamily="34" charset="0"/>
                      </a:endParaRPr>
                    </a:p>
                  </a:txBody>
                  <a:tcPr>
                    <a:solidFill>
                      <a:srgbClr val="FF5050"/>
                    </a:solidFill>
                  </a:tcPr>
                </a:tc>
                <a:tc>
                  <a:txBody>
                    <a:bodyPr/>
                    <a:lstStyle/>
                    <a:p>
                      <a:r>
                        <a:rPr lang="en-GB" sz="1400" dirty="0" err="1" smtClean="0">
                          <a:latin typeface="Arial" pitchFamily="34" charset="0"/>
                          <a:cs typeface="Arial" pitchFamily="34" charset="0"/>
                        </a:rPr>
                        <a:t>Apixaban</a:t>
                      </a:r>
                      <a:r>
                        <a:rPr lang="en-GB" sz="1400" dirty="0" smtClean="0">
                          <a:latin typeface="Arial" pitchFamily="34" charset="0"/>
                          <a:cs typeface="Arial" pitchFamily="34" charset="0"/>
                        </a:rPr>
                        <a:t> </a:t>
                      </a:r>
                      <a:r>
                        <a:rPr lang="en-GB" sz="1000" dirty="0" smtClean="0">
                          <a:latin typeface="Arial" pitchFamily="34" charset="0"/>
                          <a:cs typeface="Arial" pitchFamily="34" charset="0"/>
                        </a:rPr>
                        <a:t>(22-23)</a:t>
                      </a:r>
                      <a:endParaRPr lang="en-GB" sz="1000" dirty="0">
                        <a:latin typeface="Arial" pitchFamily="34" charset="0"/>
                        <a:cs typeface="Arial" pitchFamily="34" charset="0"/>
                      </a:endParaRPr>
                    </a:p>
                  </a:txBody>
                  <a:tcPr>
                    <a:solidFill>
                      <a:srgbClr val="FF5050"/>
                    </a:solidFill>
                  </a:tcPr>
                </a:tc>
              </a:tr>
              <a:tr h="378333">
                <a:tc>
                  <a:txBody>
                    <a:bodyPr/>
                    <a:lstStyle/>
                    <a:p>
                      <a:r>
                        <a:rPr lang="en-GB" sz="1400" dirty="0" smtClean="0">
                          <a:latin typeface="Arial" pitchFamily="34" charset="0"/>
                          <a:cs typeface="Arial" pitchFamily="34" charset="0"/>
                        </a:rPr>
                        <a:t>Study</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RE-LY</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ROCKET-AF</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ARISTOTLE</a:t>
                      </a:r>
                      <a:endParaRPr lang="en-GB" sz="1400" dirty="0">
                        <a:latin typeface="Arial" pitchFamily="34" charset="0"/>
                        <a:cs typeface="Arial" pitchFamily="34" charset="0"/>
                      </a:endParaRPr>
                    </a:p>
                  </a:txBody>
                  <a:tcPr/>
                </a:tc>
              </a:tr>
              <a:tr h="378333">
                <a:tc>
                  <a:txBody>
                    <a:bodyPr/>
                    <a:lstStyle/>
                    <a:p>
                      <a:r>
                        <a:rPr lang="en-GB" sz="1400" dirty="0" smtClean="0">
                          <a:latin typeface="Arial" pitchFamily="34" charset="0"/>
                          <a:cs typeface="Arial" pitchFamily="34" charset="0"/>
                        </a:rPr>
                        <a:t>Design</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Probe</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Double blind</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Double blind</a:t>
                      </a:r>
                      <a:endParaRPr lang="en-GB" sz="1400" dirty="0">
                        <a:latin typeface="Arial" pitchFamily="34" charset="0"/>
                        <a:cs typeface="Arial" pitchFamily="34" charset="0"/>
                      </a:endParaRPr>
                    </a:p>
                  </a:txBody>
                  <a:tcPr/>
                </a:tc>
              </a:tr>
              <a:tr h="378333">
                <a:tc>
                  <a:txBody>
                    <a:bodyPr/>
                    <a:lstStyle/>
                    <a:p>
                      <a:r>
                        <a:rPr lang="en-GB" sz="1400" dirty="0" smtClean="0">
                          <a:latin typeface="Arial" pitchFamily="34" charset="0"/>
                          <a:cs typeface="Arial" pitchFamily="34" charset="0"/>
                        </a:rPr>
                        <a:t>Follow up</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2 years</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1.5 years</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1.5 years</a:t>
                      </a:r>
                      <a:endParaRPr lang="en-GB" sz="1400" dirty="0">
                        <a:latin typeface="Arial" pitchFamily="34" charset="0"/>
                        <a:cs typeface="Arial" pitchFamily="34" charset="0"/>
                      </a:endParaRPr>
                    </a:p>
                  </a:txBody>
                  <a:tcPr/>
                </a:tc>
              </a:tr>
              <a:tr h="583840">
                <a:tc>
                  <a:txBody>
                    <a:bodyPr/>
                    <a:lstStyle/>
                    <a:p>
                      <a:r>
                        <a:rPr lang="en-GB" sz="1400" dirty="0" smtClean="0">
                          <a:latin typeface="Arial" pitchFamily="34" charset="0"/>
                          <a:cs typeface="Arial" pitchFamily="34" charset="0"/>
                        </a:rPr>
                        <a:t>Population size</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&gt;18,000</a:t>
                      </a:r>
                      <a:endParaRPr lang="en-GB"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&gt;14,000</a:t>
                      </a:r>
                    </a:p>
                    <a:p>
                      <a:endParaRPr lang="en-GB"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&gt;18,000</a:t>
                      </a:r>
                    </a:p>
                    <a:p>
                      <a:endParaRPr lang="en-GB" sz="1400" dirty="0">
                        <a:latin typeface="Arial" pitchFamily="34" charset="0"/>
                        <a:cs typeface="Arial" pitchFamily="34" charset="0"/>
                      </a:endParaRPr>
                    </a:p>
                  </a:txBody>
                  <a:tcPr/>
                </a:tc>
              </a:tr>
              <a:tr h="824244">
                <a:tc>
                  <a:txBody>
                    <a:bodyPr/>
                    <a:lstStyle/>
                    <a:p>
                      <a:r>
                        <a:rPr lang="en-GB" sz="1400" dirty="0" smtClean="0">
                          <a:latin typeface="Arial" pitchFamily="34" charset="0"/>
                          <a:cs typeface="Arial" pitchFamily="34" charset="0"/>
                        </a:rPr>
                        <a:t>Inclusion</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Non-</a:t>
                      </a:r>
                      <a:r>
                        <a:rPr lang="en-GB" sz="1400" dirty="0" err="1" smtClean="0">
                          <a:latin typeface="Arial" pitchFamily="34" charset="0"/>
                          <a:cs typeface="Arial" pitchFamily="34" charset="0"/>
                        </a:rPr>
                        <a:t>valvular</a:t>
                      </a:r>
                      <a:r>
                        <a:rPr lang="en-GB" sz="1400" dirty="0" smtClean="0">
                          <a:latin typeface="Arial" pitchFamily="34" charset="0"/>
                          <a:cs typeface="Arial" pitchFamily="34" charset="0"/>
                        </a:rPr>
                        <a:t> AF + 1 risk factor</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Non-</a:t>
                      </a:r>
                      <a:r>
                        <a:rPr lang="en-GB" sz="1400" dirty="0" err="1" smtClean="0">
                          <a:latin typeface="Arial" pitchFamily="34" charset="0"/>
                          <a:cs typeface="Arial" pitchFamily="34" charset="0"/>
                        </a:rPr>
                        <a:t>valvular</a:t>
                      </a:r>
                      <a:r>
                        <a:rPr lang="en-GB" sz="1400" dirty="0" smtClean="0">
                          <a:latin typeface="Arial" pitchFamily="34" charset="0"/>
                          <a:cs typeface="Arial" pitchFamily="34" charset="0"/>
                        </a:rPr>
                        <a:t> AF + 2 risk factors</a:t>
                      </a:r>
                      <a:endParaRPr lang="en-GB"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Non-</a:t>
                      </a:r>
                      <a:r>
                        <a:rPr lang="en-GB" sz="1400" dirty="0" err="1" smtClean="0">
                          <a:latin typeface="Arial" pitchFamily="34" charset="0"/>
                          <a:cs typeface="Arial" pitchFamily="34" charset="0"/>
                        </a:rPr>
                        <a:t>valvular</a:t>
                      </a:r>
                      <a:r>
                        <a:rPr lang="en-GB" sz="1400" dirty="0" smtClean="0">
                          <a:latin typeface="Arial" pitchFamily="34" charset="0"/>
                          <a:cs typeface="Arial" pitchFamily="34" charset="0"/>
                        </a:rPr>
                        <a:t> AF + 1 risk factor</a:t>
                      </a:r>
                    </a:p>
                    <a:p>
                      <a:endParaRPr lang="en-GB" sz="1400" dirty="0">
                        <a:latin typeface="Arial" pitchFamily="34" charset="0"/>
                        <a:cs typeface="Arial" pitchFamily="34" charset="0"/>
                      </a:endParaRPr>
                    </a:p>
                  </a:txBody>
                  <a:tcPr/>
                </a:tc>
              </a:tr>
              <a:tr h="378333">
                <a:tc>
                  <a:txBody>
                    <a:bodyPr/>
                    <a:lstStyle/>
                    <a:p>
                      <a:r>
                        <a:rPr lang="en-GB" sz="1400" dirty="0" smtClean="0">
                          <a:latin typeface="Arial" pitchFamily="34" charset="0"/>
                          <a:cs typeface="Arial" pitchFamily="34" charset="0"/>
                        </a:rPr>
                        <a:t>Inclusion (CHADS)</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2.1</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3.5</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2.1</a:t>
                      </a:r>
                      <a:endParaRPr lang="en-GB" sz="1400" dirty="0">
                        <a:latin typeface="Arial" pitchFamily="34" charset="0"/>
                        <a:cs typeface="Arial" pitchFamily="34" charset="0"/>
                      </a:endParaRPr>
                    </a:p>
                  </a:txBody>
                  <a:tcPr/>
                </a:tc>
              </a:tr>
              <a:tr h="824244">
                <a:tc>
                  <a:txBody>
                    <a:bodyPr/>
                    <a:lstStyle/>
                    <a:p>
                      <a:r>
                        <a:rPr lang="en-GB" sz="1400" dirty="0" smtClean="0">
                          <a:latin typeface="Arial" pitchFamily="34" charset="0"/>
                          <a:cs typeface="Arial" pitchFamily="34" charset="0"/>
                        </a:rPr>
                        <a:t>Primary</a:t>
                      </a:r>
                      <a:r>
                        <a:rPr lang="en-GB" sz="1400" baseline="0" dirty="0" smtClean="0">
                          <a:latin typeface="Arial" pitchFamily="34" charset="0"/>
                          <a:cs typeface="Arial" pitchFamily="34" charset="0"/>
                        </a:rPr>
                        <a:t> endpoint</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Stroke and systemic embolism</a:t>
                      </a:r>
                      <a:endParaRPr lang="en-GB"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Stroke and systemic embolism</a:t>
                      </a:r>
                    </a:p>
                    <a:p>
                      <a:endParaRPr lang="en-GB"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Stroke and systemic embolism</a:t>
                      </a:r>
                    </a:p>
                    <a:p>
                      <a:endParaRPr lang="en-GB" sz="1400" dirty="0">
                        <a:latin typeface="Arial" pitchFamily="34" charset="0"/>
                        <a:cs typeface="Arial" pitchFamily="34" charset="0"/>
                      </a:endParaRPr>
                    </a:p>
                  </a:txBody>
                  <a:tcPr/>
                </a:tc>
              </a:tr>
              <a:tr h="583840">
                <a:tc>
                  <a:txBody>
                    <a:bodyPr/>
                    <a:lstStyle/>
                    <a:p>
                      <a:r>
                        <a:rPr lang="en-GB" sz="1400" dirty="0" smtClean="0">
                          <a:latin typeface="Arial" pitchFamily="34" charset="0"/>
                          <a:cs typeface="Arial" pitchFamily="34" charset="0"/>
                        </a:rPr>
                        <a:t>Warfarin comparator INR control (mean TTR)</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64%</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55%</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62%</a:t>
                      </a:r>
                      <a:endParaRPr lang="en-GB" sz="1400" dirty="0">
                        <a:latin typeface="Arial" pitchFamily="34" charset="0"/>
                        <a:cs typeface="Arial" pitchFamily="34" charset="0"/>
                      </a:endParaRPr>
                    </a:p>
                  </a:txBody>
                  <a:tcPr/>
                </a:tc>
              </a:tr>
            </a:tbl>
          </a:graphicData>
        </a:graphic>
      </p:graphicFrame>
      <p:sp>
        <p:nvSpPr>
          <p:cNvPr id="5" name="Rectangle 4"/>
          <p:cNvSpPr/>
          <p:nvPr/>
        </p:nvSpPr>
        <p:spPr>
          <a:xfrm>
            <a:off x="381000" y="5943600"/>
            <a:ext cx="3743325" cy="215900"/>
          </a:xfrm>
          <a:prstGeom prst="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schemeClr val="tx1"/>
                </a:solidFill>
              </a:rPr>
              <a:t>Probe – prospective randomised open blinded endpoint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idx="4294967295"/>
          </p:nvPr>
        </p:nvSpPr>
        <p:spPr>
          <a:xfrm>
            <a:off x="304800" y="304800"/>
            <a:ext cx="8534400" cy="533400"/>
          </a:xfrm>
        </p:spPr>
        <p:txBody>
          <a:bodyPr/>
          <a:lstStyle/>
          <a:p>
            <a:r>
              <a:rPr lang="en-GB" sz="3200" smtClean="0">
                <a:latin typeface="Arial" pitchFamily="34" charset="0"/>
              </a:rPr>
              <a:t>Pharmacokinetics of NOAC’s</a:t>
            </a:r>
          </a:p>
        </p:txBody>
      </p:sp>
      <p:graphicFrame>
        <p:nvGraphicFramePr>
          <p:cNvPr id="125956" name="Group 4"/>
          <p:cNvGraphicFramePr>
            <a:graphicFrameLocks noGrp="1"/>
          </p:cNvGraphicFramePr>
          <p:nvPr>
            <p:ph idx="4294967295"/>
          </p:nvPr>
        </p:nvGraphicFramePr>
        <p:xfrm>
          <a:off x="304800" y="990600"/>
          <a:ext cx="8534400" cy="5867401"/>
        </p:xfrm>
        <a:graphic>
          <a:graphicData uri="http://schemas.openxmlformats.org/drawingml/2006/table">
            <a:tbl>
              <a:tblPr/>
              <a:tblGrid>
                <a:gridCol w="3706813"/>
                <a:gridCol w="1381125"/>
                <a:gridCol w="1570037"/>
                <a:gridCol w="1876425"/>
              </a:tblGrid>
              <a:tr h="711200">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900" b="0" i="0" u="none" strike="noStrike" cap="none" normalizeH="0" baseline="0" smtClean="0">
                          <a:ln>
                            <a:noFill/>
                          </a:ln>
                          <a:solidFill>
                            <a:srgbClr val="262626"/>
                          </a:solidFill>
                          <a:effectLst/>
                          <a:latin typeface="Arial" pitchFamily="34" charset="0"/>
                          <a:cs typeface="Arial" pitchFamily="34" charset="0"/>
                        </a:rPr>
                        <a:t> </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7A7A7A"/>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Apixaban</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7A7A7A"/>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Dabigatran</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7A7A7A"/>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Rivaroxaban</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7A7A7A"/>
                    </a:solidFill>
                  </a:tcPr>
                </a:tc>
              </a:tr>
              <a:tr h="40957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Direct factor inhibition</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Xa</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IIa (thrombin inhibitor)</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Xa</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7D7D7"/>
                    </a:solidFill>
                  </a:tcPr>
                </a:tc>
              </a:tr>
              <a:tr h="412750">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Bioavailability </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80%</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6%</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80%</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CECEC"/>
                    </a:solidFill>
                  </a:tcPr>
                </a:tc>
              </a:tr>
              <a:tr h="37782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Peak action</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1–3 hr</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1–3 hr</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1–3 hr</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7D7D7"/>
                    </a:solidFill>
                  </a:tcPr>
                </a:tc>
              </a:tr>
              <a:tr h="395288">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Protein binding</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84%</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35%</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92–95%</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CECEC"/>
                    </a:solidFill>
                  </a:tcPr>
                </a:tc>
              </a:tr>
              <a:tr h="431800">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Renal clearance</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25%</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80%</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33%</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7D7D7"/>
                    </a:solidFill>
                  </a:tcPr>
                </a:tc>
              </a:tr>
              <a:tr h="76517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Elimination half life with creatinine clearance &gt; 80 ml/min</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15.1 hr</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13.8 hr</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8.3 hr</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CECEC"/>
                    </a:solidFill>
                  </a:tcPr>
                </a:tc>
              </a:tr>
              <a:tr h="73342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Elimination half life with creatinine clearance 50–79 ml/min</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14.6 hr</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16.6 hr</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8.7 hr</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7D7D7"/>
                    </a:solidFill>
                  </a:tcPr>
                </a:tc>
              </a:tr>
              <a:tr h="81597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Elimination half life with creatinine clearance 30–49 ml/min</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17.6 hr</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18.7 hr</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9.0 hr</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CECEC"/>
                    </a:solidFill>
                  </a:tcPr>
                </a:tc>
              </a:tr>
              <a:tr h="814388">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Elimination half life with creatinine clearance &lt; 30 ml/min</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17.3 hr</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27.5 hr</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smtClean="0">
                          <a:ln>
                            <a:noFill/>
                          </a:ln>
                          <a:solidFill>
                            <a:srgbClr val="262626"/>
                          </a:solidFill>
                          <a:effectLst/>
                          <a:latin typeface="Arial" pitchFamily="34" charset="0"/>
                          <a:cs typeface="Arial" pitchFamily="34" charset="0"/>
                        </a:rPr>
                        <a:t>9.5 hr</a:t>
                      </a:r>
                    </a:p>
                  </a:txBody>
                  <a:tcPr marL="59473" marR="59473" marT="29737" marB="2973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7D7D7"/>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type="title" idx="4294967295"/>
          </p:nvPr>
        </p:nvSpPr>
        <p:spPr>
          <a:xfrm>
            <a:off x="304800" y="304800"/>
            <a:ext cx="8534400" cy="533400"/>
          </a:xfrm>
          <a:solidFill>
            <a:schemeClr val="bg1"/>
          </a:solidFill>
          <a:ln>
            <a:solidFill>
              <a:schemeClr val="tx1"/>
            </a:solidFill>
          </a:ln>
        </p:spPr>
        <p:txBody>
          <a:bodyPr/>
          <a:lstStyle/>
          <a:p>
            <a:pPr algn="ctr"/>
            <a:r>
              <a:rPr lang="en-GB" sz="2800" dirty="0" smtClean="0">
                <a:latin typeface="Arial" pitchFamily="34" charset="0"/>
                <a:cs typeface="Arial" pitchFamily="34" charset="0"/>
              </a:rPr>
              <a:t>Efficacy and Safety of </a:t>
            </a:r>
            <a:r>
              <a:rPr lang="en-GB" sz="2800" dirty="0" smtClean="0">
                <a:latin typeface="Arial" pitchFamily="34" charset="0"/>
                <a:cs typeface="Arial" pitchFamily="34" charset="0"/>
              </a:rPr>
              <a:t>DOACs </a:t>
            </a:r>
            <a:r>
              <a:rPr lang="en-GB" sz="2800" dirty="0" smtClean="0">
                <a:latin typeface="Arial" pitchFamily="34" charset="0"/>
                <a:cs typeface="Arial" pitchFamily="34" charset="0"/>
              </a:rPr>
              <a:t>vs Warfarin</a:t>
            </a:r>
          </a:p>
        </p:txBody>
      </p:sp>
      <p:pic>
        <p:nvPicPr>
          <p:cNvPr id="128005" name="Picture 2"/>
          <p:cNvPicPr>
            <a:picLocks noGrp="1" noChangeAspect="1"/>
          </p:cNvPicPr>
          <p:nvPr>
            <p:ph type="body" idx="4294967295"/>
          </p:nvPr>
        </p:nvPicPr>
        <p:blipFill>
          <a:blip r:embed="rId3" cstate="print"/>
          <a:srcRect/>
          <a:stretch>
            <a:fillRect/>
          </a:stretch>
        </p:blipFill>
        <p:spPr>
          <a:xfrm>
            <a:off x="838200" y="990600"/>
            <a:ext cx="7620000" cy="4648200"/>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What would you choose???</a:t>
            </a:r>
          </a:p>
          <a:p>
            <a:endParaRPr lang="en-GB" dirty="0" smtClean="0"/>
          </a:p>
          <a:p>
            <a:pPr marL="342900" indent="-342900">
              <a:buAutoNum type="arabicPeriod"/>
            </a:pPr>
            <a:r>
              <a:rPr lang="en-GB" dirty="0" smtClean="0"/>
              <a:t>Patient established on </a:t>
            </a:r>
            <a:r>
              <a:rPr lang="en-GB" dirty="0" err="1" smtClean="0"/>
              <a:t>Warfarin</a:t>
            </a:r>
            <a:r>
              <a:rPr lang="en-GB" dirty="0" smtClean="0"/>
              <a:t> with good INR control and good record of TTR.</a:t>
            </a:r>
          </a:p>
          <a:p>
            <a:pPr marL="342900" indent="-342900">
              <a:buAutoNum type="arabicPeriod"/>
            </a:pPr>
            <a:r>
              <a:rPr lang="en-GB" dirty="0" smtClean="0"/>
              <a:t>Newly diagnosed AF, risk factors for stroke, normal renal function.</a:t>
            </a:r>
          </a:p>
          <a:p>
            <a:pPr marL="342900" indent="-342900">
              <a:buAutoNum type="arabicPeriod"/>
            </a:pPr>
            <a:r>
              <a:rPr lang="en-GB" dirty="0" smtClean="0"/>
              <a:t>Indigestion since starting </a:t>
            </a:r>
            <a:r>
              <a:rPr lang="en-GB" dirty="0" err="1" smtClean="0"/>
              <a:t>Dabigatran</a:t>
            </a:r>
            <a:r>
              <a:rPr lang="en-GB" dirty="0" smtClean="0"/>
              <a:t> 150mg </a:t>
            </a:r>
            <a:r>
              <a:rPr lang="en-GB" dirty="0" err="1" smtClean="0"/>
              <a:t>bd</a:t>
            </a:r>
            <a:r>
              <a:rPr lang="en-GB" dirty="0" smtClean="0"/>
              <a:t> but ideally needs OAC.</a:t>
            </a:r>
          </a:p>
          <a:p>
            <a:pPr marL="342900" indent="-342900">
              <a:buAutoNum type="arabicPeriod"/>
            </a:pPr>
            <a:r>
              <a:rPr lang="en-GB" dirty="0" smtClean="0"/>
              <a:t>Needs anticoagulation for prevention of DVT / PE post operatively.</a:t>
            </a:r>
          </a:p>
          <a:p>
            <a:pPr marL="342900" indent="-342900">
              <a:buAutoNum type="arabicPeriod"/>
            </a:pPr>
            <a:r>
              <a:rPr lang="en-GB" dirty="0" smtClean="0"/>
              <a:t>Risk factors for </a:t>
            </a:r>
            <a:r>
              <a:rPr lang="en-GB" dirty="0" err="1" smtClean="0"/>
              <a:t>thrombo</a:t>
            </a:r>
            <a:r>
              <a:rPr lang="en-GB" dirty="0" smtClean="0"/>
              <a:t>-embolism (score 3, HAS-BLED 2), echocardiogram shows good left ventricular function with mitral valve </a:t>
            </a:r>
            <a:r>
              <a:rPr lang="en-GB" dirty="0" err="1" smtClean="0"/>
              <a:t>stenosis</a:t>
            </a:r>
            <a:r>
              <a:rPr lang="en-GB" dirty="0" smtClean="0"/>
              <a:t>.</a:t>
            </a:r>
          </a:p>
          <a:p>
            <a:pPr marL="342900" indent="-342900">
              <a:buAutoNum type="arabicPeriod"/>
            </a:pPr>
            <a:r>
              <a:rPr lang="en-GB" dirty="0" smtClean="0"/>
              <a:t>Post aortic valve surgery with mechanical valve.</a:t>
            </a:r>
          </a:p>
          <a:p>
            <a:pPr marL="342900" indent="-342900">
              <a:buAutoNum type="arabicPeriod"/>
            </a:pPr>
            <a:r>
              <a:rPr lang="en-GB" dirty="0" smtClean="0"/>
              <a:t>Elderly gentleman, head injury sustained from a fall, aortic </a:t>
            </a:r>
            <a:r>
              <a:rPr lang="en-GB" dirty="0" err="1" smtClean="0"/>
              <a:t>stenosis</a:t>
            </a:r>
            <a:r>
              <a:rPr lang="en-GB" dirty="0" smtClean="0"/>
              <a:t>.</a:t>
            </a:r>
          </a:p>
          <a:p>
            <a:pPr marL="342900" indent="-342900">
              <a:buAutoNum type="arabicPeriod"/>
            </a:pPr>
            <a:r>
              <a:rPr lang="en-GB" dirty="0" smtClean="0"/>
              <a:t>Male with AF and one risk factor for stroke (hypertension).</a:t>
            </a:r>
          </a:p>
          <a:p>
            <a:pPr marL="342900" indent="-342900">
              <a:buAutoNum type="arabicPeriod"/>
            </a:pPr>
            <a:r>
              <a:rPr lang="en-GB" dirty="0" smtClean="0"/>
              <a:t>Extreme sports, regular skier, needs </a:t>
            </a:r>
            <a:r>
              <a:rPr lang="en-GB" dirty="0" err="1" smtClean="0"/>
              <a:t>cardioversion</a:t>
            </a:r>
            <a:r>
              <a:rPr lang="en-GB" dirty="0" smtClean="0"/>
              <a:t> so therefore needs OAC.</a:t>
            </a:r>
            <a:endParaRPr lang="en-GB" dirty="0"/>
          </a:p>
        </p:txBody>
      </p:sp>
      <p:sp>
        <p:nvSpPr>
          <p:cNvPr id="3" name="Title 2"/>
          <p:cNvSpPr>
            <a:spLocks noGrp="1"/>
          </p:cNvSpPr>
          <p:nvPr>
            <p:ph type="title"/>
          </p:nvPr>
        </p:nvSpPr>
        <p:spPr/>
        <p:txBody>
          <a:bodyPr/>
          <a:lstStyle/>
          <a:p>
            <a:r>
              <a:rPr lang="en-GB" sz="3200" dirty="0" smtClean="0">
                <a:latin typeface="Arial" pitchFamily="34" charset="0"/>
                <a:cs typeface="Arial" pitchFamily="34" charset="0"/>
              </a:rPr>
              <a:t>Decisions…</a:t>
            </a:r>
            <a:endParaRPr lang="en-GB" sz="3200" dirty="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0" y="152400"/>
            <a:ext cx="8643938" cy="752475"/>
          </a:xfrm>
        </p:spPr>
        <p:txBody>
          <a:bodyPr/>
          <a:lstStyle/>
          <a:p>
            <a:r>
              <a:rPr lang="en-GB" sz="3200" smtClean="0">
                <a:latin typeface="Arial" pitchFamily="34" charset="0"/>
              </a:rPr>
              <a:t>Under utilisation of anticoagulation…</a:t>
            </a:r>
            <a:endParaRPr lang="de-DE" sz="3200" smtClean="0">
              <a:latin typeface="Arial" pitchFamily="34" charset="0"/>
            </a:endParaRPr>
          </a:p>
        </p:txBody>
      </p:sp>
      <p:sp>
        <p:nvSpPr>
          <p:cNvPr id="153603" name="Rectangle 3"/>
          <p:cNvSpPr>
            <a:spLocks noGrp="1" noChangeArrowheads="1"/>
          </p:cNvSpPr>
          <p:nvPr>
            <p:ph type="body" idx="4294967295"/>
          </p:nvPr>
        </p:nvSpPr>
        <p:spPr>
          <a:xfrm>
            <a:off x="304800" y="1066800"/>
            <a:ext cx="8534400" cy="4876800"/>
          </a:xfrm>
        </p:spPr>
        <p:txBody>
          <a:bodyPr/>
          <a:lstStyle/>
          <a:p>
            <a:pPr>
              <a:lnSpc>
                <a:spcPct val="80000"/>
              </a:lnSpc>
            </a:pPr>
            <a:r>
              <a:rPr lang="en-GB" sz="1600" dirty="0" smtClean="0">
                <a:latin typeface="Arial" pitchFamily="34" charset="0"/>
                <a:cs typeface="Arial Bold" pitchFamily="34" charset="0"/>
              </a:rPr>
              <a:t>Study population: people with AF: aged ≥ 65yrs, not taking </a:t>
            </a:r>
            <a:r>
              <a:rPr lang="en-GB" sz="1600" dirty="0" err="1" smtClean="0">
                <a:latin typeface="Arial" pitchFamily="34" charset="0"/>
                <a:cs typeface="Arial Bold" pitchFamily="34" charset="0"/>
              </a:rPr>
              <a:t>warfarin</a:t>
            </a:r>
            <a:r>
              <a:rPr lang="en-GB" sz="1600" dirty="0" smtClean="0">
                <a:latin typeface="Arial" pitchFamily="34" charset="0"/>
                <a:cs typeface="Arial Bold" pitchFamily="34" charset="0"/>
              </a:rPr>
              <a:t> on admission 2001- 2003.</a:t>
            </a:r>
          </a:p>
          <a:p>
            <a:pPr>
              <a:lnSpc>
                <a:spcPct val="80000"/>
              </a:lnSpc>
            </a:pPr>
            <a:endParaRPr lang="en-GB" sz="1600" i="1" dirty="0" smtClean="0">
              <a:latin typeface="Arial" pitchFamily="34" charset="0"/>
              <a:cs typeface="Arial Bold" pitchFamily="34" charset="0"/>
            </a:endParaRPr>
          </a:p>
          <a:p>
            <a:pPr>
              <a:lnSpc>
                <a:spcPct val="80000"/>
              </a:lnSpc>
            </a:pPr>
            <a:r>
              <a:rPr lang="en-GB" sz="1600" dirty="0" smtClean="0">
                <a:latin typeface="Arial" pitchFamily="34" charset="0"/>
                <a:cs typeface="Arial Bold" pitchFamily="34" charset="0"/>
              </a:rPr>
              <a:t>At discharge</a:t>
            </a:r>
          </a:p>
          <a:p>
            <a:pPr>
              <a:lnSpc>
                <a:spcPct val="80000"/>
              </a:lnSpc>
            </a:pPr>
            <a:r>
              <a:rPr lang="en-GB" sz="1600" dirty="0" smtClean="0">
                <a:latin typeface="Arial" pitchFamily="34" charset="0"/>
                <a:cs typeface="Arial Bold" pitchFamily="34" charset="0"/>
              </a:rPr>
              <a:t>       - 51% on </a:t>
            </a:r>
            <a:r>
              <a:rPr lang="en-GB" sz="1600" dirty="0" err="1" smtClean="0">
                <a:latin typeface="Arial" pitchFamily="34" charset="0"/>
                <a:cs typeface="Arial Bold" pitchFamily="34" charset="0"/>
              </a:rPr>
              <a:t>warfarin</a:t>
            </a:r>
            <a:endParaRPr lang="en-GB" sz="1600" dirty="0" smtClean="0">
              <a:latin typeface="Arial" pitchFamily="34" charset="0"/>
              <a:cs typeface="Arial Bold" pitchFamily="34" charset="0"/>
            </a:endParaRPr>
          </a:p>
          <a:p>
            <a:pPr>
              <a:lnSpc>
                <a:spcPct val="80000"/>
              </a:lnSpc>
            </a:pPr>
            <a:r>
              <a:rPr lang="en-GB" sz="1600" dirty="0" smtClean="0">
                <a:latin typeface="Arial" pitchFamily="34" charset="0"/>
                <a:cs typeface="Arial Bold" pitchFamily="34" charset="0"/>
              </a:rPr>
              <a:t>       - 49% not on </a:t>
            </a:r>
            <a:r>
              <a:rPr lang="en-GB" sz="1600" dirty="0" err="1" smtClean="0">
                <a:latin typeface="Arial" pitchFamily="34" charset="0"/>
                <a:cs typeface="Arial Bold" pitchFamily="34" charset="0"/>
              </a:rPr>
              <a:t>warfarin</a:t>
            </a:r>
            <a:r>
              <a:rPr lang="en-GB" sz="1600" dirty="0" smtClean="0">
                <a:latin typeface="Arial" pitchFamily="34" charset="0"/>
                <a:cs typeface="Arial Bold" pitchFamily="34" charset="0"/>
              </a:rPr>
              <a:t>, 83% of these at high risk</a:t>
            </a:r>
          </a:p>
          <a:p>
            <a:pPr>
              <a:lnSpc>
                <a:spcPct val="80000"/>
              </a:lnSpc>
            </a:pPr>
            <a:endParaRPr lang="en-GB" sz="1600" dirty="0" smtClean="0">
              <a:latin typeface="Arial" pitchFamily="34" charset="0"/>
              <a:cs typeface="Arial Bold" pitchFamily="34" charset="0"/>
            </a:endParaRPr>
          </a:p>
          <a:p>
            <a:pPr>
              <a:lnSpc>
                <a:spcPct val="80000"/>
              </a:lnSpc>
            </a:pPr>
            <a:r>
              <a:rPr lang="en-GB" sz="1600" dirty="0" smtClean="0">
                <a:latin typeface="Arial" pitchFamily="34" charset="0"/>
                <a:cs typeface="Arial Bold" pitchFamily="34" charset="0"/>
              </a:rPr>
              <a:t>Reasons for non-use of </a:t>
            </a:r>
            <a:r>
              <a:rPr lang="en-GB" sz="1600" dirty="0" err="1" smtClean="0">
                <a:latin typeface="Arial" pitchFamily="34" charset="0"/>
                <a:cs typeface="Arial Bold" pitchFamily="34" charset="0"/>
              </a:rPr>
              <a:t>warfarin</a:t>
            </a:r>
            <a:endParaRPr lang="en-GB" sz="1600" dirty="0" smtClean="0">
              <a:latin typeface="Arial" pitchFamily="34" charset="0"/>
              <a:cs typeface="Arial Bold" pitchFamily="34" charset="0"/>
            </a:endParaRPr>
          </a:p>
          <a:p>
            <a:pPr>
              <a:lnSpc>
                <a:spcPct val="80000"/>
              </a:lnSpc>
            </a:pPr>
            <a:r>
              <a:rPr lang="en-GB" sz="1600" dirty="0" smtClean="0">
                <a:latin typeface="Arial" pitchFamily="34" charset="0"/>
                <a:cs typeface="Arial Bold" pitchFamily="34" charset="0"/>
              </a:rPr>
              <a:t>       - History of haemorrhage (33%)</a:t>
            </a:r>
          </a:p>
          <a:p>
            <a:pPr>
              <a:lnSpc>
                <a:spcPct val="80000"/>
              </a:lnSpc>
            </a:pPr>
            <a:r>
              <a:rPr lang="en-GB" sz="1600" dirty="0" smtClean="0">
                <a:latin typeface="Arial" pitchFamily="34" charset="0"/>
                <a:cs typeface="Arial Bold" pitchFamily="34" charset="0"/>
              </a:rPr>
              <a:t>       - Falls (32%)</a:t>
            </a:r>
          </a:p>
          <a:p>
            <a:pPr>
              <a:lnSpc>
                <a:spcPct val="80000"/>
              </a:lnSpc>
            </a:pPr>
            <a:r>
              <a:rPr lang="en-GB" sz="1600" dirty="0" smtClean="0">
                <a:latin typeface="Arial" pitchFamily="34" charset="0"/>
                <a:cs typeface="Arial Bold" pitchFamily="34" charset="0"/>
              </a:rPr>
              <a:t>       - Patient refusal/previous non-adherence (14%)</a:t>
            </a:r>
          </a:p>
          <a:p>
            <a:pPr>
              <a:lnSpc>
                <a:spcPct val="80000"/>
              </a:lnSpc>
            </a:pPr>
            <a:endParaRPr lang="en-GB" sz="1600" dirty="0" smtClean="0">
              <a:latin typeface="Arial" pitchFamily="34" charset="0"/>
              <a:cs typeface="Arial Bold" pitchFamily="34" charset="0"/>
            </a:endParaRPr>
          </a:p>
          <a:p>
            <a:pPr>
              <a:lnSpc>
                <a:spcPct val="80000"/>
              </a:lnSpc>
            </a:pPr>
            <a:r>
              <a:rPr lang="en-GB" sz="1600" dirty="0" smtClean="0">
                <a:latin typeface="Arial" pitchFamily="34" charset="0"/>
                <a:cs typeface="Arial Bold" pitchFamily="34" charset="0"/>
              </a:rPr>
              <a:t>Misunderstanding</a:t>
            </a:r>
          </a:p>
          <a:p>
            <a:pPr>
              <a:lnSpc>
                <a:spcPct val="80000"/>
              </a:lnSpc>
            </a:pPr>
            <a:r>
              <a:rPr lang="en-GB" sz="1600" dirty="0" smtClean="0">
                <a:latin typeface="Arial" pitchFamily="34" charset="0"/>
                <a:cs typeface="Arial Bold" pitchFamily="34" charset="0"/>
              </a:rPr>
              <a:t>Unfamiliarity with evidence and latest guidelines</a:t>
            </a:r>
          </a:p>
          <a:p>
            <a:pPr>
              <a:lnSpc>
                <a:spcPct val="80000"/>
              </a:lnSpc>
            </a:pPr>
            <a:endParaRPr lang="en-GB" sz="1600" dirty="0" smtClean="0">
              <a:latin typeface="Arial" pitchFamily="34" charset="0"/>
              <a:cs typeface="Arial Bold" pitchFamily="34" charset="0"/>
            </a:endParaRPr>
          </a:p>
          <a:p>
            <a:pPr>
              <a:lnSpc>
                <a:spcPct val="80000"/>
              </a:lnSpc>
            </a:pPr>
            <a:r>
              <a:rPr lang="en-GB" sz="2000" b="1" dirty="0" smtClean="0">
                <a:solidFill>
                  <a:srgbClr val="FF5050"/>
                </a:solidFill>
                <a:latin typeface="Arial" pitchFamily="34" charset="0"/>
                <a:cs typeface="Arial Bold" pitchFamily="34" charset="0"/>
              </a:rPr>
              <a:t>Getting better!</a:t>
            </a:r>
            <a:r>
              <a:rPr lang="en-GB" sz="1600" dirty="0" smtClean="0">
                <a:latin typeface="Arial" pitchFamily="34" charset="0"/>
                <a:cs typeface="Arial Bold" pitchFamily="34" charset="0"/>
              </a:rPr>
              <a:t> PREFER study (2013) and prolongation study (2015) highlighted ~70% of patients now appropriately </a:t>
            </a:r>
            <a:r>
              <a:rPr lang="en-GB" sz="1600" dirty="0" err="1" smtClean="0">
                <a:latin typeface="Arial" pitchFamily="34" charset="0"/>
                <a:cs typeface="Arial Bold" pitchFamily="34" charset="0"/>
              </a:rPr>
              <a:t>anticoagulated</a:t>
            </a:r>
            <a:r>
              <a:rPr lang="en-GB" sz="1600" dirty="0" smtClean="0">
                <a:latin typeface="Arial" pitchFamily="34" charset="0"/>
                <a:cs typeface="Arial Bold" pitchFamily="34" charset="0"/>
              </a:rPr>
              <a:t> for AF</a:t>
            </a:r>
          </a:p>
          <a:p>
            <a:pPr>
              <a:lnSpc>
                <a:spcPct val="80000"/>
              </a:lnSpc>
            </a:pPr>
            <a:endParaRPr lang="en-GB" sz="1600" dirty="0" smtClean="0">
              <a:latin typeface="Arial" pitchFamily="34" charset="0"/>
              <a:cs typeface="Arial Bold" pitchFamily="34" charset="0"/>
            </a:endParaRPr>
          </a:p>
          <a:p>
            <a:pPr>
              <a:lnSpc>
                <a:spcPct val="80000"/>
              </a:lnSpc>
            </a:pPr>
            <a:r>
              <a:rPr lang="en-GB" sz="1600" b="1" dirty="0" smtClean="0">
                <a:latin typeface="Arial" pitchFamily="34" charset="0"/>
                <a:cs typeface="Arial Bold" pitchFamily="34" charset="0"/>
              </a:rPr>
              <a:t>Cost / availability</a:t>
            </a:r>
          </a:p>
          <a:p>
            <a:pPr>
              <a:lnSpc>
                <a:spcPct val="80000"/>
              </a:lnSpc>
            </a:pPr>
            <a:r>
              <a:rPr lang="en-GB" dirty="0" smtClean="0"/>
              <a:t>       </a:t>
            </a:r>
          </a:p>
          <a:p>
            <a:pPr>
              <a:lnSpc>
                <a:spcPct val="80000"/>
              </a:lnSpc>
            </a:pPr>
            <a:endParaRPr lang="en-GB" dirty="0" smtClean="0"/>
          </a:p>
        </p:txBody>
      </p:sp>
      <p:sp>
        <p:nvSpPr>
          <p:cNvPr id="153604" name="Text Box 4"/>
          <p:cNvSpPr txBox="1">
            <a:spLocks noChangeArrowheads="1"/>
          </p:cNvSpPr>
          <p:nvPr/>
        </p:nvSpPr>
        <p:spPr bwMode="auto">
          <a:xfrm>
            <a:off x="249238" y="6472238"/>
            <a:ext cx="1841500" cy="274637"/>
          </a:xfrm>
          <a:prstGeom prst="rect">
            <a:avLst/>
          </a:prstGeom>
          <a:noFill/>
          <a:ln w="9525" algn="ctr">
            <a:noFill/>
            <a:miter lim="800000"/>
            <a:headEnd/>
            <a:tailEnd/>
          </a:ln>
        </p:spPr>
        <p:txBody>
          <a:bodyPr wrap="none">
            <a:spAutoFit/>
          </a:bodyPr>
          <a:lstStyle/>
          <a:p>
            <a:pPr eaLnBrk="0" hangingPunct="0"/>
            <a:r>
              <a:rPr lang="en-GB" sz="1200"/>
              <a:t>Hylek et al, Stroke. 2006</a:t>
            </a:r>
            <a:endParaRPr lang="de-DE" sz="12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US" sz="3200" dirty="0" smtClean="0">
                <a:latin typeface="Arial" pitchFamily="34" charset="0"/>
              </a:rPr>
              <a:t>Other preparations</a:t>
            </a:r>
          </a:p>
        </p:txBody>
      </p:sp>
      <p:sp>
        <p:nvSpPr>
          <p:cNvPr id="236547" name="Rectangle 3"/>
          <p:cNvSpPr>
            <a:spLocks noGrp="1"/>
          </p:cNvSpPr>
          <p:nvPr>
            <p:ph type="body" sz="half" idx="4294967295"/>
          </p:nvPr>
        </p:nvSpPr>
        <p:spPr>
          <a:xfrm>
            <a:off x="304800" y="1143000"/>
            <a:ext cx="4191000" cy="4495800"/>
          </a:xfrm>
        </p:spPr>
        <p:txBody>
          <a:bodyPr/>
          <a:lstStyle/>
          <a:p>
            <a:r>
              <a:rPr lang="en-GB" b="1" dirty="0" err="1" smtClean="0">
                <a:latin typeface="Arial" pitchFamily="34" charset="0"/>
              </a:rPr>
              <a:t>Tricagrelor</a:t>
            </a:r>
            <a:endParaRPr lang="en-GB" b="1" dirty="0" smtClean="0">
              <a:latin typeface="Arial" pitchFamily="34" charset="0"/>
            </a:endParaRPr>
          </a:p>
          <a:p>
            <a:endParaRPr lang="en-GB" sz="1600" dirty="0" smtClean="0">
              <a:latin typeface="Arial" pitchFamily="34" charset="0"/>
            </a:endParaRPr>
          </a:p>
          <a:p>
            <a:r>
              <a:rPr lang="en-GB" sz="1600" dirty="0" err="1" smtClean="0">
                <a:latin typeface="Arial" pitchFamily="34" charset="0"/>
              </a:rPr>
              <a:t>Antiplatelet</a:t>
            </a:r>
            <a:r>
              <a:rPr lang="en-GB" sz="1600" dirty="0" smtClean="0">
                <a:latin typeface="Arial" pitchFamily="34" charset="0"/>
              </a:rPr>
              <a:t> </a:t>
            </a:r>
          </a:p>
          <a:p>
            <a:endParaRPr lang="en-GB" sz="1600" dirty="0" smtClean="0">
              <a:latin typeface="Arial" pitchFamily="34" charset="0"/>
            </a:endParaRPr>
          </a:p>
          <a:p>
            <a:r>
              <a:rPr lang="en-GB" sz="1600" dirty="0" smtClean="0">
                <a:latin typeface="Arial" pitchFamily="34" charset="0"/>
              </a:rPr>
              <a:t>Indicated for prevention of </a:t>
            </a:r>
            <a:r>
              <a:rPr lang="en-GB" sz="1600" dirty="0" err="1" smtClean="0">
                <a:latin typeface="Arial" pitchFamily="34" charset="0"/>
              </a:rPr>
              <a:t>thromboembolic</a:t>
            </a:r>
            <a:r>
              <a:rPr lang="en-GB" sz="1600" dirty="0" smtClean="0">
                <a:latin typeface="Arial" pitchFamily="34" charset="0"/>
              </a:rPr>
              <a:t> events (MI, stroke) with Acute Coronary Syndrome or MI with ST elevation</a:t>
            </a:r>
          </a:p>
          <a:p>
            <a:endParaRPr lang="en-GB" sz="1600" dirty="0" smtClean="0">
              <a:latin typeface="Arial" pitchFamily="34" charset="0"/>
            </a:endParaRPr>
          </a:p>
          <a:p>
            <a:r>
              <a:rPr lang="en-GB" sz="1600" dirty="0" smtClean="0">
                <a:latin typeface="Arial" pitchFamily="34" charset="0"/>
              </a:rPr>
              <a:t>Contraindicated in intracranial bleeding, deranged liver function, active bleeding</a:t>
            </a:r>
          </a:p>
          <a:p>
            <a:endParaRPr lang="en-GB" sz="1600" dirty="0" smtClean="0">
              <a:latin typeface="Arial" pitchFamily="34" charset="0"/>
            </a:endParaRPr>
          </a:p>
          <a:p>
            <a:r>
              <a:rPr lang="en-GB" sz="1600" dirty="0" smtClean="0">
                <a:latin typeface="Arial" pitchFamily="34" charset="0"/>
              </a:rPr>
              <a:t>Bioavailability 36%</a:t>
            </a:r>
          </a:p>
          <a:p>
            <a:r>
              <a:rPr lang="en-GB" sz="1600" dirty="0" smtClean="0">
                <a:latin typeface="Arial" pitchFamily="34" charset="0"/>
              </a:rPr>
              <a:t>Peak concentrations at 1.5 hours</a:t>
            </a:r>
          </a:p>
          <a:p>
            <a:r>
              <a:rPr lang="en-GB" sz="1600" dirty="0" smtClean="0">
                <a:latin typeface="Arial" pitchFamily="34" charset="0"/>
              </a:rPr>
              <a:t>Highly protein bound</a:t>
            </a:r>
          </a:p>
        </p:txBody>
      </p:sp>
      <p:sp>
        <p:nvSpPr>
          <p:cNvPr id="236548" name="Rectangle 4"/>
          <p:cNvSpPr>
            <a:spLocks noGrp="1"/>
          </p:cNvSpPr>
          <p:nvPr>
            <p:ph type="body" sz="half" idx="4294967295"/>
          </p:nvPr>
        </p:nvSpPr>
        <p:spPr>
          <a:xfrm>
            <a:off x="4648200" y="1143000"/>
            <a:ext cx="4191000" cy="5181600"/>
          </a:xfrm>
        </p:spPr>
        <p:txBody>
          <a:bodyPr/>
          <a:lstStyle/>
          <a:p>
            <a:r>
              <a:rPr lang="en-GB" b="1" dirty="0" err="1" smtClean="0">
                <a:latin typeface="Arial" pitchFamily="34" charset="0"/>
              </a:rPr>
              <a:t>Fondaparinex</a:t>
            </a:r>
            <a:endParaRPr lang="en-GB" b="1" dirty="0" smtClean="0">
              <a:latin typeface="Arial" pitchFamily="34" charset="0"/>
            </a:endParaRPr>
          </a:p>
          <a:p>
            <a:endParaRPr lang="en-GB" sz="1600" dirty="0" smtClean="0"/>
          </a:p>
          <a:p>
            <a:r>
              <a:rPr lang="en-GB" sz="1600" dirty="0" smtClean="0">
                <a:latin typeface="Arial" pitchFamily="34" charset="0"/>
              </a:rPr>
              <a:t>Direct </a:t>
            </a:r>
            <a:r>
              <a:rPr lang="en-GB" sz="1600" dirty="0" err="1" smtClean="0">
                <a:latin typeface="Arial" pitchFamily="34" charset="0"/>
              </a:rPr>
              <a:t>Xa</a:t>
            </a:r>
            <a:r>
              <a:rPr lang="en-GB" sz="1600" dirty="0" smtClean="0">
                <a:latin typeface="Arial" pitchFamily="34" charset="0"/>
              </a:rPr>
              <a:t> inhibitor</a:t>
            </a:r>
          </a:p>
          <a:p>
            <a:r>
              <a:rPr lang="en-GB" sz="1600" dirty="0" smtClean="0">
                <a:latin typeface="Arial" pitchFamily="34" charset="0"/>
              </a:rPr>
              <a:t>Chemically related to LMWH (e.g. </a:t>
            </a:r>
            <a:r>
              <a:rPr lang="en-GB" sz="1600" dirty="0" err="1" smtClean="0">
                <a:latin typeface="Arial" pitchFamily="34" charset="0"/>
              </a:rPr>
              <a:t>Clexane</a:t>
            </a:r>
            <a:r>
              <a:rPr lang="en-GB" sz="1600" dirty="0" smtClean="0">
                <a:latin typeface="Arial" pitchFamily="34" charset="0"/>
              </a:rPr>
              <a:t>)</a:t>
            </a:r>
          </a:p>
          <a:p>
            <a:endParaRPr lang="en-GB" sz="1600" dirty="0" smtClean="0">
              <a:latin typeface="Arial" pitchFamily="34" charset="0"/>
            </a:endParaRPr>
          </a:p>
          <a:p>
            <a:r>
              <a:rPr lang="en-GB" sz="1600" dirty="0" smtClean="0">
                <a:latin typeface="Arial" pitchFamily="34" charset="0"/>
              </a:rPr>
              <a:t>For treatment of DVT / PE, hip, knee and abdominal surgery</a:t>
            </a:r>
          </a:p>
          <a:p>
            <a:r>
              <a:rPr lang="en-GB" sz="1600" dirty="0" smtClean="0">
                <a:latin typeface="Arial" pitchFamily="34" charset="0"/>
              </a:rPr>
              <a:t>Unstable angina, NSTEMI, STEMI</a:t>
            </a:r>
          </a:p>
          <a:p>
            <a:endParaRPr lang="en-GB" sz="1600" dirty="0" smtClean="0">
              <a:latin typeface="Arial" pitchFamily="34" charset="0"/>
            </a:endParaRPr>
          </a:p>
          <a:p>
            <a:r>
              <a:rPr lang="en-GB" sz="1600" b="1" dirty="0" smtClean="0">
                <a:latin typeface="Arial" pitchFamily="34" charset="0"/>
              </a:rPr>
              <a:t>LMWH</a:t>
            </a:r>
          </a:p>
          <a:p>
            <a:endParaRPr lang="en-GB" sz="1600" dirty="0" smtClean="0">
              <a:latin typeface="Arial" pitchFamily="34" charset="0"/>
            </a:endParaRPr>
          </a:p>
          <a:p>
            <a:r>
              <a:rPr lang="en-GB" sz="1600" dirty="0" smtClean="0">
                <a:latin typeface="Arial" pitchFamily="34" charset="0"/>
              </a:rPr>
              <a:t>Heparin binds to </a:t>
            </a:r>
            <a:r>
              <a:rPr lang="en-GB" sz="1600" dirty="0" err="1" smtClean="0">
                <a:latin typeface="Arial" pitchFamily="34" charset="0"/>
              </a:rPr>
              <a:t>antithrombin</a:t>
            </a:r>
            <a:r>
              <a:rPr lang="en-GB" sz="1600" dirty="0" smtClean="0">
                <a:latin typeface="Arial" pitchFamily="34" charset="0"/>
              </a:rPr>
              <a:t> III – inactivates thrombin and factor </a:t>
            </a:r>
            <a:r>
              <a:rPr lang="en-GB" sz="1600" dirty="0" err="1" smtClean="0">
                <a:latin typeface="Arial" pitchFamily="34" charset="0"/>
              </a:rPr>
              <a:t>Xa</a:t>
            </a:r>
            <a:endParaRPr lang="en-GB" sz="1600" dirty="0" smtClean="0">
              <a:latin typeface="Arial" pitchFamily="34" charset="0"/>
            </a:endParaRPr>
          </a:p>
          <a:p>
            <a:endParaRPr lang="en-GB" sz="1600" dirty="0" smtClean="0">
              <a:latin typeface="Arial" pitchFamily="34" charset="0"/>
            </a:endParaRPr>
          </a:p>
          <a:p>
            <a:r>
              <a:rPr lang="en-GB" sz="1600" dirty="0" smtClean="0">
                <a:latin typeface="Arial" pitchFamily="34" charset="0"/>
              </a:rPr>
              <a:t>LMWH is smaller heparin molecules with only </a:t>
            </a:r>
            <a:r>
              <a:rPr lang="en-GB" sz="1600" dirty="0" err="1" smtClean="0">
                <a:latin typeface="Arial" pitchFamily="34" charset="0"/>
              </a:rPr>
              <a:t>Xa</a:t>
            </a:r>
            <a:r>
              <a:rPr lang="en-GB" sz="1600" dirty="0" smtClean="0">
                <a:latin typeface="Arial" pitchFamily="34" charset="0"/>
              </a:rPr>
              <a:t> activity but advantageous as more predictable response and monitoring not required</a:t>
            </a:r>
          </a:p>
          <a:p>
            <a:endParaRPr lang="en-GB" sz="1600" dirty="0" smtClean="0"/>
          </a:p>
          <a:p>
            <a:endParaRPr lang="en-GB" sz="16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304800" y="304800"/>
            <a:ext cx="8534400" cy="503238"/>
          </a:xfrm>
        </p:spPr>
        <p:txBody>
          <a:bodyPr>
            <a:normAutofit fontScale="90000"/>
          </a:bodyPr>
          <a:lstStyle/>
          <a:p>
            <a:r>
              <a:rPr lang="en-GB" sz="3600" smtClean="0"/>
              <a:t>  </a:t>
            </a:r>
            <a:r>
              <a:rPr lang="en-GB" sz="3200" smtClean="0">
                <a:latin typeface="Arial" pitchFamily="34" charset="0"/>
              </a:rPr>
              <a:t>Patient Safety</a:t>
            </a:r>
            <a:endParaRPr lang="de-DE" sz="3200" smtClean="0">
              <a:latin typeface="Arial" pitchFamily="34" charset="0"/>
            </a:endParaRPr>
          </a:p>
        </p:txBody>
      </p:sp>
      <p:sp>
        <p:nvSpPr>
          <p:cNvPr id="190467" name="Rectangle 3"/>
          <p:cNvSpPr>
            <a:spLocks noGrp="1" noChangeArrowheads="1"/>
          </p:cNvSpPr>
          <p:nvPr>
            <p:ph type="body" idx="4294967295"/>
          </p:nvPr>
        </p:nvSpPr>
        <p:spPr>
          <a:xfrm>
            <a:off x="457200" y="1071563"/>
            <a:ext cx="8229600" cy="4795837"/>
          </a:xfrm>
        </p:spPr>
        <p:txBody>
          <a:bodyPr/>
          <a:lstStyle/>
          <a:p>
            <a:r>
              <a:rPr lang="en-GB" sz="2400" smtClean="0">
                <a:latin typeface="Arial" pitchFamily="34" charset="0"/>
                <a:cs typeface="Arial Bold" pitchFamily="34" charset="0"/>
              </a:rPr>
              <a:t>‘</a:t>
            </a:r>
            <a:r>
              <a:rPr lang="en-GB" sz="1600" smtClean="0">
                <a:latin typeface="Arial" pitchFamily="34" charset="0"/>
                <a:cs typeface="Arial Bold" pitchFamily="34" charset="0"/>
              </a:rPr>
              <a:t>Anticoagulants are one of the classes of medicines most frequently identified as causing preventable harm and admission to hospital’ </a:t>
            </a:r>
            <a:r>
              <a:rPr lang="en-GB" sz="1600" smtClean="0">
                <a:latin typeface="Arial" pitchFamily="34" charset="0"/>
                <a:ea typeface="Arial Unicode MS" pitchFamily="34" charset="-128"/>
                <a:cs typeface="Arial Bold" pitchFamily="34" charset="0"/>
              </a:rPr>
              <a:t>(NPSA, 2007)  </a:t>
            </a:r>
          </a:p>
          <a:p>
            <a:endParaRPr lang="en-GB" sz="1600" smtClean="0">
              <a:latin typeface="Arial" pitchFamily="34" charset="0"/>
              <a:ea typeface="Arial Unicode MS" pitchFamily="34" charset="-128"/>
              <a:cs typeface="Arial Bold" pitchFamily="34" charset="0"/>
            </a:endParaRPr>
          </a:p>
          <a:p>
            <a:r>
              <a:rPr lang="en-GB" sz="1600" smtClean="0">
                <a:latin typeface="Arial" pitchFamily="34" charset="0"/>
              </a:rPr>
              <a:t>National Patient Safety Goals – January 1</a:t>
            </a:r>
            <a:r>
              <a:rPr lang="en-GB" sz="1600" baseline="30000" smtClean="0">
                <a:latin typeface="Arial" pitchFamily="34" charset="0"/>
              </a:rPr>
              <a:t>st</a:t>
            </a:r>
            <a:r>
              <a:rPr lang="en-GB" sz="1600" smtClean="0">
                <a:latin typeface="Arial" pitchFamily="34" charset="0"/>
              </a:rPr>
              <a:t>, 2015</a:t>
            </a:r>
            <a:endParaRPr lang="en-GB" sz="1600" smtClean="0">
              <a:latin typeface="Arial" pitchFamily="34" charset="0"/>
              <a:cs typeface="Arial Bold" pitchFamily="34" charset="0"/>
            </a:endParaRPr>
          </a:p>
          <a:p>
            <a:r>
              <a:rPr lang="en-GB" sz="1600" b="1" smtClean="0">
                <a:latin typeface="Arial" pitchFamily="34" charset="0"/>
              </a:rPr>
              <a:t>    Goal 3 </a:t>
            </a:r>
            <a:r>
              <a:rPr lang="en-GB" sz="1600" smtClean="0">
                <a:latin typeface="Arial" pitchFamily="34" charset="0"/>
              </a:rPr>
              <a:t>Improve the safety of using medications. Reduce the likelihood of harm to </a:t>
            </a:r>
          </a:p>
          <a:p>
            <a:r>
              <a:rPr lang="en-GB" sz="1600" smtClean="0">
                <a:latin typeface="Arial" pitchFamily="34" charset="0"/>
              </a:rPr>
              <a:t>    patients and residents associated with the use of anticoagulant therapy.</a:t>
            </a:r>
          </a:p>
          <a:p>
            <a:endParaRPr lang="en-GB" sz="1600" smtClean="0">
              <a:latin typeface="Arial" pitchFamily="34" charset="0"/>
            </a:endParaRPr>
          </a:p>
          <a:p>
            <a:pPr algn="just">
              <a:lnSpc>
                <a:spcPct val="65000"/>
              </a:lnSpc>
            </a:pPr>
            <a:r>
              <a:rPr lang="en-GB" sz="1600" smtClean="0">
                <a:latin typeface="Arial" pitchFamily="34" charset="0"/>
                <a:ea typeface="Arial Unicode MS" pitchFamily="34" charset="-128"/>
                <a:cs typeface="Arial Unicode MS" pitchFamily="34" charset="-128"/>
              </a:rPr>
              <a:t>Anticoagulants frequently appear in the‘ top ten’ of medication incident reports </a:t>
            </a:r>
          </a:p>
          <a:p>
            <a:pPr algn="just">
              <a:lnSpc>
                <a:spcPct val="65000"/>
              </a:lnSpc>
            </a:pPr>
            <a:r>
              <a:rPr lang="en-GB" sz="1600" smtClean="0">
                <a:latin typeface="Arial" pitchFamily="34" charset="0"/>
                <a:ea typeface="Arial Unicode MS" pitchFamily="34" charset="-128"/>
                <a:cs typeface="Arial Unicode MS" pitchFamily="34" charset="-128"/>
              </a:rPr>
              <a:t>(NHSGGC, 2010)</a:t>
            </a:r>
          </a:p>
          <a:p>
            <a:pPr>
              <a:lnSpc>
                <a:spcPct val="90000"/>
              </a:lnSpc>
            </a:pPr>
            <a:endParaRPr lang="en-GB" sz="1600" smtClean="0">
              <a:latin typeface="Arial" pitchFamily="34" charset="0"/>
              <a:cs typeface="Arial Bold" pitchFamily="34" charset="0"/>
            </a:endParaRPr>
          </a:p>
          <a:p>
            <a:pPr>
              <a:lnSpc>
                <a:spcPct val="90000"/>
              </a:lnSpc>
            </a:pPr>
            <a:r>
              <a:rPr lang="en-GB" sz="1600" b="1" smtClean="0">
                <a:latin typeface="Arial" pitchFamily="34" charset="0"/>
                <a:cs typeface="Arial Bold" pitchFamily="34" charset="0"/>
              </a:rPr>
              <a:t>Since April 2008 Datix recorded: </a:t>
            </a:r>
          </a:p>
          <a:p>
            <a:pPr>
              <a:lnSpc>
                <a:spcPct val="90000"/>
              </a:lnSpc>
            </a:pPr>
            <a:endParaRPr lang="en-GB" sz="1600" b="1" smtClean="0">
              <a:latin typeface="Arial" pitchFamily="34" charset="0"/>
              <a:cs typeface="Arial Bold" pitchFamily="34" charset="0"/>
            </a:endParaRPr>
          </a:p>
          <a:p>
            <a:pPr>
              <a:lnSpc>
                <a:spcPct val="90000"/>
              </a:lnSpc>
            </a:pPr>
            <a:r>
              <a:rPr lang="en-GB" sz="1600" smtClean="0">
                <a:latin typeface="Arial" pitchFamily="34" charset="0"/>
                <a:cs typeface="Arial Bold" pitchFamily="34" charset="0"/>
              </a:rPr>
              <a:t>73 INCIDENTS relating to warfarin</a:t>
            </a:r>
          </a:p>
          <a:p>
            <a:pPr>
              <a:lnSpc>
                <a:spcPct val="90000"/>
              </a:lnSpc>
            </a:pPr>
            <a:r>
              <a:rPr lang="en-GB" sz="1600" smtClean="0">
                <a:latin typeface="Arial" pitchFamily="34" charset="0"/>
                <a:cs typeface="Arial Bold" pitchFamily="34" charset="0"/>
              </a:rPr>
              <a:t>34 involving to Heparin</a:t>
            </a:r>
          </a:p>
          <a:p>
            <a:pPr>
              <a:lnSpc>
                <a:spcPct val="90000"/>
              </a:lnSpc>
            </a:pPr>
            <a:r>
              <a:rPr lang="en-GB" sz="1600" smtClean="0">
                <a:latin typeface="Arial" pitchFamily="34" charset="0"/>
                <a:cs typeface="Arial Bold" pitchFamily="34" charset="0"/>
              </a:rPr>
              <a:t>13 involving Enoxaparin</a:t>
            </a:r>
          </a:p>
          <a:p>
            <a:pPr>
              <a:lnSpc>
                <a:spcPct val="90000"/>
              </a:lnSpc>
            </a:pPr>
            <a:r>
              <a:rPr lang="en-GB" sz="1600" smtClean="0">
                <a:latin typeface="Arial" pitchFamily="34" charset="0"/>
                <a:cs typeface="Arial Bold" pitchFamily="34" charset="0"/>
              </a:rPr>
              <a:t>8 involving Tinzaparin</a:t>
            </a:r>
            <a:endParaRPr lang="de-DE" sz="1600" smtClean="0">
              <a:latin typeface="Arial" pitchFamily="34" charset="0"/>
              <a:cs typeface="Arial Bold" pitchFamily="34" charset="0"/>
            </a:endParaRPr>
          </a:p>
        </p:txBody>
      </p:sp>
      <p:sp>
        <p:nvSpPr>
          <p:cNvPr id="190468" name="Text Box 4"/>
          <p:cNvSpPr txBox="1">
            <a:spLocks noChangeArrowheads="1"/>
          </p:cNvSpPr>
          <p:nvPr/>
        </p:nvSpPr>
        <p:spPr bwMode="auto">
          <a:xfrm>
            <a:off x="444500" y="6030913"/>
            <a:ext cx="8423275" cy="841375"/>
          </a:xfrm>
          <a:prstGeom prst="rect">
            <a:avLst/>
          </a:prstGeom>
          <a:noFill/>
          <a:ln w="9525">
            <a:noFill/>
            <a:miter lim="800000"/>
            <a:headEnd/>
            <a:tailEnd/>
          </a:ln>
        </p:spPr>
        <p:txBody>
          <a:bodyPr>
            <a:spAutoFit/>
          </a:bodyPr>
          <a:lstStyle/>
          <a:p>
            <a:r>
              <a:rPr lang="en-GB" sz="1200"/>
              <a:t>NPSA Patient safety alert 18, 28/3/2007. </a:t>
            </a:r>
          </a:p>
          <a:p>
            <a:r>
              <a:rPr lang="en-GB" sz="1200"/>
              <a:t>December 2009. Available at www.mhra.gov.uk</a:t>
            </a:r>
          </a:p>
          <a:p>
            <a:pPr>
              <a:lnSpc>
                <a:spcPct val="90000"/>
              </a:lnSpc>
              <a:spcBef>
                <a:spcPct val="20000"/>
              </a:spcBef>
            </a:pPr>
            <a:r>
              <a:rPr lang="en-GB" sz="1200">
                <a:solidFill>
                  <a:srgbClr val="262626"/>
                </a:solidFill>
              </a:rPr>
              <a:t>NHSGGC Area drug &amp;Therapeutics Committee, 55,01,2010</a:t>
            </a:r>
          </a:p>
          <a:p>
            <a:endParaRPr lang="de-DE" sz="12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body" idx="4294967295"/>
          </p:nvPr>
        </p:nvSpPr>
        <p:spPr>
          <a:xfrm>
            <a:off x="900113" y="1130300"/>
            <a:ext cx="7056437" cy="5332413"/>
          </a:xfrm>
        </p:spPr>
        <p:txBody>
          <a:bodyPr/>
          <a:lstStyle/>
          <a:p>
            <a:r>
              <a:rPr lang="en-GB" sz="1400" dirty="0" smtClean="0">
                <a:latin typeface="Arial" pitchFamily="34" charset="0"/>
                <a:cs typeface="Arial Bold" pitchFamily="34" charset="0"/>
              </a:rPr>
              <a:t>Poor anticoagulation control significantly increases ones risk of having a bleed or stroke</a:t>
            </a:r>
            <a:endParaRPr lang="en-US" sz="1400" dirty="0" smtClean="0">
              <a:latin typeface="Arial" pitchFamily="34" charset="0"/>
              <a:cs typeface="Arial Bold" pitchFamily="34" charset="0"/>
            </a:endParaRPr>
          </a:p>
          <a:p>
            <a:endParaRPr lang="en-GB" sz="1400" dirty="0" smtClean="0">
              <a:latin typeface="Arial" pitchFamily="34" charset="0"/>
              <a:cs typeface="Arial Bold" pitchFamily="34" charset="0"/>
            </a:endParaRPr>
          </a:p>
          <a:p>
            <a:r>
              <a:rPr lang="en-GB" sz="1400" dirty="0" smtClean="0">
                <a:latin typeface="Arial" pitchFamily="34" charset="0"/>
                <a:cs typeface="Arial Bold" pitchFamily="34" charset="0"/>
              </a:rPr>
              <a:t>Less than ½ of all eligible pts receive appropriate anticoagulation</a:t>
            </a:r>
            <a:endParaRPr lang="en-US" sz="1400" dirty="0" smtClean="0">
              <a:latin typeface="Arial" pitchFamily="34" charset="0"/>
              <a:cs typeface="Arial Bold" pitchFamily="34" charset="0"/>
            </a:endParaRPr>
          </a:p>
          <a:p>
            <a:endParaRPr lang="en-GB" sz="1400" dirty="0" smtClean="0">
              <a:latin typeface="Arial" pitchFamily="34" charset="0"/>
              <a:cs typeface="Arial Bold" pitchFamily="34" charset="0"/>
            </a:endParaRPr>
          </a:p>
          <a:p>
            <a:r>
              <a:rPr lang="en-GB" sz="1400" dirty="0" smtClean="0">
                <a:latin typeface="Arial" pitchFamily="34" charset="0"/>
                <a:cs typeface="Arial Bold" pitchFamily="34" charset="0"/>
              </a:rPr>
              <a:t>Patients </a:t>
            </a:r>
            <a:r>
              <a:rPr lang="en-US" sz="1400" dirty="0" smtClean="0">
                <a:latin typeface="Arial" pitchFamily="34" charset="0"/>
                <a:cs typeface="Arial Bold" pitchFamily="34" charset="0"/>
              </a:rPr>
              <a:t>&gt;75yrs  are 3 times less likely to be prescribed </a:t>
            </a:r>
            <a:r>
              <a:rPr lang="en-US" sz="1400" dirty="0" err="1" smtClean="0">
                <a:latin typeface="Arial" pitchFamily="34" charset="0"/>
                <a:cs typeface="Arial Bold" pitchFamily="34" charset="0"/>
              </a:rPr>
              <a:t>warfarin</a:t>
            </a:r>
            <a:r>
              <a:rPr lang="en-US" sz="1400" dirty="0" smtClean="0">
                <a:latin typeface="Arial" pitchFamily="34" charset="0"/>
                <a:cs typeface="Arial Bold" pitchFamily="34" charset="0"/>
              </a:rPr>
              <a:t> than those &lt;65yrs</a:t>
            </a:r>
          </a:p>
          <a:p>
            <a:endParaRPr lang="en-US" sz="1400" dirty="0" smtClean="0">
              <a:latin typeface="Arial" pitchFamily="34" charset="0"/>
              <a:cs typeface="Arial Bold" pitchFamily="34" charset="0"/>
            </a:endParaRPr>
          </a:p>
          <a:p>
            <a:r>
              <a:rPr lang="en-US" sz="1400" dirty="0" smtClean="0">
                <a:latin typeface="Arial" pitchFamily="34" charset="0"/>
                <a:cs typeface="Arial Bold" pitchFamily="34" charset="0"/>
              </a:rPr>
              <a:t>Novel agents are licensed for </a:t>
            </a:r>
            <a:r>
              <a:rPr lang="en-US" sz="1400" dirty="0" err="1" smtClean="0">
                <a:latin typeface="Arial" pitchFamily="34" charset="0"/>
                <a:cs typeface="Arial Bold" pitchFamily="34" charset="0"/>
              </a:rPr>
              <a:t>valvular</a:t>
            </a:r>
            <a:r>
              <a:rPr lang="en-US" sz="1400" dirty="0" smtClean="0">
                <a:latin typeface="Arial" pitchFamily="34" charset="0"/>
                <a:cs typeface="Arial Bold" pitchFamily="34" charset="0"/>
              </a:rPr>
              <a:t> heart disease</a:t>
            </a:r>
          </a:p>
          <a:p>
            <a:endParaRPr lang="en-US" sz="1400" dirty="0" smtClean="0">
              <a:latin typeface="Arial" pitchFamily="34" charset="0"/>
              <a:cs typeface="Arial Bold" pitchFamily="34" charset="0"/>
            </a:endParaRPr>
          </a:p>
          <a:p>
            <a:r>
              <a:rPr lang="en-US" sz="1400" dirty="0" err="1" smtClean="0">
                <a:latin typeface="Arial" pitchFamily="34" charset="0"/>
                <a:cs typeface="Arial Bold" pitchFamily="34" charset="0"/>
              </a:rPr>
              <a:t>Cardioversion</a:t>
            </a:r>
            <a:r>
              <a:rPr lang="en-US" sz="1400" dirty="0" smtClean="0">
                <a:latin typeface="Arial" pitchFamily="34" charset="0"/>
                <a:cs typeface="Arial Bold" pitchFamily="34" charset="0"/>
              </a:rPr>
              <a:t> can be performed immediately if on a novel anticoagulant</a:t>
            </a:r>
          </a:p>
          <a:p>
            <a:endParaRPr lang="en-US" sz="1400" dirty="0" smtClean="0">
              <a:latin typeface="Arial" pitchFamily="34" charset="0"/>
              <a:cs typeface="Arial Bold" pitchFamily="34" charset="0"/>
            </a:endParaRPr>
          </a:p>
          <a:p>
            <a:r>
              <a:rPr lang="en-US" sz="1400" dirty="0" err="1" smtClean="0">
                <a:latin typeface="Arial" pitchFamily="34" charset="0"/>
                <a:cs typeface="Arial Bold" pitchFamily="34" charset="0"/>
              </a:rPr>
              <a:t>Warfarin</a:t>
            </a:r>
            <a:r>
              <a:rPr lang="en-US" sz="1400" dirty="0" smtClean="0">
                <a:latin typeface="Arial" pitchFamily="34" charset="0"/>
                <a:cs typeface="Arial Bold" pitchFamily="34" charset="0"/>
              </a:rPr>
              <a:t> and </a:t>
            </a:r>
            <a:r>
              <a:rPr lang="en-US" sz="1400" dirty="0" err="1" smtClean="0">
                <a:latin typeface="Arial" pitchFamily="34" charset="0"/>
                <a:cs typeface="Arial Bold" pitchFamily="34" charset="0"/>
              </a:rPr>
              <a:t>antiplatelets</a:t>
            </a:r>
            <a:r>
              <a:rPr lang="en-US" sz="1400" dirty="0" smtClean="0">
                <a:latin typeface="Arial" pitchFamily="34" charset="0"/>
                <a:cs typeface="Arial Bold" pitchFamily="34" charset="0"/>
              </a:rPr>
              <a:t> are contraindicated when used in combination</a:t>
            </a:r>
          </a:p>
          <a:p>
            <a:endParaRPr lang="en-US" sz="1400" dirty="0" smtClean="0">
              <a:latin typeface="Arial" pitchFamily="34" charset="0"/>
              <a:cs typeface="Arial Bold" pitchFamily="34" charset="0"/>
            </a:endParaRPr>
          </a:p>
          <a:p>
            <a:r>
              <a:rPr lang="en-US" sz="1400" dirty="0" smtClean="0">
                <a:latin typeface="Arial" pitchFamily="34" charset="0"/>
                <a:cs typeface="Arial Bold" pitchFamily="34" charset="0"/>
              </a:rPr>
              <a:t>If you are prone to falls, you should not be prescribed anticoagulation</a:t>
            </a:r>
          </a:p>
          <a:p>
            <a:endParaRPr lang="en-US" sz="1400" dirty="0" smtClean="0">
              <a:latin typeface="Arial" pitchFamily="34" charset="0"/>
              <a:cs typeface="Arial Bold" pitchFamily="34" charset="0"/>
            </a:endParaRPr>
          </a:p>
          <a:p>
            <a:r>
              <a:rPr lang="en-US" sz="1400" dirty="0" smtClean="0">
                <a:latin typeface="Arial" pitchFamily="34" charset="0"/>
                <a:cs typeface="Arial Bold" pitchFamily="34" charset="0"/>
              </a:rPr>
              <a:t>Direct</a:t>
            </a:r>
            <a:r>
              <a:rPr lang="en-US" sz="1400" dirty="0" smtClean="0">
                <a:latin typeface="Arial" pitchFamily="34" charset="0"/>
                <a:cs typeface="Arial Bold" pitchFamily="34" charset="0"/>
              </a:rPr>
              <a:t> </a:t>
            </a:r>
            <a:r>
              <a:rPr lang="en-US" sz="1400" dirty="0" smtClean="0">
                <a:latin typeface="Arial" pitchFamily="34" charset="0"/>
                <a:cs typeface="Arial Bold" pitchFamily="34" charset="0"/>
              </a:rPr>
              <a:t>anticoagulants should be stopped 5-7 days before surgery</a:t>
            </a:r>
          </a:p>
          <a:p>
            <a:endParaRPr lang="en-US" sz="1400" dirty="0" smtClean="0">
              <a:latin typeface="Arial" pitchFamily="34" charset="0"/>
              <a:cs typeface="Arial Bold" pitchFamily="34" charset="0"/>
            </a:endParaRPr>
          </a:p>
          <a:p>
            <a:r>
              <a:rPr lang="en-US" sz="1400" dirty="0" smtClean="0">
                <a:latin typeface="Arial" pitchFamily="34" charset="0"/>
                <a:cs typeface="Arial Bold" pitchFamily="34" charset="0"/>
              </a:rPr>
              <a:t>Fibrin is naturally present in blood</a:t>
            </a:r>
          </a:p>
          <a:p>
            <a:pPr>
              <a:lnSpc>
                <a:spcPct val="150000"/>
              </a:lnSpc>
            </a:pPr>
            <a:endParaRPr lang="en-GB" sz="1400" dirty="0" smtClean="0">
              <a:latin typeface="Arial" pitchFamily="34" charset="0"/>
            </a:endParaRPr>
          </a:p>
          <a:p>
            <a:pPr>
              <a:lnSpc>
                <a:spcPct val="70000"/>
              </a:lnSpc>
            </a:pPr>
            <a:endParaRPr lang="en-GB" sz="1400" dirty="0" smtClean="0">
              <a:latin typeface="Arial" pitchFamily="34" charset="0"/>
            </a:endParaRPr>
          </a:p>
          <a:p>
            <a:pPr>
              <a:lnSpc>
                <a:spcPct val="70000"/>
              </a:lnSpc>
            </a:pPr>
            <a:endParaRPr lang="en-GB" sz="500" dirty="0" smtClean="0"/>
          </a:p>
          <a:p>
            <a:pPr>
              <a:lnSpc>
                <a:spcPct val="70000"/>
              </a:lnSpc>
            </a:pPr>
            <a:endParaRPr lang="en-GB" sz="500" dirty="0" smtClean="0"/>
          </a:p>
          <a:p>
            <a:pPr>
              <a:lnSpc>
                <a:spcPct val="70000"/>
              </a:lnSpc>
            </a:pPr>
            <a:endParaRPr lang="en-GB" sz="500" dirty="0" smtClean="0"/>
          </a:p>
          <a:p>
            <a:pPr>
              <a:lnSpc>
                <a:spcPct val="70000"/>
              </a:lnSpc>
            </a:pPr>
            <a:endParaRPr lang="en-GB" sz="500" dirty="0" smtClean="0"/>
          </a:p>
          <a:p>
            <a:pPr>
              <a:lnSpc>
                <a:spcPct val="70000"/>
              </a:lnSpc>
            </a:pPr>
            <a:endParaRPr lang="en-GB" sz="500" dirty="0" smtClean="0"/>
          </a:p>
        </p:txBody>
      </p:sp>
      <p:sp>
        <p:nvSpPr>
          <p:cNvPr id="34819" name="Rectangle 3"/>
          <p:cNvSpPr>
            <a:spLocks noGrp="1" noChangeArrowheads="1"/>
          </p:cNvSpPr>
          <p:nvPr>
            <p:ph type="title" idx="4294967295"/>
          </p:nvPr>
        </p:nvSpPr>
        <p:spPr>
          <a:xfrm>
            <a:off x="249238" y="228600"/>
            <a:ext cx="8659812" cy="523875"/>
          </a:xfrm>
        </p:spPr>
        <p:txBody>
          <a:bodyPr>
            <a:normAutofit fontScale="90000"/>
          </a:bodyPr>
          <a:lstStyle/>
          <a:p>
            <a:r>
              <a:rPr lang="en-US" sz="3600" smtClean="0">
                <a:latin typeface="Arial" pitchFamily="34" charset="0"/>
              </a:rPr>
              <a:t>Facts or fiction?</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6"/>
          <p:cNvSpPr>
            <a:spLocks noGrp="1"/>
          </p:cNvSpPr>
          <p:nvPr>
            <p:ph sz="half" idx="2"/>
          </p:nvPr>
        </p:nvSpPr>
        <p:spPr>
          <a:xfrm>
            <a:off x="4572000" y="1905000"/>
            <a:ext cx="3733800" cy="4191000"/>
          </a:xfrm>
        </p:spPr>
        <p:txBody>
          <a:bodyPr/>
          <a:lstStyle/>
          <a:p>
            <a:endParaRPr lang="en-US" sz="1800" dirty="0" smtClean="0"/>
          </a:p>
          <a:p>
            <a:r>
              <a:rPr lang="en-US" sz="1800" dirty="0">
                <a:latin typeface="Arial" pitchFamily="34" charset="0"/>
              </a:rPr>
              <a:t>a</a:t>
            </a:r>
            <a:r>
              <a:rPr lang="en-US" sz="1800" dirty="0" smtClean="0">
                <a:latin typeface="Arial" pitchFamily="34" charset="0"/>
              </a:rPr>
              <a:t>n.hall@health.gov.je</a:t>
            </a:r>
          </a:p>
          <a:p>
            <a:endParaRPr lang="en-US" sz="1800" dirty="0" smtClean="0">
              <a:latin typeface="Arial" pitchFamily="34" charset="0"/>
            </a:endParaRPr>
          </a:p>
          <a:p>
            <a:r>
              <a:rPr lang="en-US" sz="1800" dirty="0" smtClean="0">
                <a:latin typeface="Arial" pitchFamily="34" charset="0"/>
              </a:rPr>
              <a:t>442002 / bleep 121</a:t>
            </a:r>
          </a:p>
          <a:p>
            <a:endParaRPr lang="en-US" sz="1800" dirty="0" smtClean="0">
              <a:latin typeface="Arial" pitchFamily="34" charset="0"/>
            </a:endParaRPr>
          </a:p>
          <a:p>
            <a:endParaRPr lang="en-US" sz="1800" dirty="0" smtClean="0"/>
          </a:p>
        </p:txBody>
      </p:sp>
      <p:sp>
        <p:nvSpPr>
          <p:cNvPr id="5" name="Title 4"/>
          <p:cNvSpPr>
            <a:spLocks noGrp="1"/>
          </p:cNvSpPr>
          <p:nvPr>
            <p:ph type="title"/>
          </p:nvPr>
        </p:nvSpPr>
        <p:spPr>
          <a:xfrm>
            <a:off x="4559300" y="1219200"/>
            <a:ext cx="3810000" cy="792163"/>
          </a:xfrm>
        </p:spPr>
        <p:txBody>
          <a:bodyPr>
            <a:normAutofit fontScale="90000"/>
          </a:bodyPr>
          <a:lstStyle/>
          <a:p>
            <a:r>
              <a:rPr lang="en-US" sz="3600" smtClean="0">
                <a:solidFill>
                  <a:srgbClr val="B32C16"/>
                </a:solidFill>
                <a:latin typeface="Arial" pitchFamily="34" charset="0"/>
              </a:rPr>
              <a:t>Questions?</a:t>
            </a:r>
            <a:r>
              <a:rPr lang="en-US" sz="3600" smtClean="0">
                <a:latin typeface="Arial" pitchFamily="34" charset="0"/>
              </a:rPr>
              <a:t/>
            </a:r>
            <a:br>
              <a:rPr lang="en-US" sz="3600" smtClean="0">
                <a:latin typeface="Arial" pitchFamily="34" charset="0"/>
              </a:rPr>
            </a:br>
            <a:endParaRPr lang="en-US" sz="3600" smtClean="0">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ontent Placeholder 4"/>
          <p:cNvSpPr>
            <a:spLocks noGrp="1"/>
          </p:cNvSpPr>
          <p:nvPr>
            <p:ph sz="quarter" idx="4294967295"/>
          </p:nvPr>
        </p:nvSpPr>
        <p:spPr/>
        <p:txBody>
          <a:bodyPr/>
          <a:lstStyle/>
          <a:p>
            <a:r>
              <a:rPr lang="en-GB" sz="1600" smtClean="0">
                <a:latin typeface="Arial" pitchFamily="34" charset="0"/>
              </a:rPr>
              <a:t>Coagulation begins almost instantly after an injury to the blood vessel has damaged the endothelium lining the vessel. </a:t>
            </a:r>
          </a:p>
          <a:p>
            <a:endParaRPr lang="en-GB" sz="1600" smtClean="0">
              <a:latin typeface="Arial" pitchFamily="34" charset="0"/>
            </a:endParaRPr>
          </a:p>
          <a:p>
            <a:r>
              <a:rPr lang="en-GB" sz="1600" smtClean="0">
                <a:latin typeface="Arial" pitchFamily="34" charset="0"/>
              </a:rPr>
              <a:t>Exposure of blood to the space under the endothelium initiates two processes: </a:t>
            </a:r>
          </a:p>
          <a:p>
            <a:pPr>
              <a:buFontTx/>
              <a:buChar char="-"/>
            </a:pPr>
            <a:r>
              <a:rPr lang="en-GB" sz="1600" smtClean="0">
                <a:latin typeface="Arial" pitchFamily="34" charset="0"/>
              </a:rPr>
              <a:t>changes in platelets, and the exposure of sub-endothelial tissue factor to plasma Factor VII, which ultimately leads to fibrin formation. </a:t>
            </a:r>
          </a:p>
          <a:p>
            <a:pPr>
              <a:buFontTx/>
              <a:buChar char="-"/>
            </a:pPr>
            <a:endParaRPr lang="en-GB" sz="1600" smtClean="0">
              <a:latin typeface="Arial" pitchFamily="34" charset="0"/>
            </a:endParaRPr>
          </a:p>
          <a:p>
            <a:r>
              <a:rPr lang="en-GB" sz="1600" smtClean="0">
                <a:latin typeface="Arial" pitchFamily="34" charset="0"/>
              </a:rPr>
              <a:t>Platelets immediately form a plug at the site of injury - called </a:t>
            </a:r>
            <a:r>
              <a:rPr lang="en-GB" sz="1600" i="1" smtClean="0">
                <a:latin typeface="Arial" pitchFamily="34" charset="0"/>
              </a:rPr>
              <a:t>primary haemostasis</a:t>
            </a:r>
            <a:r>
              <a:rPr lang="en-GB" sz="1600" smtClean="0">
                <a:latin typeface="Arial" pitchFamily="34" charset="0"/>
              </a:rPr>
              <a:t>. </a:t>
            </a:r>
          </a:p>
          <a:p>
            <a:endParaRPr lang="en-GB" sz="1600" smtClean="0">
              <a:latin typeface="Arial" pitchFamily="34" charset="0"/>
            </a:endParaRPr>
          </a:p>
          <a:p>
            <a:r>
              <a:rPr lang="en-GB" sz="1600" i="1" smtClean="0">
                <a:latin typeface="Arial" pitchFamily="34" charset="0"/>
              </a:rPr>
              <a:t>Secondary haemostasis</a:t>
            </a:r>
            <a:r>
              <a:rPr lang="en-GB" sz="1600" smtClean="0">
                <a:latin typeface="Arial" pitchFamily="34" charset="0"/>
              </a:rPr>
              <a:t> occurs simultaneously.</a:t>
            </a:r>
          </a:p>
          <a:p>
            <a:endParaRPr lang="en-GB" sz="1600" smtClean="0">
              <a:latin typeface="Arial" pitchFamily="34" charset="0"/>
            </a:endParaRPr>
          </a:p>
          <a:p>
            <a:r>
              <a:rPr lang="en-GB" sz="1600" smtClean="0">
                <a:latin typeface="Arial" pitchFamily="34" charset="0"/>
              </a:rPr>
              <a:t>Additional clotting factors beyond Factor VII respond in a complex cascade to form fibrin </a:t>
            </a:r>
          </a:p>
          <a:p>
            <a:r>
              <a:rPr lang="en-GB" sz="1600" smtClean="0">
                <a:latin typeface="Arial" pitchFamily="34" charset="0"/>
              </a:rPr>
              <a:t>strands, which strengthen the platelet plug.</a:t>
            </a:r>
          </a:p>
        </p:txBody>
      </p:sp>
      <p:sp>
        <p:nvSpPr>
          <p:cNvPr id="2" name="Title 1"/>
          <p:cNvSpPr>
            <a:spLocks noGrp="1"/>
          </p:cNvSpPr>
          <p:nvPr>
            <p:ph type="title" idx="4294967295"/>
          </p:nvPr>
        </p:nvSpPr>
        <p:spPr/>
        <p:txBody>
          <a:bodyPr>
            <a:normAutofit/>
          </a:bodyPr>
          <a:lstStyle/>
          <a:p>
            <a:r>
              <a:rPr lang="en-US" smtClean="0">
                <a:solidFill>
                  <a:srgbClr val="B32C16"/>
                </a:solidFill>
                <a:latin typeface="Arial" pitchFamily="34" charset="0"/>
              </a:rPr>
              <a:t>Coagulation</a:t>
            </a:r>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normAutofit/>
          </a:bodyPr>
          <a:lstStyle/>
          <a:p>
            <a:r>
              <a:rPr lang="en-US" sz="3600" smtClean="0">
                <a:solidFill>
                  <a:srgbClr val="FF0000"/>
                </a:solidFill>
                <a:latin typeface="Arial" pitchFamily="34" charset="0"/>
              </a:rPr>
              <a:t>The Role of Thrombin in Coagulation</a:t>
            </a:r>
            <a:endParaRPr lang="de-DE" sz="3600" smtClean="0">
              <a:solidFill>
                <a:srgbClr val="FF0000"/>
              </a:solidFill>
              <a:latin typeface="Arial" pitchFamily="34" charset="0"/>
            </a:endParaRPr>
          </a:p>
        </p:txBody>
      </p:sp>
      <p:sp>
        <p:nvSpPr>
          <p:cNvPr id="141315" name="Rectangle 3"/>
          <p:cNvSpPr>
            <a:spLocks noGrp="1" noChangeArrowheads="1"/>
          </p:cNvSpPr>
          <p:nvPr>
            <p:ph type="body" idx="4294967295"/>
          </p:nvPr>
        </p:nvSpPr>
        <p:spPr/>
        <p:txBody>
          <a:bodyPr/>
          <a:lstStyle/>
          <a:p>
            <a:pPr>
              <a:lnSpc>
                <a:spcPct val="90000"/>
              </a:lnSpc>
            </a:pPr>
            <a:endParaRPr lang="en-US" altLang="ja-JP" sz="1200" smtClean="0">
              <a:latin typeface="Arial Bold" pitchFamily="34" charset="0"/>
              <a:ea typeface="ＭＳ Ｐゴシック"/>
              <a:cs typeface="Arial Bold" pitchFamily="34" charset="0"/>
            </a:endParaRPr>
          </a:p>
          <a:p>
            <a:pPr>
              <a:lnSpc>
                <a:spcPct val="90000"/>
              </a:lnSpc>
            </a:pPr>
            <a:r>
              <a:rPr lang="en-US" altLang="ja-JP" sz="2000" smtClean="0">
                <a:latin typeface="Arial" pitchFamily="34" charset="0"/>
                <a:ea typeface="ＭＳ Ｐゴシック"/>
                <a:cs typeface="Arial Bold" pitchFamily="34" charset="0"/>
              </a:rPr>
              <a:t>Thrombin is the central player in thrombus formation</a:t>
            </a:r>
          </a:p>
          <a:p>
            <a:pPr>
              <a:lnSpc>
                <a:spcPct val="90000"/>
              </a:lnSpc>
            </a:pPr>
            <a:endParaRPr lang="en-US" altLang="ja-JP" sz="2000" smtClean="0">
              <a:latin typeface="Arial" pitchFamily="34" charset="0"/>
              <a:ea typeface="ＭＳ Ｐゴシック"/>
              <a:cs typeface="Arial Bold" pitchFamily="34" charset="0"/>
            </a:endParaRPr>
          </a:p>
          <a:p>
            <a:pPr>
              <a:lnSpc>
                <a:spcPct val="90000"/>
              </a:lnSpc>
            </a:pPr>
            <a:r>
              <a:rPr lang="en-US" altLang="ja-JP" sz="2000" smtClean="0">
                <a:latin typeface="Arial" pitchFamily="34" charset="0"/>
                <a:ea typeface="ＭＳ Ｐゴシック"/>
                <a:cs typeface="Arial Bold" pitchFamily="34" charset="0"/>
              </a:rPr>
              <a:t>It is responsible for the conversion of fibrinogen to fibrin – the essential step in thrombus (clot) formation</a:t>
            </a:r>
          </a:p>
          <a:p>
            <a:pPr>
              <a:lnSpc>
                <a:spcPct val="90000"/>
              </a:lnSpc>
            </a:pPr>
            <a:endParaRPr lang="en-US" altLang="ja-JP" sz="2000" smtClean="0">
              <a:latin typeface="Arial" pitchFamily="34" charset="0"/>
              <a:ea typeface="ＭＳ Ｐゴシック"/>
              <a:cs typeface="Arial Bold" pitchFamily="34" charset="0"/>
            </a:endParaRPr>
          </a:p>
          <a:p>
            <a:pPr>
              <a:lnSpc>
                <a:spcPct val="90000"/>
              </a:lnSpc>
            </a:pPr>
            <a:r>
              <a:rPr lang="en-GB" altLang="ja-JP" sz="2000" smtClean="0">
                <a:latin typeface="Arial" pitchFamily="34" charset="0"/>
                <a:ea typeface="ＭＳ Ｐゴシック"/>
                <a:cs typeface="Arial Bold" pitchFamily="34" charset="0"/>
              </a:rPr>
              <a:t>Thrombin is the single most potent stimulus for platelet activation</a:t>
            </a:r>
            <a:r>
              <a:rPr lang="en-US" altLang="ja-JP" sz="2000" smtClean="0">
                <a:latin typeface="Arial" pitchFamily="34" charset="0"/>
                <a:ea typeface="ＭＳ Ｐゴシック"/>
                <a:cs typeface="Arial Bold" pitchFamily="34" charset="0"/>
              </a:rPr>
              <a:t> </a:t>
            </a:r>
          </a:p>
          <a:p>
            <a:pPr>
              <a:lnSpc>
                <a:spcPct val="90000"/>
              </a:lnSpc>
            </a:pPr>
            <a:endParaRPr lang="en-GB" altLang="ja-JP" sz="2000" smtClean="0">
              <a:latin typeface="Arial" pitchFamily="34" charset="0"/>
              <a:ea typeface="ＭＳ Ｐゴシック"/>
              <a:cs typeface="Arial Bold" pitchFamily="34" charset="0"/>
            </a:endParaRPr>
          </a:p>
          <a:p>
            <a:pPr>
              <a:lnSpc>
                <a:spcPct val="90000"/>
              </a:lnSpc>
            </a:pPr>
            <a:r>
              <a:rPr lang="en-GB" altLang="ja-JP" sz="2000" smtClean="0">
                <a:latin typeface="Arial" pitchFamily="34" charset="0"/>
                <a:ea typeface="ＭＳ Ｐゴシック"/>
                <a:cs typeface="Arial Bold" pitchFamily="34" charset="0"/>
              </a:rPr>
              <a:t>Even small amounts of thrombin can initiate the up-regulation of the clotting factors which are responsible for additional thrombin production</a:t>
            </a:r>
            <a:endParaRPr lang="en-US" sz="2000" smtClean="0">
              <a:latin typeface="Arial" pitchFamily="34" charset="0"/>
              <a:ea typeface="ＭＳ Ｐゴシック"/>
              <a:cs typeface="Arial Bold" pitchFamily="34" charset="0"/>
            </a:endParaRPr>
          </a:p>
          <a:p>
            <a:pPr>
              <a:lnSpc>
                <a:spcPct val="90000"/>
              </a:lnSpc>
            </a:pPr>
            <a:endParaRPr lang="de-DE" sz="2000" smtClean="0">
              <a:latin typeface="Arial" pitchFamily="34" charset="0"/>
              <a:ea typeface="ＭＳ Ｐゴシック"/>
              <a:cs typeface="Arial Bold"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323850" y="0"/>
            <a:ext cx="7102475" cy="792163"/>
          </a:xfrm>
        </p:spPr>
        <p:txBody>
          <a:bodyPr/>
          <a:lstStyle/>
          <a:p>
            <a:r>
              <a:rPr lang="en-US" smtClean="0">
                <a:latin typeface="Arial" pitchFamily="34" charset="0"/>
              </a:rPr>
              <a:t>The clotting cascade</a:t>
            </a:r>
          </a:p>
        </p:txBody>
      </p:sp>
      <p:sp>
        <p:nvSpPr>
          <p:cNvPr id="144387" name="Rectangle 3"/>
          <p:cNvSpPr>
            <a:spLocks noChangeArrowheads="1"/>
          </p:cNvSpPr>
          <p:nvPr/>
        </p:nvSpPr>
        <p:spPr bwMode="auto">
          <a:xfrm>
            <a:off x="503238" y="1420813"/>
            <a:ext cx="8135937" cy="5437187"/>
          </a:xfrm>
          <a:prstGeom prst="rect">
            <a:avLst/>
          </a:prstGeom>
          <a:noFill/>
          <a:ln w="9525">
            <a:noFill/>
            <a:miter lim="800000"/>
            <a:headEnd/>
            <a:tailEnd/>
          </a:ln>
        </p:spPr>
        <p:txBody>
          <a:bodyPr wrap="none" anchor="ctr"/>
          <a:lstStyle/>
          <a:p>
            <a:endParaRPr lang="de-DE">
              <a:latin typeface="Calibri" pitchFamily="34" charset="0"/>
            </a:endParaRPr>
          </a:p>
        </p:txBody>
      </p:sp>
      <p:sp>
        <p:nvSpPr>
          <p:cNvPr id="144388" name="Line 4"/>
          <p:cNvSpPr>
            <a:spLocks noChangeShapeType="1"/>
          </p:cNvSpPr>
          <p:nvPr/>
        </p:nvSpPr>
        <p:spPr bwMode="auto">
          <a:xfrm>
            <a:off x="5357813" y="1511300"/>
            <a:ext cx="6350" cy="709613"/>
          </a:xfrm>
          <a:prstGeom prst="line">
            <a:avLst/>
          </a:prstGeom>
          <a:noFill/>
          <a:ln w="25400">
            <a:solidFill>
              <a:srgbClr val="FF9933"/>
            </a:solidFill>
            <a:round/>
            <a:headEnd type="none" w="sm" len="sm"/>
            <a:tailEnd type="stealth" w="med" len="med"/>
          </a:ln>
        </p:spPr>
        <p:txBody>
          <a:bodyPr/>
          <a:lstStyle/>
          <a:p>
            <a:endParaRPr lang="en-GB"/>
          </a:p>
        </p:txBody>
      </p:sp>
      <p:sp>
        <p:nvSpPr>
          <p:cNvPr id="144389" name="Rectangle 5"/>
          <p:cNvSpPr>
            <a:spLocks noChangeArrowheads="1"/>
          </p:cNvSpPr>
          <p:nvPr/>
        </p:nvSpPr>
        <p:spPr bwMode="auto">
          <a:xfrm>
            <a:off x="4745038" y="1125538"/>
            <a:ext cx="1296987" cy="314325"/>
          </a:xfrm>
          <a:prstGeom prst="rect">
            <a:avLst/>
          </a:prstGeom>
          <a:noFill/>
          <a:ln w="9525">
            <a:solidFill>
              <a:schemeClr val="bg1"/>
            </a:solidFill>
            <a:miter lim="800000"/>
            <a:headEnd/>
            <a:tailEnd/>
          </a:ln>
        </p:spPr>
        <p:txBody>
          <a:bodyPr wrap="none" lIns="92075" tIns="46038" rIns="92075" bIns="46038">
            <a:spAutoFit/>
          </a:bodyPr>
          <a:lstStyle/>
          <a:p>
            <a:pPr algn="ctr" eaLnBrk="0" hangingPunct="0"/>
            <a:r>
              <a:rPr lang="en-US" sz="1400">
                <a:latin typeface="Century Gothic" pitchFamily="34" charset="0"/>
              </a:rPr>
              <a:t>Antithrombin</a:t>
            </a:r>
          </a:p>
        </p:txBody>
      </p:sp>
      <p:sp>
        <p:nvSpPr>
          <p:cNvPr id="144390" name="Rectangle 6"/>
          <p:cNvSpPr>
            <a:spLocks noChangeArrowheads="1"/>
          </p:cNvSpPr>
          <p:nvPr/>
        </p:nvSpPr>
        <p:spPr bwMode="auto">
          <a:xfrm>
            <a:off x="3998913" y="2630488"/>
            <a:ext cx="2794000" cy="527050"/>
          </a:xfrm>
          <a:prstGeom prst="rect">
            <a:avLst/>
          </a:prstGeom>
          <a:noFill/>
          <a:ln w="9525">
            <a:solidFill>
              <a:schemeClr val="bg1"/>
            </a:solidFill>
            <a:miter lim="800000"/>
            <a:headEnd/>
            <a:tailEnd/>
          </a:ln>
        </p:spPr>
        <p:txBody>
          <a:bodyPr lIns="92075" tIns="46038" rIns="92075" bIns="46038">
            <a:spAutoFit/>
          </a:bodyPr>
          <a:lstStyle/>
          <a:p>
            <a:pPr algn="ctr" eaLnBrk="0" hangingPunct="0"/>
            <a:r>
              <a:rPr lang="en-US" sz="1400">
                <a:latin typeface="Century Gothic" pitchFamily="34" charset="0"/>
              </a:rPr>
              <a:t>Antithrombin</a:t>
            </a:r>
          </a:p>
          <a:p>
            <a:pPr algn="ctr" eaLnBrk="0" hangingPunct="0"/>
            <a:r>
              <a:rPr lang="en-US" sz="1400">
                <a:latin typeface="Century Gothic" pitchFamily="34" charset="0"/>
              </a:rPr>
              <a:t>Heparin cofactor II</a:t>
            </a:r>
          </a:p>
        </p:txBody>
      </p:sp>
      <p:sp>
        <p:nvSpPr>
          <p:cNvPr id="144391" name="Line 7"/>
          <p:cNvSpPr>
            <a:spLocks noChangeShapeType="1"/>
          </p:cNvSpPr>
          <p:nvPr/>
        </p:nvSpPr>
        <p:spPr bwMode="auto">
          <a:xfrm>
            <a:off x="5638800" y="3276600"/>
            <a:ext cx="0" cy="890588"/>
          </a:xfrm>
          <a:prstGeom prst="line">
            <a:avLst/>
          </a:prstGeom>
          <a:noFill/>
          <a:ln w="25400">
            <a:solidFill>
              <a:srgbClr val="FF9933"/>
            </a:solidFill>
            <a:round/>
            <a:headEnd type="none" w="sm" len="sm"/>
            <a:tailEnd type="stealth" w="med" len="med"/>
          </a:ln>
        </p:spPr>
        <p:txBody>
          <a:bodyPr/>
          <a:lstStyle/>
          <a:p>
            <a:endParaRPr lang="en-GB"/>
          </a:p>
        </p:txBody>
      </p:sp>
      <p:sp>
        <p:nvSpPr>
          <p:cNvPr id="144392" name="Rectangle 8"/>
          <p:cNvSpPr>
            <a:spLocks noChangeArrowheads="1"/>
          </p:cNvSpPr>
          <p:nvPr/>
        </p:nvSpPr>
        <p:spPr bwMode="auto">
          <a:xfrm>
            <a:off x="828675" y="5897563"/>
            <a:ext cx="1905000" cy="457200"/>
          </a:xfrm>
          <a:prstGeom prst="rect">
            <a:avLst/>
          </a:prstGeom>
          <a:noFill/>
          <a:ln w="9525">
            <a:noFill/>
            <a:miter lim="800000"/>
            <a:headEnd/>
            <a:tailEnd/>
          </a:ln>
        </p:spPr>
        <p:txBody>
          <a:bodyPr wrap="none" lIns="92075" tIns="46038" rIns="92075" bIns="46038" anchor="ctr"/>
          <a:lstStyle/>
          <a:p>
            <a:pPr eaLnBrk="0" hangingPunct="0"/>
            <a:endParaRPr lang="de-DE" sz="2400">
              <a:latin typeface="BISansCond"/>
            </a:endParaRPr>
          </a:p>
        </p:txBody>
      </p:sp>
      <p:sp>
        <p:nvSpPr>
          <p:cNvPr id="144393" name="Rectangle 9"/>
          <p:cNvSpPr>
            <a:spLocks noChangeArrowheads="1"/>
          </p:cNvSpPr>
          <p:nvPr/>
        </p:nvSpPr>
        <p:spPr bwMode="auto">
          <a:xfrm>
            <a:off x="4392613" y="5984875"/>
            <a:ext cx="2895600" cy="457200"/>
          </a:xfrm>
          <a:prstGeom prst="rect">
            <a:avLst/>
          </a:prstGeom>
          <a:noFill/>
          <a:ln w="9525">
            <a:noFill/>
            <a:miter lim="800000"/>
            <a:headEnd/>
            <a:tailEnd/>
          </a:ln>
        </p:spPr>
        <p:txBody>
          <a:bodyPr wrap="none" lIns="92075" tIns="46038" rIns="92075" bIns="46038" anchor="ctr"/>
          <a:lstStyle/>
          <a:p>
            <a:pPr algn="ctr" eaLnBrk="0" hangingPunct="0"/>
            <a:endParaRPr lang="de-DE" sz="2400">
              <a:latin typeface="BISansCond"/>
            </a:endParaRPr>
          </a:p>
        </p:txBody>
      </p:sp>
      <p:sp>
        <p:nvSpPr>
          <p:cNvPr id="144394" name="Rectangle 10"/>
          <p:cNvSpPr>
            <a:spLocks noChangeArrowheads="1"/>
          </p:cNvSpPr>
          <p:nvPr/>
        </p:nvSpPr>
        <p:spPr bwMode="auto">
          <a:xfrm>
            <a:off x="827088" y="5913438"/>
            <a:ext cx="1905000" cy="457200"/>
          </a:xfrm>
          <a:prstGeom prst="rect">
            <a:avLst/>
          </a:prstGeom>
          <a:noFill/>
          <a:ln w="9525">
            <a:noFill/>
            <a:miter lim="800000"/>
            <a:headEnd/>
            <a:tailEnd/>
          </a:ln>
        </p:spPr>
        <p:txBody>
          <a:bodyPr wrap="none" lIns="92075" tIns="46038" rIns="92075" bIns="46038" anchor="ctr"/>
          <a:lstStyle/>
          <a:p>
            <a:pPr defTabSz="762000" eaLnBrk="0" hangingPunct="0">
              <a:spcBef>
                <a:spcPct val="50000"/>
              </a:spcBef>
            </a:pPr>
            <a:endParaRPr lang="de-DE" sz="2400">
              <a:latin typeface="BISansCond"/>
            </a:endParaRPr>
          </a:p>
        </p:txBody>
      </p:sp>
      <p:sp>
        <p:nvSpPr>
          <p:cNvPr id="144395" name="Rectangle 11"/>
          <p:cNvSpPr>
            <a:spLocks noChangeArrowheads="1"/>
          </p:cNvSpPr>
          <p:nvPr/>
        </p:nvSpPr>
        <p:spPr bwMode="auto">
          <a:xfrm>
            <a:off x="3059113" y="3989388"/>
            <a:ext cx="1852612" cy="396875"/>
          </a:xfrm>
          <a:prstGeom prst="rect">
            <a:avLst/>
          </a:prstGeom>
          <a:solidFill>
            <a:srgbClr val="FF5050"/>
          </a:solidFill>
          <a:ln w="25400">
            <a:noFill/>
            <a:miter lim="800000"/>
            <a:headEnd/>
            <a:tailEnd/>
          </a:ln>
        </p:spPr>
        <p:txBody>
          <a:bodyPr wrap="none" lIns="92075" tIns="46038" rIns="92075" bIns="46038">
            <a:spAutoFit/>
          </a:bodyPr>
          <a:lstStyle/>
          <a:p>
            <a:pPr algn="ctr" eaLnBrk="0" hangingPunct="0"/>
            <a:r>
              <a:rPr lang="en-US" sz="2000">
                <a:latin typeface="Century Gothic" pitchFamily="34" charset="0"/>
              </a:rPr>
              <a:t>Thrombin (IIa)</a:t>
            </a:r>
          </a:p>
        </p:txBody>
      </p:sp>
      <p:sp>
        <p:nvSpPr>
          <p:cNvPr id="144396" name="Rectangle 12"/>
          <p:cNvSpPr>
            <a:spLocks noChangeArrowheads="1"/>
          </p:cNvSpPr>
          <p:nvPr/>
        </p:nvSpPr>
        <p:spPr bwMode="auto">
          <a:xfrm>
            <a:off x="349250" y="1141413"/>
            <a:ext cx="1454150" cy="527050"/>
          </a:xfrm>
          <a:prstGeom prst="rect">
            <a:avLst/>
          </a:prstGeom>
          <a:noFill/>
          <a:ln w="9525">
            <a:solidFill>
              <a:schemeClr val="bg1"/>
            </a:solidFill>
            <a:miter lim="800000"/>
            <a:headEnd/>
            <a:tailEnd/>
          </a:ln>
        </p:spPr>
        <p:txBody>
          <a:bodyPr lIns="92075" tIns="46038" rIns="92075" bIns="46038">
            <a:spAutoFit/>
          </a:bodyPr>
          <a:lstStyle/>
          <a:p>
            <a:pPr algn="ctr" eaLnBrk="0" hangingPunct="0"/>
            <a:r>
              <a:rPr lang="en-US" sz="1400">
                <a:latin typeface="Century Gothic" pitchFamily="34" charset="0"/>
              </a:rPr>
              <a:t>Intrinsic</a:t>
            </a:r>
          </a:p>
          <a:p>
            <a:pPr algn="ctr" eaLnBrk="0" hangingPunct="0"/>
            <a:r>
              <a:rPr lang="en-US" sz="1400">
                <a:latin typeface="Century Gothic" pitchFamily="34" charset="0"/>
              </a:rPr>
              <a:t>(contact)</a:t>
            </a:r>
          </a:p>
        </p:txBody>
      </p:sp>
      <p:sp>
        <p:nvSpPr>
          <p:cNvPr id="144397" name="Rectangle 13"/>
          <p:cNvSpPr>
            <a:spLocks noChangeArrowheads="1"/>
          </p:cNvSpPr>
          <p:nvPr/>
        </p:nvSpPr>
        <p:spPr bwMode="auto">
          <a:xfrm>
            <a:off x="3267075" y="2076450"/>
            <a:ext cx="539750" cy="314325"/>
          </a:xfrm>
          <a:prstGeom prst="rect">
            <a:avLst/>
          </a:prstGeom>
          <a:noFill/>
          <a:ln w="9525">
            <a:solidFill>
              <a:schemeClr val="bg1"/>
            </a:solidFill>
            <a:miter lim="800000"/>
            <a:headEnd/>
            <a:tailEnd/>
          </a:ln>
        </p:spPr>
        <p:txBody>
          <a:bodyPr lIns="92075" tIns="46038" rIns="92075" bIns="46038">
            <a:spAutoFit/>
          </a:bodyPr>
          <a:lstStyle/>
          <a:p>
            <a:pPr algn="ctr" eaLnBrk="0" hangingPunct="0"/>
            <a:r>
              <a:rPr lang="en-US" sz="1400">
                <a:latin typeface="Century Gothic" pitchFamily="34" charset="0"/>
              </a:rPr>
              <a:t>Xa</a:t>
            </a:r>
          </a:p>
        </p:txBody>
      </p:sp>
      <p:sp>
        <p:nvSpPr>
          <p:cNvPr id="144398" name="Rectangle 14"/>
          <p:cNvSpPr>
            <a:spLocks noChangeArrowheads="1"/>
          </p:cNvSpPr>
          <p:nvPr/>
        </p:nvSpPr>
        <p:spPr bwMode="auto">
          <a:xfrm>
            <a:off x="6924675" y="2306638"/>
            <a:ext cx="1651000" cy="346075"/>
          </a:xfrm>
          <a:prstGeom prst="rect">
            <a:avLst/>
          </a:prstGeom>
          <a:noFill/>
          <a:ln w="9525">
            <a:solidFill>
              <a:schemeClr val="bg1"/>
            </a:solidFill>
            <a:miter lim="800000"/>
            <a:headEnd/>
            <a:tailEnd/>
          </a:ln>
        </p:spPr>
        <p:txBody>
          <a:bodyPr wrap="none" lIns="92075" tIns="46038" rIns="92075" bIns="46038">
            <a:spAutoFit/>
          </a:bodyPr>
          <a:lstStyle/>
          <a:p>
            <a:pPr algn="ctr" eaLnBrk="0" hangingPunct="0"/>
            <a:r>
              <a:rPr lang="en-US" sz="1600">
                <a:latin typeface="Century Gothic" pitchFamily="34" charset="0"/>
              </a:rPr>
              <a:t>Inactivated Xa</a:t>
            </a:r>
          </a:p>
        </p:txBody>
      </p:sp>
      <p:sp>
        <p:nvSpPr>
          <p:cNvPr id="144399" name="Rectangle 15"/>
          <p:cNvSpPr>
            <a:spLocks noChangeArrowheads="1"/>
          </p:cNvSpPr>
          <p:nvPr/>
        </p:nvSpPr>
        <p:spPr bwMode="auto">
          <a:xfrm>
            <a:off x="6659563" y="3902075"/>
            <a:ext cx="1389062" cy="590550"/>
          </a:xfrm>
          <a:prstGeom prst="rect">
            <a:avLst/>
          </a:prstGeom>
          <a:noFill/>
          <a:ln w="9525">
            <a:solidFill>
              <a:schemeClr val="bg1"/>
            </a:solidFill>
            <a:miter lim="800000"/>
            <a:headEnd/>
            <a:tailEnd/>
          </a:ln>
        </p:spPr>
        <p:txBody>
          <a:bodyPr wrap="none" lIns="92075" tIns="46038" rIns="92075" bIns="46038">
            <a:spAutoFit/>
          </a:bodyPr>
          <a:lstStyle/>
          <a:p>
            <a:pPr algn="ctr" eaLnBrk="0" hangingPunct="0"/>
            <a:r>
              <a:rPr lang="en-US" sz="1600">
                <a:latin typeface="Century Gothic" pitchFamily="34" charset="0"/>
              </a:rPr>
              <a:t>Inactivated </a:t>
            </a:r>
          </a:p>
          <a:p>
            <a:pPr algn="ctr" eaLnBrk="0" hangingPunct="0"/>
            <a:r>
              <a:rPr lang="en-US" sz="1600">
                <a:latin typeface="Century Gothic" pitchFamily="34" charset="0"/>
              </a:rPr>
              <a:t>thrombin</a:t>
            </a:r>
          </a:p>
        </p:txBody>
      </p:sp>
      <p:sp>
        <p:nvSpPr>
          <p:cNvPr id="144400" name="Rectangle 16"/>
          <p:cNvSpPr>
            <a:spLocks noChangeArrowheads="1"/>
          </p:cNvSpPr>
          <p:nvPr/>
        </p:nvSpPr>
        <p:spPr bwMode="auto">
          <a:xfrm>
            <a:off x="395288" y="4002088"/>
            <a:ext cx="1824037" cy="346075"/>
          </a:xfrm>
          <a:prstGeom prst="rect">
            <a:avLst/>
          </a:prstGeom>
          <a:noFill/>
          <a:ln w="9525">
            <a:solidFill>
              <a:schemeClr val="bg1"/>
            </a:solidFill>
            <a:miter lim="800000"/>
            <a:headEnd/>
            <a:tailEnd/>
          </a:ln>
        </p:spPr>
        <p:txBody>
          <a:bodyPr lIns="92075" tIns="46038" rIns="92075" bIns="46038">
            <a:spAutoFit/>
          </a:bodyPr>
          <a:lstStyle/>
          <a:p>
            <a:pPr algn="ctr" eaLnBrk="0" hangingPunct="0"/>
            <a:r>
              <a:rPr lang="en-US" sz="1600">
                <a:latin typeface="Century Gothic" pitchFamily="34" charset="0"/>
              </a:rPr>
              <a:t>Prothrombin</a:t>
            </a:r>
          </a:p>
        </p:txBody>
      </p:sp>
      <p:sp>
        <p:nvSpPr>
          <p:cNvPr id="144401" name="Rectangle 17"/>
          <p:cNvSpPr>
            <a:spLocks noChangeArrowheads="1"/>
          </p:cNvSpPr>
          <p:nvPr/>
        </p:nvSpPr>
        <p:spPr bwMode="auto">
          <a:xfrm>
            <a:off x="1447800" y="5257800"/>
            <a:ext cx="1666875" cy="346075"/>
          </a:xfrm>
          <a:prstGeom prst="rect">
            <a:avLst/>
          </a:prstGeom>
          <a:noFill/>
          <a:ln w="9525">
            <a:solidFill>
              <a:schemeClr val="bg1"/>
            </a:solidFill>
            <a:miter lim="800000"/>
            <a:headEnd/>
            <a:tailEnd/>
          </a:ln>
        </p:spPr>
        <p:txBody>
          <a:bodyPr lIns="92075" tIns="46038" rIns="92075" bIns="46038">
            <a:spAutoFit/>
          </a:bodyPr>
          <a:lstStyle/>
          <a:p>
            <a:pPr algn="ctr" eaLnBrk="0" hangingPunct="0"/>
            <a:r>
              <a:rPr lang="en-US" sz="1600">
                <a:latin typeface="Century Gothic" pitchFamily="34" charset="0"/>
              </a:rPr>
              <a:t>Fibrinogen</a:t>
            </a:r>
          </a:p>
        </p:txBody>
      </p:sp>
      <p:sp>
        <p:nvSpPr>
          <p:cNvPr id="144402" name="Rectangle 18"/>
          <p:cNvSpPr>
            <a:spLocks noChangeArrowheads="1"/>
          </p:cNvSpPr>
          <p:nvPr/>
        </p:nvSpPr>
        <p:spPr bwMode="auto">
          <a:xfrm>
            <a:off x="4724400" y="5257800"/>
            <a:ext cx="936625" cy="346075"/>
          </a:xfrm>
          <a:prstGeom prst="rect">
            <a:avLst/>
          </a:prstGeom>
          <a:noFill/>
          <a:ln w="9525">
            <a:solidFill>
              <a:schemeClr val="bg1"/>
            </a:solidFill>
            <a:miter lim="800000"/>
            <a:headEnd/>
            <a:tailEnd/>
          </a:ln>
        </p:spPr>
        <p:txBody>
          <a:bodyPr lIns="92075" tIns="46038" rIns="92075" bIns="46038">
            <a:spAutoFit/>
          </a:bodyPr>
          <a:lstStyle/>
          <a:p>
            <a:pPr algn="ctr" eaLnBrk="0" hangingPunct="0"/>
            <a:r>
              <a:rPr lang="en-US" sz="1600">
                <a:latin typeface="Century Gothic" pitchFamily="34" charset="0"/>
              </a:rPr>
              <a:t>Fibrin</a:t>
            </a:r>
          </a:p>
        </p:txBody>
      </p:sp>
      <p:sp>
        <p:nvSpPr>
          <p:cNvPr id="144403" name="Rectangle 19"/>
          <p:cNvSpPr>
            <a:spLocks noChangeArrowheads="1"/>
          </p:cNvSpPr>
          <p:nvPr/>
        </p:nvSpPr>
        <p:spPr bwMode="auto">
          <a:xfrm>
            <a:off x="909638" y="2005013"/>
            <a:ext cx="301625" cy="314325"/>
          </a:xfrm>
          <a:prstGeom prst="rect">
            <a:avLst/>
          </a:prstGeom>
          <a:noFill/>
          <a:ln w="9525">
            <a:solidFill>
              <a:schemeClr val="bg1"/>
            </a:solidFill>
            <a:miter lim="800000"/>
            <a:headEnd/>
            <a:tailEnd/>
          </a:ln>
        </p:spPr>
        <p:txBody>
          <a:bodyPr wrap="none" lIns="92075" tIns="46038" rIns="92075" bIns="46038">
            <a:spAutoFit/>
          </a:bodyPr>
          <a:lstStyle/>
          <a:p>
            <a:pPr algn="ctr" eaLnBrk="0" hangingPunct="0"/>
            <a:r>
              <a:rPr lang="en-US" sz="1400">
                <a:latin typeface="Century Gothic" pitchFamily="34" charset="0"/>
              </a:rPr>
              <a:t>X</a:t>
            </a:r>
          </a:p>
        </p:txBody>
      </p:sp>
      <p:sp>
        <p:nvSpPr>
          <p:cNvPr id="144404" name="Line 20"/>
          <p:cNvSpPr>
            <a:spLocks noChangeShapeType="1"/>
          </p:cNvSpPr>
          <p:nvPr/>
        </p:nvSpPr>
        <p:spPr bwMode="auto">
          <a:xfrm>
            <a:off x="1289050" y="2220913"/>
            <a:ext cx="1974850" cy="0"/>
          </a:xfrm>
          <a:prstGeom prst="line">
            <a:avLst/>
          </a:prstGeom>
          <a:noFill/>
          <a:ln w="25400">
            <a:solidFill>
              <a:schemeClr val="bg1"/>
            </a:solidFill>
            <a:round/>
            <a:headEnd type="none" w="sm" len="sm"/>
            <a:tailEnd type="stealth" w="med" len="med"/>
          </a:ln>
        </p:spPr>
        <p:txBody>
          <a:bodyPr/>
          <a:lstStyle/>
          <a:p>
            <a:endParaRPr lang="en-GB"/>
          </a:p>
        </p:txBody>
      </p:sp>
      <p:sp>
        <p:nvSpPr>
          <p:cNvPr id="144405" name="Line 21"/>
          <p:cNvSpPr>
            <a:spLocks noChangeShapeType="1"/>
          </p:cNvSpPr>
          <p:nvPr/>
        </p:nvSpPr>
        <p:spPr bwMode="auto">
          <a:xfrm>
            <a:off x="3894138" y="2365375"/>
            <a:ext cx="2895600" cy="6350"/>
          </a:xfrm>
          <a:prstGeom prst="line">
            <a:avLst/>
          </a:prstGeom>
          <a:noFill/>
          <a:ln w="25400">
            <a:solidFill>
              <a:schemeClr val="bg1"/>
            </a:solidFill>
            <a:round/>
            <a:headEnd type="none" w="sm" len="sm"/>
            <a:tailEnd type="stealth" w="med" len="med"/>
          </a:ln>
        </p:spPr>
        <p:txBody>
          <a:bodyPr/>
          <a:lstStyle/>
          <a:p>
            <a:endParaRPr lang="en-GB"/>
          </a:p>
        </p:txBody>
      </p:sp>
      <p:sp>
        <p:nvSpPr>
          <p:cNvPr id="144406" name="Line 22"/>
          <p:cNvSpPr>
            <a:spLocks noChangeShapeType="1"/>
          </p:cNvSpPr>
          <p:nvPr/>
        </p:nvSpPr>
        <p:spPr bwMode="auto">
          <a:xfrm>
            <a:off x="2338388" y="4132263"/>
            <a:ext cx="681037" cy="0"/>
          </a:xfrm>
          <a:prstGeom prst="line">
            <a:avLst/>
          </a:prstGeom>
          <a:noFill/>
          <a:ln w="25400">
            <a:solidFill>
              <a:schemeClr val="bg1"/>
            </a:solidFill>
            <a:round/>
            <a:headEnd type="none" w="sm" len="sm"/>
            <a:tailEnd type="stealth" w="med" len="med"/>
          </a:ln>
        </p:spPr>
        <p:txBody>
          <a:bodyPr/>
          <a:lstStyle/>
          <a:p>
            <a:endParaRPr lang="en-GB"/>
          </a:p>
        </p:txBody>
      </p:sp>
      <p:sp>
        <p:nvSpPr>
          <p:cNvPr id="144407" name="Line 23"/>
          <p:cNvSpPr>
            <a:spLocks noChangeShapeType="1"/>
          </p:cNvSpPr>
          <p:nvPr/>
        </p:nvSpPr>
        <p:spPr bwMode="auto">
          <a:xfrm>
            <a:off x="3962400" y="4495800"/>
            <a:ext cx="0" cy="792163"/>
          </a:xfrm>
          <a:prstGeom prst="line">
            <a:avLst/>
          </a:prstGeom>
          <a:noFill/>
          <a:ln w="25400">
            <a:solidFill>
              <a:schemeClr val="bg1"/>
            </a:solidFill>
            <a:round/>
            <a:headEnd type="none" w="sm" len="sm"/>
            <a:tailEnd type="stealth" w="med" len="med"/>
          </a:ln>
        </p:spPr>
        <p:txBody>
          <a:bodyPr/>
          <a:lstStyle/>
          <a:p>
            <a:endParaRPr lang="en-GB"/>
          </a:p>
        </p:txBody>
      </p:sp>
      <p:sp>
        <p:nvSpPr>
          <p:cNvPr id="144408" name="Line 24"/>
          <p:cNvSpPr>
            <a:spLocks noChangeShapeType="1"/>
          </p:cNvSpPr>
          <p:nvPr/>
        </p:nvSpPr>
        <p:spPr bwMode="auto">
          <a:xfrm>
            <a:off x="3200400" y="5410200"/>
            <a:ext cx="1455738" cy="0"/>
          </a:xfrm>
          <a:prstGeom prst="line">
            <a:avLst/>
          </a:prstGeom>
          <a:noFill/>
          <a:ln w="25400">
            <a:solidFill>
              <a:schemeClr val="bg1"/>
            </a:solidFill>
            <a:round/>
            <a:headEnd type="none" w="sm" len="sm"/>
            <a:tailEnd type="stealth" w="med" len="med"/>
          </a:ln>
        </p:spPr>
        <p:txBody>
          <a:bodyPr/>
          <a:lstStyle/>
          <a:p>
            <a:endParaRPr lang="en-GB"/>
          </a:p>
        </p:txBody>
      </p:sp>
      <p:sp>
        <p:nvSpPr>
          <p:cNvPr id="144409" name="Line 25"/>
          <p:cNvSpPr>
            <a:spLocks noChangeShapeType="1"/>
          </p:cNvSpPr>
          <p:nvPr/>
        </p:nvSpPr>
        <p:spPr bwMode="auto">
          <a:xfrm flipH="1">
            <a:off x="2443163" y="1716088"/>
            <a:ext cx="806450" cy="433387"/>
          </a:xfrm>
          <a:prstGeom prst="line">
            <a:avLst/>
          </a:prstGeom>
          <a:noFill/>
          <a:ln w="25400">
            <a:solidFill>
              <a:schemeClr val="bg1"/>
            </a:solidFill>
            <a:round/>
            <a:headEnd type="none" w="sm" len="sm"/>
            <a:tailEnd type="stealth" w="med" len="med"/>
          </a:ln>
        </p:spPr>
        <p:txBody>
          <a:bodyPr/>
          <a:lstStyle/>
          <a:p>
            <a:endParaRPr lang="en-GB"/>
          </a:p>
        </p:txBody>
      </p:sp>
      <p:sp>
        <p:nvSpPr>
          <p:cNvPr id="144410" name="Line 26"/>
          <p:cNvSpPr>
            <a:spLocks noChangeShapeType="1"/>
          </p:cNvSpPr>
          <p:nvPr/>
        </p:nvSpPr>
        <p:spPr bwMode="auto">
          <a:xfrm flipH="1">
            <a:off x="2771775" y="2436813"/>
            <a:ext cx="792163" cy="1512887"/>
          </a:xfrm>
          <a:prstGeom prst="line">
            <a:avLst/>
          </a:prstGeom>
          <a:noFill/>
          <a:ln w="25400">
            <a:solidFill>
              <a:schemeClr val="bg1"/>
            </a:solidFill>
            <a:round/>
            <a:headEnd type="none" w="sm" len="sm"/>
            <a:tailEnd type="stealth" w="med" len="med"/>
          </a:ln>
        </p:spPr>
        <p:txBody>
          <a:bodyPr/>
          <a:lstStyle/>
          <a:p>
            <a:endParaRPr lang="en-GB"/>
          </a:p>
        </p:txBody>
      </p:sp>
      <p:sp>
        <p:nvSpPr>
          <p:cNvPr id="144411" name="Line 27"/>
          <p:cNvSpPr>
            <a:spLocks noChangeShapeType="1"/>
          </p:cNvSpPr>
          <p:nvPr/>
        </p:nvSpPr>
        <p:spPr bwMode="auto">
          <a:xfrm>
            <a:off x="5146675" y="4205288"/>
            <a:ext cx="1214438" cy="0"/>
          </a:xfrm>
          <a:prstGeom prst="line">
            <a:avLst/>
          </a:prstGeom>
          <a:noFill/>
          <a:ln w="25400">
            <a:solidFill>
              <a:schemeClr val="bg1"/>
            </a:solidFill>
            <a:round/>
            <a:headEnd type="none" w="sm" len="sm"/>
            <a:tailEnd type="stealth" w="med" len="med"/>
          </a:ln>
        </p:spPr>
        <p:txBody>
          <a:bodyPr/>
          <a:lstStyle/>
          <a:p>
            <a:endParaRPr lang="en-GB"/>
          </a:p>
        </p:txBody>
      </p:sp>
      <p:sp>
        <p:nvSpPr>
          <p:cNvPr id="144412" name="Rectangle 28"/>
          <p:cNvSpPr>
            <a:spLocks noChangeArrowheads="1"/>
          </p:cNvSpPr>
          <p:nvPr/>
        </p:nvSpPr>
        <p:spPr bwMode="auto">
          <a:xfrm>
            <a:off x="2843213" y="1141413"/>
            <a:ext cx="1350962" cy="527050"/>
          </a:xfrm>
          <a:prstGeom prst="rect">
            <a:avLst/>
          </a:prstGeom>
          <a:noFill/>
          <a:ln w="9525">
            <a:solidFill>
              <a:schemeClr val="bg1"/>
            </a:solidFill>
            <a:miter lim="800000"/>
            <a:headEnd/>
            <a:tailEnd/>
          </a:ln>
        </p:spPr>
        <p:txBody>
          <a:bodyPr wrap="none" lIns="92075" tIns="46038" rIns="92075" bIns="46038">
            <a:spAutoFit/>
          </a:bodyPr>
          <a:lstStyle/>
          <a:p>
            <a:pPr marL="114300" lvl="1" algn="ctr" eaLnBrk="0" hangingPunct="0"/>
            <a:r>
              <a:rPr lang="en-US" sz="1400">
                <a:latin typeface="Century Gothic" pitchFamily="34" charset="0"/>
              </a:rPr>
              <a:t>Extrinsic       </a:t>
            </a:r>
          </a:p>
          <a:p>
            <a:pPr algn="ctr" eaLnBrk="0" hangingPunct="0"/>
            <a:r>
              <a:rPr lang="en-US" sz="1400">
                <a:latin typeface="Century Gothic" pitchFamily="34" charset="0"/>
              </a:rPr>
              <a:t>(tissue factor)</a:t>
            </a:r>
          </a:p>
        </p:txBody>
      </p:sp>
      <p:sp>
        <p:nvSpPr>
          <p:cNvPr id="144413" name="Line 29"/>
          <p:cNvSpPr>
            <a:spLocks noChangeShapeType="1"/>
          </p:cNvSpPr>
          <p:nvPr/>
        </p:nvSpPr>
        <p:spPr bwMode="auto">
          <a:xfrm>
            <a:off x="1381125" y="1716088"/>
            <a:ext cx="798513" cy="433387"/>
          </a:xfrm>
          <a:prstGeom prst="line">
            <a:avLst/>
          </a:prstGeom>
          <a:noFill/>
          <a:ln w="25400">
            <a:solidFill>
              <a:schemeClr val="bg1"/>
            </a:solidFill>
            <a:round/>
            <a:headEnd type="none" w="sm" len="sm"/>
            <a:tailEnd type="stealth" w="med" len="med"/>
          </a:ln>
        </p:spPr>
        <p:txBody>
          <a:bodyPr/>
          <a:lstStyle/>
          <a:p>
            <a:endParaRPr lang="en-GB"/>
          </a:p>
        </p:txBody>
      </p:sp>
      <p:sp>
        <p:nvSpPr>
          <p:cNvPr id="144422" name="Text Box 44"/>
          <p:cNvSpPr txBox="1">
            <a:spLocks noChangeArrowheads="1"/>
          </p:cNvSpPr>
          <p:nvPr/>
        </p:nvSpPr>
        <p:spPr bwMode="auto">
          <a:xfrm>
            <a:off x="3024188" y="6400800"/>
            <a:ext cx="5473700" cy="274638"/>
          </a:xfrm>
          <a:prstGeom prst="rect">
            <a:avLst/>
          </a:prstGeom>
          <a:noFill/>
          <a:ln w="9525">
            <a:noFill/>
            <a:miter lim="800000"/>
            <a:headEnd/>
            <a:tailEnd/>
          </a:ln>
        </p:spPr>
        <p:txBody>
          <a:bodyPr>
            <a:spAutoFit/>
          </a:bodyPr>
          <a:lstStyle/>
          <a:p>
            <a:pPr algn="r"/>
            <a:r>
              <a:rPr lang="en-US" sz="1200">
                <a:latin typeface="Century Gothic" pitchFamily="34" charset="0"/>
                <a:sym typeface="Symbol" pitchFamily="18" charset="2"/>
              </a:rPr>
              <a:t>*</a:t>
            </a:r>
          </a:p>
        </p:txBody>
      </p:sp>
      <p:sp>
        <p:nvSpPr>
          <p:cNvPr id="144423" name="Text Box 45"/>
          <p:cNvSpPr txBox="1">
            <a:spLocks noChangeArrowheads="1"/>
          </p:cNvSpPr>
          <p:nvPr/>
        </p:nvSpPr>
        <p:spPr bwMode="auto">
          <a:xfrm>
            <a:off x="0" y="6643688"/>
            <a:ext cx="4968875" cy="214312"/>
          </a:xfrm>
          <a:prstGeom prst="rect">
            <a:avLst/>
          </a:prstGeom>
          <a:noFill/>
          <a:ln w="9525">
            <a:noFill/>
            <a:miter lim="800000"/>
            <a:headEnd/>
            <a:tailEnd/>
          </a:ln>
        </p:spPr>
        <p:txBody>
          <a:bodyPr>
            <a:spAutoFit/>
          </a:bodyPr>
          <a:lstStyle/>
          <a:p>
            <a:r>
              <a:rPr lang="en-US" sz="800" i="1">
                <a:latin typeface="Century Gothic" pitchFamily="34"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0" y="304800"/>
            <a:ext cx="8839200" cy="792163"/>
          </a:xfrm>
        </p:spPr>
        <p:txBody>
          <a:bodyPr/>
          <a:lstStyle/>
          <a:p>
            <a:r>
              <a:rPr lang="en-GB" sz="3600" smtClean="0">
                <a:latin typeface="Arial" pitchFamily="34" charset="0"/>
              </a:rPr>
              <a:t>Pathogenesis of a thrombus</a:t>
            </a:r>
            <a:br>
              <a:rPr lang="en-GB" sz="3600" smtClean="0">
                <a:latin typeface="Arial" pitchFamily="34" charset="0"/>
              </a:rPr>
            </a:br>
            <a:r>
              <a:rPr lang="en-GB" sz="2800" smtClean="0">
                <a:latin typeface="Arial" pitchFamily="34" charset="0"/>
              </a:rPr>
              <a:t>Virchow’s triad</a:t>
            </a:r>
            <a:endParaRPr lang="de-DE" sz="2800" smtClean="0">
              <a:latin typeface="Arial" pitchFamily="34" charset="0"/>
            </a:endParaRPr>
          </a:p>
        </p:txBody>
      </p:sp>
      <p:sp>
        <p:nvSpPr>
          <p:cNvPr id="137219" name="Rectangle 3"/>
          <p:cNvSpPr>
            <a:spLocks noGrp="1" noChangeArrowheads="1"/>
          </p:cNvSpPr>
          <p:nvPr>
            <p:ph sz="half" idx="4294967295"/>
          </p:nvPr>
        </p:nvSpPr>
        <p:spPr>
          <a:xfrm>
            <a:off x="4603750" y="1089025"/>
            <a:ext cx="4246563" cy="5041900"/>
          </a:xfrm>
        </p:spPr>
        <p:txBody>
          <a:bodyPr/>
          <a:lstStyle/>
          <a:p>
            <a:r>
              <a:rPr lang="en-GB" sz="1200" smtClean="0">
                <a:latin typeface="Palatino Linotype" pitchFamily="18" charset="0"/>
              </a:rPr>
              <a:t>             </a:t>
            </a:r>
            <a:endParaRPr lang="de-DE" sz="1200" smtClean="0">
              <a:latin typeface="Arial Bold" pitchFamily="34" charset="0"/>
              <a:cs typeface="Arial Bold" pitchFamily="34" charset="0"/>
            </a:endParaRPr>
          </a:p>
        </p:txBody>
      </p:sp>
      <p:sp>
        <p:nvSpPr>
          <p:cNvPr id="137220" name="Rectangle 4"/>
          <p:cNvSpPr>
            <a:spLocks noGrp="1" noChangeArrowheads="1"/>
          </p:cNvSpPr>
          <p:nvPr>
            <p:ph type="body" sz="half" idx="4294967295"/>
          </p:nvPr>
        </p:nvSpPr>
        <p:spPr>
          <a:xfrm>
            <a:off x="0" y="1816100"/>
            <a:ext cx="4246563" cy="5041900"/>
          </a:xfrm>
        </p:spPr>
        <p:txBody>
          <a:bodyPr/>
          <a:lstStyle/>
          <a:p>
            <a:pPr>
              <a:buClr>
                <a:srgbClr val="0057A4"/>
              </a:buClr>
            </a:pPr>
            <a:r>
              <a:rPr lang="en-US" smtClean="0">
                <a:latin typeface="Arial" pitchFamily="34" charset="0"/>
                <a:cs typeface="Arial Bold" pitchFamily="34" charset="0"/>
                <a:sym typeface="Franklin Gothic Medium" pitchFamily="34" charset="0"/>
              </a:rPr>
              <a:t>Described by Rudolf Virchow </a:t>
            </a:r>
            <a:br>
              <a:rPr lang="en-US" smtClean="0">
                <a:latin typeface="Arial" pitchFamily="34" charset="0"/>
                <a:cs typeface="Arial Bold" pitchFamily="34" charset="0"/>
                <a:sym typeface="Franklin Gothic Medium" pitchFamily="34" charset="0"/>
              </a:rPr>
            </a:br>
            <a:r>
              <a:rPr lang="en-US" smtClean="0">
                <a:latin typeface="Arial" pitchFamily="34" charset="0"/>
                <a:cs typeface="Arial Bold" pitchFamily="34" charset="0"/>
                <a:sym typeface="Franklin Gothic Medium" pitchFamily="34" charset="0"/>
              </a:rPr>
              <a:t>150 years ago</a:t>
            </a:r>
          </a:p>
          <a:p>
            <a:pPr>
              <a:buClr>
                <a:srgbClr val="0057A4"/>
              </a:buClr>
            </a:pPr>
            <a:endParaRPr lang="en-US" smtClean="0">
              <a:latin typeface="Arial" pitchFamily="34" charset="0"/>
              <a:cs typeface="Arial Bold" pitchFamily="34" charset="0"/>
              <a:sym typeface="Franklin Gothic Medium" pitchFamily="34" charset="0"/>
            </a:endParaRPr>
          </a:p>
          <a:p>
            <a:pPr>
              <a:buClr>
                <a:srgbClr val="0057A4"/>
              </a:buClr>
            </a:pPr>
            <a:r>
              <a:rPr lang="en-US" smtClean="0">
                <a:latin typeface="Arial" pitchFamily="34" charset="0"/>
                <a:cs typeface="Arial Bold" pitchFamily="34" charset="0"/>
                <a:sym typeface="Franklin Gothic Medium" pitchFamily="34" charset="0"/>
              </a:rPr>
              <a:t>Postulates that vascular injury, </a:t>
            </a:r>
            <a:br>
              <a:rPr lang="en-US" smtClean="0">
                <a:latin typeface="Arial" pitchFamily="34" charset="0"/>
                <a:cs typeface="Arial Bold" pitchFamily="34" charset="0"/>
                <a:sym typeface="Franklin Gothic Medium" pitchFamily="34" charset="0"/>
              </a:rPr>
            </a:br>
            <a:r>
              <a:rPr lang="en-US" smtClean="0">
                <a:latin typeface="Arial" pitchFamily="34" charset="0"/>
                <a:cs typeface="Arial Bold" pitchFamily="34" charset="0"/>
                <a:sym typeface="Franklin Gothic Medium" pitchFamily="34" charset="0"/>
              </a:rPr>
              <a:t>alterations in blood flow, and </a:t>
            </a:r>
            <a:br>
              <a:rPr lang="en-US" smtClean="0">
                <a:latin typeface="Arial" pitchFamily="34" charset="0"/>
                <a:cs typeface="Arial Bold" pitchFamily="34" charset="0"/>
                <a:sym typeface="Franklin Gothic Medium" pitchFamily="34" charset="0"/>
              </a:rPr>
            </a:br>
            <a:r>
              <a:rPr lang="en-US" smtClean="0">
                <a:latin typeface="Arial" pitchFamily="34" charset="0"/>
                <a:cs typeface="Arial Bold" pitchFamily="34" charset="0"/>
                <a:sym typeface="Franklin Gothic Medium" pitchFamily="34" charset="0"/>
              </a:rPr>
              <a:t>activation of coagulation lead </a:t>
            </a:r>
            <a:br>
              <a:rPr lang="en-US" smtClean="0">
                <a:latin typeface="Arial" pitchFamily="34" charset="0"/>
                <a:cs typeface="Arial Bold" pitchFamily="34" charset="0"/>
                <a:sym typeface="Franklin Gothic Medium" pitchFamily="34" charset="0"/>
              </a:rPr>
            </a:br>
            <a:r>
              <a:rPr lang="en-US" smtClean="0">
                <a:latin typeface="Arial" pitchFamily="34" charset="0"/>
                <a:cs typeface="Arial Bold" pitchFamily="34" charset="0"/>
                <a:sym typeface="Franklin Gothic Medium" pitchFamily="34" charset="0"/>
              </a:rPr>
              <a:t>to thrombus formation</a:t>
            </a:r>
          </a:p>
          <a:p>
            <a:pPr>
              <a:buClr>
                <a:srgbClr val="0057A4"/>
              </a:buClr>
            </a:pPr>
            <a:endParaRPr lang="en-US" smtClean="0">
              <a:latin typeface="Arial" pitchFamily="34" charset="0"/>
              <a:cs typeface="Arial Bold" pitchFamily="34" charset="0"/>
              <a:sym typeface="Franklin Gothic Medium" pitchFamily="34" charset="0"/>
            </a:endParaRPr>
          </a:p>
          <a:p>
            <a:pPr>
              <a:buClr>
                <a:srgbClr val="0057A4"/>
              </a:buClr>
            </a:pPr>
            <a:r>
              <a:rPr lang="en-US" smtClean="0">
                <a:latin typeface="Arial" pitchFamily="34" charset="0"/>
                <a:cs typeface="Arial Bold" pitchFamily="34" charset="0"/>
                <a:sym typeface="Franklin Gothic Medium" pitchFamily="34" charset="0"/>
              </a:rPr>
              <a:t>Components may act independently or combine together</a:t>
            </a:r>
            <a:endParaRPr lang="de-DE" smtClean="0">
              <a:latin typeface="Arial" pitchFamily="34" charset="0"/>
              <a:cs typeface="Arial Bold" pitchFamily="34" charset="0"/>
              <a:sym typeface="Franklin Gothic Medium" pitchFamily="34" charset="0"/>
            </a:endParaRPr>
          </a:p>
        </p:txBody>
      </p:sp>
      <p:sp>
        <p:nvSpPr>
          <p:cNvPr id="137221" name="Rectangle 5"/>
          <p:cNvSpPr>
            <a:spLocks noChangeArrowheads="1"/>
          </p:cNvSpPr>
          <p:nvPr/>
        </p:nvSpPr>
        <p:spPr bwMode="auto">
          <a:xfrm>
            <a:off x="0" y="6564313"/>
            <a:ext cx="3644900" cy="274637"/>
          </a:xfrm>
          <a:prstGeom prst="rect">
            <a:avLst/>
          </a:prstGeom>
          <a:noFill/>
          <a:ln w="9525" algn="ctr">
            <a:noFill/>
            <a:miter lim="800000"/>
            <a:headEnd/>
            <a:tailEnd/>
          </a:ln>
        </p:spPr>
        <p:txBody>
          <a:bodyPr wrap="none">
            <a:spAutoFit/>
          </a:bodyPr>
          <a:lstStyle/>
          <a:p>
            <a:pPr>
              <a:spcBef>
                <a:spcPct val="30000"/>
              </a:spcBef>
            </a:pPr>
            <a:r>
              <a:rPr lang="en-US" sz="1200"/>
              <a:t>Joist JH. </a:t>
            </a:r>
            <a:r>
              <a:rPr lang="en-US" sz="1200" i="1"/>
              <a:t>Semin Thromb Hemost. </a:t>
            </a:r>
            <a:r>
              <a:rPr lang="en-US" sz="1200"/>
              <a:t>1990;16:151-157</a:t>
            </a:r>
            <a:r>
              <a:rPr lang="en-US" sz="1200">
                <a:latin typeface="Calibri" pitchFamily="34" charset="0"/>
              </a:rPr>
              <a:t>.</a:t>
            </a:r>
          </a:p>
        </p:txBody>
      </p:sp>
      <p:sp>
        <p:nvSpPr>
          <p:cNvPr id="137222" name="AutoShape 6" descr="200310-03-f1"/>
          <p:cNvSpPr>
            <a:spLocks noChangeAspect="1" noChangeArrowheads="1"/>
          </p:cNvSpPr>
          <p:nvPr/>
        </p:nvSpPr>
        <p:spPr bwMode="auto">
          <a:xfrm>
            <a:off x="176213" y="46038"/>
            <a:ext cx="304800" cy="304800"/>
          </a:xfrm>
          <a:prstGeom prst="rect">
            <a:avLst/>
          </a:prstGeom>
          <a:noFill/>
          <a:ln w="9525">
            <a:noFill/>
            <a:miter lim="800000"/>
            <a:headEnd/>
            <a:tailEnd/>
          </a:ln>
        </p:spPr>
        <p:txBody>
          <a:bodyPr/>
          <a:lstStyle/>
          <a:p>
            <a:pPr eaLnBrk="0" hangingPunct="0"/>
            <a:endParaRPr lang="de-DE">
              <a:latin typeface="Calibri" pitchFamily="34" charset="0"/>
            </a:endParaRPr>
          </a:p>
        </p:txBody>
      </p:sp>
      <p:pic>
        <p:nvPicPr>
          <p:cNvPr id="137223" name="Picture 7" descr="200310-03-f1"/>
          <p:cNvPicPr>
            <a:picLocks noGrp="1" noChangeAspect="1" noChangeArrowheads="1"/>
          </p:cNvPicPr>
          <p:nvPr>
            <p:ph sz="half" idx="4294967295"/>
          </p:nvPr>
        </p:nvPicPr>
        <p:blipFill>
          <a:blip r:embed="rId3" cstate="print"/>
          <a:srcRect/>
          <a:stretch>
            <a:fillRect/>
          </a:stretch>
        </p:blipFill>
        <p:spPr>
          <a:xfrm>
            <a:off x="4038600" y="1676400"/>
            <a:ext cx="4657725" cy="363378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4"/>
          <p:cNvSpPr>
            <a:spLocks noGrp="1"/>
          </p:cNvSpPr>
          <p:nvPr>
            <p:ph sz="quarter" idx="4294967295"/>
          </p:nvPr>
        </p:nvSpPr>
        <p:spPr>
          <a:xfrm>
            <a:off x="304800" y="762000"/>
            <a:ext cx="8534400" cy="4953000"/>
          </a:xfrm>
        </p:spPr>
        <p:txBody>
          <a:bodyPr/>
          <a:lstStyle/>
          <a:p>
            <a:endParaRPr lang="en-GB" sz="1400" smtClean="0">
              <a:solidFill>
                <a:schemeClr val="tx1"/>
              </a:solidFill>
              <a:latin typeface="Impact" pitchFamily="34" charset="0"/>
            </a:endParaRPr>
          </a:p>
        </p:txBody>
      </p:sp>
      <p:sp>
        <p:nvSpPr>
          <p:cNvPr id="2" name="Title 1"/>
          <p:cNvSpPr>
            <a:spLocks noGrp="1"/>
          </p:cNvSpPr>
          <p:nvPr>
            <p:ph type="title" idx="4294967295"/>
          </p:nvPr>
        </p:nvSpPr>
        <p:spPr/>
        <p:txBody>
          <a:bodyPr>
            <a:normAutofit/>
          </a:bodyPr>
          <a:lstStyle/>
          <a:p>
            <a:r>
              <a:rPr lang="en-US" sz="3600" smtClean="0">
                <a:latin typeface="Arial" pitchFamily="34" charset="0"/>
              </a:rPr>
              <a:t>Virchow’s triad</a:t>
            </a:r>
            <a:r>
              <a:rPr lang="en-US" sz="3600" smtClean="0"/>
              <a:t>  </a:t>
            </a:r>
          </a:p>
        </p:txBody>
      </p:sp>
      <p:sp>
        <p:nvSpPr>
          <p:cNvPr id="116747" name="AutoShape 11"/>
          <p:cNvSpPr>
            <a:spLocks noChangeArrowheads="1"/>
          </p:cNvSpPr>
          <p:nvPr/>
        </p:nvSpPr>
        <p:spPr bwMode="auto">
          <a:xfrm>
            <a:off x="2895600" y="1676400"/>
            <a:ext cx="3429000" cy="3276600"/>
          </a:xfrm>
          <a:prstGeom prst="triangle">
            <a:avLst>
              <a:gd name="adj" fmla="val 50000"/>
            </a:avLst>
          </a:prstGeom>
          <a:solidFill>
            <a:srgbClr val="FF5050"/>
          </a:solidFill>
          <a:ln w="9525">
            <a:solidFill>
              <a:schemeClr val="tx1"/>
            </a:solidFill>
            <a:miter lim="800000"/>
            <a:headEnd/>
            <a:tailEnd/>
          </a:ln>
          <a:effectLst/>
        </p:spPr>
        <p:txBody>
          <a:bodyPr wrap="none" anchor="ctr"/>
          <a:lstStyle/>
          <a:p>
            <a:endParaRPr lang="en-GB"/>
          </a:p>
        </p:txBody>
      </p:sp>
      <p:sp>
        <p:nvSpPr>
          <p:cNvPr id="116748" name="Text Box 12"/>
          <p:cNvSpPr txBox="1">
            <a:spLocks noChangeArrowheads="1"/>
          </p:cNvSpPr>
          <p:nvPr/>
        </p:nvSpPr>
        <p:spPr bwMode="auto">
          <a:xfrm>
            <a:off x="3505200" y="1295400"/>
            <a:ext cx="3810000" cy="366713"/>
          </a:xfrm>
          <a:prstGeom prst="rect">
            <a:avLst/>
          </a:prstGeom>
          <a:noFill/>
          <a:ln w="9525">
            <a:noFill/>
            <a:miter lim="800000"/>
            <a:headEnd/>
            <a:tailEnd/>
          </a:ln>
          <a:effectLst/>
        </p:spPr>
        <p:txBody>
          <a:bodyPr>
            <a:spAutoFit/>
          </a:bodyPr>
          <a:lstStyle/>
          <a:p>
            <a:pPr>
              <a:spcBef>
                <a:spcPct val="50000"/>
              </a:spcBef>
            </a:pPr>
            <a:endParaRPr lang="en-GB"/>
          </a:p>
        </p:txBody>
      </p:sp>
      <p:sp>
        <p:nvSpPr>
          <p:cNvPr id="116749" name="Text Box 13"/>
          <p:cNvSpPr txBox="1">
            <a:spLocks noChangeArrowheads="1"/>
          </p:cNvSpPr>
          <p:nvPr/>
        </p:nvSpPr>
        <p:spPr bwMode="auto">
          <a:xfrm>
            <a:off x="3505200" y="838200"/>
            <a:ext cx="2667000" cy="1922463"/>
          </a:xfrm>
          <a:prstGeom prst="rect">
            <a:avLst/>
          </a:prstGeom>
          <a:noFill/>
          <a:ln w="9525">
            <a:noFill/>
            <a:miter lim="800000"/>
            <a:headEnd/>
            <a:tailEnd/>
          </a:ln>
          <a:effectLst/>
        </p:spPr>
        <p:txBody>
          <a:bodyPr>
            <a:spAutoFit/>
          </a:bodyPr>
          <a:lstStyle/>
          <a:p>
            <a:pPr>
              <a:spcBef>
                <a:spcPct val="50000"/>
              </a:spcBef>
            </a:pPr>
            <a:r>
              <a:rPr lang="en-GB" b="1"/>
              <a:t>Hypercoagulable state</a:t>
            </a:r>
            <a:r>
              <a:rPr lang="en-GB"/>
              <a:t> </a:t>
            </a:r>
          </a:p>
          <a:p>
            <a:pPr>
              <a:spcBef>
                <a:spcPct val="50000"/>
              </a:spcBef>
            </a:pPr>
            <a:r>
              <a:rPr lang="en-GB" sz="1200"/>
              <a:t>Malignancy                Pregnancy</a:t>
            </a:r>
          </a:p>
          <a:p>
            <a:pPr>
              <a:spcBef>
                <a:spcPct val="50000"/>
              </a:spcBef>
            </a:pPr>
            <a:r>
              <a:rPr lang="en-GB" sz="1200"/>
              <a:t>Oestrogen therapy     Sepsis</a:t>
            </a:r>
          </a:p>
          <a:p>
            <a:pPr>
              <a:spcBef>
                <a:spcPct val="50000"/>
              </a:spcBef>
            </a:pPr>
            <a:r>
              <a:rPr lang="en-GB" sz="1200"/>
              <a:t>Surgery or trauma of lower organs or extremeties</a:t>
            </a:r>
          </a:p>
          <a:p>
            <a:pPr>
              <a:spcBef>
                <a:spcPct val="50000"/>
              </a:spcBef>
            </a:pPr>
            <a:r>
              <a:rPr lang="en-GB" sz="1200"/>
              <a:t>Inflammatory bowel disease</a:t>
            </a:r>
          </a:p>
          <a:p>
            <a:pPr>
              <a:spcBef>
                <a:spcPct val="50000"/>
              </a:spcBef>
            </a:pPr>
            <a:r>
              <a:rPr lang="en-GB" sz="1200"/>
              <a:t>Thrombophillia</a:t>
            </a:r>
          </a:p>
        </p:txBody>
      </p:sp>
      <p:sp>
        <p:nvSpPr>
          <p:cNvPr id="116750" name="Text Box 14"/>
          <p:cNvSpPr txBox="1">
            <a:spLocks noChangeArrowheads="1"/>
          </p:cNvSpPr>
          <p:nvPr/>
        </p:nvSpPr>
        <p:spPr bwMode="auto">
          <a:xfrm>
            <a:off x="6477000" y="3657600"/>
            <a:ext cx="2133600" cy="1922463"/>
          </a:xfrm>
          <a:prstGeom prst="rect">
            <a:avLst/>
          </a:prstGeom>
          <a:noFill/>
          <a:ln w="9525">
            <a:noFill/>
            <a:miter lim="800000"/>
            <a:headEnd/>
            <a:tailEnd/>
          </a:ln>
          <a:effectLst/>
        </p:spPr>
        <p:txBody>
          <a:bodyPr>
            <a:spAutoFit/>
          </a:bodyPr>
          <a:lstStyle/>
          <a:p>
            <a:pPr>
              <a:spcBef>
                <a:spcPct val="50000"/>
              </a:spcBef>
            </a:pPr>
            <a:r>
              <a:rPr lang="en-GB" b="1"/>
              <a:t>Circulatory stasis</a:t>
            </a:r>
          </a:p>
          <a:p>
            <a:pPr>
              <a:spcBef>
                <a:spcPct val="50000"/>
              </a:spcBef>
            </a:pPr>
            <a:r>
              <a:rPr lang="en-GB" sz="1200"/>
              <a:t>Atrial fibrillation</a:t>
            </a:r>
          </a:p>
          <a:p>
            <a:pPr>
              <a:spcBef>
                <a:spcPct val="50000"/>
              </a:spcBef>
            </a:pPr>
            <a:r>
              <a:rPr lang="en-GB" sz="1200"/>
              <a:t>LV dysfunction</a:t>
            </a:r>
          </a:p>
          <a:p>
            <a:pPr>
              <a:spcBef>
                <a:spcPct val="50000"/>
              </a:spcBef>
            </a:pPr>
            <a:r>
              <a:rPr lang="en-GB" sz="1200"/>
              <a:t>Immobility / paralysis</a:t>
            </a:r>
          </a:p>
          <a:p>
            <a:pPr>
              <a:spcBef>
                <a:spcPct val="50000"/>
              </a:spcBef>
            </a:pPr>
            <a:r>
              <a:rPr lang="en-GB" sz="1200"/>
              <a:t>Venous insufficiency</a:t>
            </a:r>
          </a:p>
          <a:p>
            <a:pPr>
              <a:spcBef>
                <a:spcPct val="50000"/>
              </a:spcBef>
            </a:pPr>
            <a:r>
              <a:rPr lang="en-GB" sz="1200"/>
              <a:t>Venous obstruction (from tumour, obesity, pregnancy)</a:t>
            </a:r>
          </a:p>
        </p:txBody>
      </p:sp>
      <p:sp>
        <p:nvSpPr>
          <p:cNvPr id="116753" name="Text Box 17"/>
          <p:cNvSpPr txBox="1">
            <a:spLocks noChangeArrowheads="1"/>
          </p:cNvSpPr>
          <p:nvPr/>
        </p:nvSpPr>
        <p:spPr bwMode="auto">
          <a:xfrm>
            <a:off x="914400" y="3733800"/>
            <a:ext cx="2438400" cy="1739900"/>
          </a:xfrm>
          <a:prstGeom prst="rect">
            <a:avLst/>
          </a:prstGeom>
          <a:noFill/>
          <a:ln w="9525">
            <a:noFill/>
            <a:miter lim="800000"/>
            <a:headEnd/>
            <a:tailEnd/>
          </a:ln>
          <a:effectLst/>
        </p:spPr>
        <p:txBody>
          <a:bodyPr>
            <a:spAutoFit/>
          </a:bodyPr>
          <a:lstStyle/>
          <a:p>
            <a:pPr>
              <a:spcBef>
                <a:spcPct val="50000"/>
              </a:spcBef>
            </a:pPr>
            <a:r>
              <a:rPr lang="en-GB" b="1"/>
              <a:t>Endothelial damage</a:t>
            </a:r>
          </a:p>
          <a:p>
            <a:pPr>
              <a:spcBef>
                <a:spcPct val="50000"/>
              </a:spcBef>
            </a:pPr>
            <a:r>
              <a:rPr lang="en-GB" sz="1200"/>
              <a:t>Trauma / surgery</a:t>
            </a:r>
          </a:p>
          <a:p>
            <a:pPr>
              <a:spcBef>
                <a:spcPct val="50000"/>
              </a:spcBef>
            </a:pPr>
            <a:r>
              <a:rPr lang="en-GB" sz="1200"/>
              <a:t>Venepuncture</a:t>
            </a:r>
          </a:p>
          <a:p>
            <a:pPr>
              <a:spcBef>
                <a:spcPct val="50000"/>
              </a:spcBef>
            </a:pPr>
            <a:r>
              <a:rPr lang="en-GB" sz="1200"/>
              <a:t>Heart valve disease</a:t>
            </a:r>
          </a:p>
          <a:p>
            <a:pPr>
              <a:spcBef>
                <a:spcPct val="50000"/>
              </a:spcBef>
            </a:pPr>
            <a:r>
              <a:rPr lang="en-GB" sz="1200"/>
              <a:t>Atherosclerosis</a:t>
            </a:r>
          </a:p>
          <a:p>
            <a:pPr>
              <a:spcBef>
                <a:spcPct val="50000"/>
              </a:spcBef>
            </a:pPr>
            <a:r>
              <a:rPr lang="en-GB" sz="1200"/>
              <a:t>Indwelling catheters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idx="4294967295"/>
          </p:nvPr>
        </p:nvSpPr>
        <p:spPr>
          <a:xfrm>
            <a:off x="249238" y="42863"/>
            <a:ext cx="8629650" cy="752475"/>
          </a:xfrm>
        </p:spPr>
        <p:txBody>
          <a:bodyPr>
            <a:normAutofit/>
          </a:bodyPr>
          <a:lstStyle/>
          <a:p>
            <a:r>
              <a:rPr lang="en-GB" sz="3600" smtClean="0">
                <a:latin typeface="Arial" pitchFamily="34" charset="0"/>
              </a:rPr>
              <a:t>Indications for anticoagulation</a:t>
            </a:r>
            <a:endParaRPr lang="de-DE" sz="3600" smtClean="0">
              <a:latin typeface="Arial" pitchFamily="34" charset="0"/>
            </a:endParaRPr>
          </a:p>
        </p:txBody>
      </p:sp>
      <p:sp>
        <p:nvSpPr>
          <p:cNvPr id="146435" name="Rectangle 5"/>
          <p:cNvSpPr>
            <a:spLocks noGrp="1" noChangeArrowheads="1"/>
          </p:cNvSpPr>
          <p:nvPr>
            <p:ph type="body" sz="half" idx="4294967295"/>
          </p:nvPr>
        </p:nvSpPr>
        <p:spPr>
          <a:xfrm>
            <a:off x="249238" y="1306513"/>
            <a:ext cx="4246562" cy="5041900"/>
          </a:xfrm>
        </p:spPr>
        <p:txBody>
          <a:bodyPr/>
          <a:lstStyle/>
          <a:p>
            <a:pPr>
              <a:lnSpc>
                <a:spcPct val="90000"/>
              </a:lnSpc>
            </a:pPr>
            <a:r>
              <a:rPr lang="en-GB" sz="1600" smtClean="0">
                <a:latin typeface="Arial" pitchFamily="34" charset="0"/>
                <a:ea typeface="Arial Unicode MS" pitchFamily="34" charset="-128"/>
                <a:cs typeface="Arial Bold" pitchFamily="34" charset="0"/>
              </a:rPr>
              <a:t>Venous Thromboembolism – DVT + PE</a:t>
            </a:r>
          </a:p>
          <a:p>
            <a:pPr>
              <a:lnSpc>
                <a:spcPct val="90000"/>
              </a:lnSpc>
            </a:pPr>
            <a:endParaRPr lang="en-GB" sz="1600" smtClean="0">
              <a:latin typeface="Arial" pitchFamily="34" charset="0"/>
              <a:ea typeface="Arial Unicode MS" pitchFamily="34" charset="-128"/>
              <a:cs typeface="Arial Bold" pitchFamily="34" charset="0"/>
            </a:endParaRPr>
          </a:p>
          <a:p>
            <a:pPr>
              <a:lnSpc>
                <a:spcPct val="90000"/>
              </a:lnSpc>
            </a:pPr>
            <a:r>
              <a:rPr lang="en-GB" sz="1600" smtClean="0">
                <a:latin typeface="Arial" pitchFamily="34" charset="0"/>
                <a:ea typeface="Arial Unicode MS" pitchFamily="34" charset="-128"/>
                <a:cs typeface="Arial Bold" pitchFamily="34" charset="0"/>
              </a:rPr>
              <a:t>Atrial fibrillation</a:t>
            </a:r>
          </a:p>
          <a:p>
            <a:pPr>
              <a:lnSpc>
                <a:spcPct val="90000"/>
              </a:lnSpc>
            </a:pPr>
            <a:endParaRPr lang="en-GB" sz="1600" smtClean="0">
              <a:latin typeface="Arial" pitchFamily="34" charset="0"/>
              <a:ea typeface="Arial Unicode MS" pitchFamily="34" charset="-128"/>
              <a:cs typeface="Arial Bold" pitchFamily="34" charset="0"/>
            </a:endParaRPr>
          </a:p>
          <a:p>
            <a:pPr>
              <a:lnSpc>
                <a:spcPct val="90000"/>
              </a:lnSpc>
            </a:pPr>
            <a:r>
              <a:rPr lang="en-GB" sz="1600" smtClean="0">
                <a:latin typeface="Arial" pitchFamily="34" charset="0"/>
                <a:ea typeface="Arial Unicode MS" pitchFamily="34" charset="-128"/>
                <a:cs typeface="Arial Bold" pitchFamily="34" charset="0"/>
              </a:rPr>
              <a:t>Mechanical valve replacement</a:t>
            </a:r>
          </a:p>
          <a:p>
            <a:pPr>
              <a:lnSpc>
                <a:spcPct val="90000"/>
              </a:lnSpc>
            </a:pPr>
            <a:endParaRPr lang="en-GB" sz="1600" smtClean="0">
              <a:latin typeface="Arial" pitchFamily="34" charset="0"/>
              <a:ea typeface="Arial Unicode MS" pitchFamily="34" charset="-128"/>
              <a:cs typeface="Arial Bold" pitchFamily="34" charset="0"/>
            </a:endParaRPr>
          </a:p>
          <a:p>
            <a:pPr>
              <a:lnSpc>
                <a:spcPct val="90000"/>
              </a:lnSpc>
            </a:pPr>
            <a:r>
              <a:rPr lang="en-GB" sz="1600" smtClean="0">
                <a:latin typeface="Arial" pitchFamily="34" charset="0"/>
                <a:ea typeface="Arial Unicode MS" pitchFamily="34" charset="-128"/>
                <a:cs typeface="Arial Bold" pitchFamily="34" charset="0"/>
              </a:rPr>
              <a:t>Ischemic stokes</a:t>
            </a:r>
          </a:p>
          <a:p>
            <a:pPr>
              <a:lnSpc>
                <a:spcPct val="90000"/>
              </a:lnSpc>
            </a:pPr>
            <a:endParaRPr lang="en-GB" sz="1600" smtClean="0">
              <a:latin typeface="Arial" pitchFamily="34" charset="0"/>
              <a:ea typeface="Arial Unicode MS" pitchFamily="34" charset="-128"/>
              <a:cs typeface="Arial Bold" pitchFamily="34" charset="0"/>
            </a:endParaRPr>
          </a:p>
          <a:p>
            <a:pPr>
              <a:lnSpc>
                <a:spcPct val="90000"/>
              </a:lnSpc>
            </a:pPr>
            <a:r>
              <a:rPr lang="en-GB" sz="1600" smtClean="0">
                <a:latin typeface="Arial" pitchFamily="34" charset="0"/>
                <a:ea typeface="Arial Unicode MS" pitchFamily="34" charset="-128"/>
                <a:cs typeface="Arial Bold" pitchFamily="34" charset="0"/>
              </a:rPr>
              <a:t>Post Myocardial infarction</a:t>
            </a:r>
          </a:p>
          <a:p>
            <a:pPr>
              <a:lnSpc>
                <a:spcPct val="90000"/>
              </a:lnSpc>
            </a:pPr>
            <a:endParaRPr lang="en-GB" sz="1600" smtClean="0">
              <a:latin typeface="Arial" pitchFamily="34" charset="0"/>
              <a:ea typeface="Arial Unicode MS" pitchFamily="34" charset="-128"/>
              <a:cs typeface="Arial Bold" pitchFamily="34" charset="0"/>
            </a:endParaRPr>
          </a:p>
          <a:p>
            <a:pPr>
              <a:lnSpc>
                <a:spcPct val="90000"/>
              </a:lnSpc>
            </a:pPr>
            <a:endParaRPr lang="en-GB" sz="1400" smtClean="0">
              <a:latin typeface="Arial" pitchFamily="34" charset="0"/>
              <a:ea typeface="Arial Unicode MS" pitchFamily="34" charset="-128"/>
              <a:cs typeface="Arial Bold" pitchFamily="34" charset="0"/>
            </a:endParaRPr>
          </a:p>
          <a:p>
            <a:pPr>
              <a:lnSpc>
                <a:spcPct val="90000"/>
              </a:lnSpc>
            </a:pPr>
            <a:r>
              <a:rPr lang="en-GB" sz="1400" smtClean="0">
                <a:latin typeface="Arial" pitchFamily="34" charset="0"/>
                <a:ea typeface="Arial Unicode MS" pitchFamily="34" charset="-128"/>
                <a:cs typeface="Arial Bold" pitchFamily="34" charset="0"/>
              </a:rPr>
              <a:t>At least 1% of the UK population and 8% aged over 80 years old are taking Warfarin</a:t>
            </a:r>
            <a:endParaRPr lang="de-DE" sz="1400" smtClean="0">
              <a:latin typeface="Arial" pitchFamily="34" charset="0"/>
              <a:ea typeface="Arial Unicode MS" pitchFamily="34" charset="-128"/>
              <a:cs typeface="Arial Bold" pitchFamily="34" charset="0"/>
            </a:endParaRPr>
          </a:p>
          <a:p>
            <a:pPr>
              <a:lnSpc>
                <a:spcPct val="90000"/>
              </a:lnSpc>
            </a:pPr>
            <a:endParaRPr lang="de-DE" sz="1400" smtClean="0">
              <a:latin typeface="Arial" pitchFamily="34" charset="0"/>
              <a:ea typeface="Arial Unicode MS" pitchFamily="34" charset="-128"/>
              <a:cs typeface="Arial Bold" pitchFamily="34" charset="0"/>
            </a:endParaRPr>
          </a:p>
        </p:txBody>
      </p:sp>
      <p:pic>
        <p:nvPicPr>
          <p:cNvPr id="146436" name="Picture 7" descr="book"/>
          <p:cNvPicPr>
            <a:picLocks noGrp="1" noChangeAspect="1" noChangeArrowheads="1"/>
          </p:cNvPicPr>
          <p:nvPr>
            <p:ph sz="half" idx="4294967295"/>
          </p:nvPr>
        </p:nvPicPr>
        <p:blipFill>
          <a:blip r:embed="rId3" cstate="print"/>
          <a:srcRect/>
          <a:stretch>
            <a:fillRect/>
          </a:stretch>
        </p:blipFill>
        <p:spPr>
          <a:xfrm>
            <a:off x="5548313" y="1690688"/>
            <a:ext cx="3125787" cy="3335337"/>
          </a:xfrm>
        </p:spPr>
      </p:pic>
      <p:sp>
        <p:nvSpPr>
          <p:cNvPr id="146437" name="Text Box 8"/>
          <p:cNvSpPr txBox="1">
            <a:spLocks noChangeArrowheads="1"/>
          </p:cNvSpPr>
          <p:nvPr/>
        </p:nvSpPr>
        <p:spPr bwMode="auto">
          <a:xfrm>
            <a:off x="547688" y="6405563"/>
            <a:ext cx="3892550" cy="457200"/>
          </a:xfrm>
          <a:prstGeom prst="rect">
            <a:avLst/>
          </a:prstGeom>
          <a:noFill/>
          <a:ln w="9525">
            <a:noFill/>
            <a:miter lim="800000"/>
            <a:headEnd/>
            <a:tailEnd/>
          </a:ln>
        </p:spPr>
        <p:txBody>
          <a:bodyPr wrap="none">
            <a:spAutoFit/>
          </a:bodyPr>
          <a:lstStyle/>
          <a:p>
            <a:r>
              <a:rPr lang="en-GB" sz="1200"/>
              <a:t>Pirmohamed M.  Br J Clinical Pharmacol 62:5, 509-511</a:t>
            </a:r>
            <a:endParaRPr lang="de-DE" sz="1200"/>
          </a:p>
          <a:p>
            <a:endParaRPr lang="de-DE" sz="1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erMedia.com Animated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com Static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11494</TotalTime>
  <Words>4502</Words>
  <Application>Microsoft Office PowerPoint</Application>
  <PresentationFormat>On-screen Show (4:3)</PresentationFormat>
  <Paragraphs>827</Paragraphs>
  <Slides>39</Slides>
  <Notes>39</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39</vt:i4>
      </vt:variant>
    </vt:vector>
  </HeadingPairs>
  <TitlesOfParts>
    <vt:vector size="57" baseType="lpstr">
      <vt:lpstr>Arial Unicode MS</vt:lpstr>
      <vt:lpstr>ＭＳ Ｐゴシック</vt:lpstr>
      <vt:lpstr>Arial</vt:lpstr>
      <vt:lpstr>Arial Bold</vt:lpstr>
      <vt:lpstr>BISansCond</vt:lpstr>
      <vt:lpstr>Calibri</vt:lpstr>
      <vt:lpstr>Century Gothic</vt:lpstr>
      <vt:lpstr>Franklin Gothic Medium</vt:lpstr>
      <vt:lpstr>Helvetica</vt:lpstr>
      <vt:lpstr>Helvetica Neue Light</vt:lpstr>
      <vt:lpstr>Impact</vt:lpstr>
      <vt:lpstr>Palatino Linotype</vt:lpstr>
      <vt:lpstr>Symbol</vt:lpstr>
      <vt:lpstr>Tahoma</vt:lpstr>
      <vt:lpstr>Times New Roman</vt:lpstr>
      <vt:lpstr>Verdana</vt:lpstr>
      <vt:lpstr>PresenterMedia.com Animated Theme</vt:lpstr>
      <vt:lpstr>PresenterMedia.com Static Theme</vt:lpstr>
      <vt:lpstr>Anticoagulation</vt:lpstr>
      <vt:lpstr>Objectives</vt:lpstr>
      <vt:lpstr>Coagulation</vt:lpstr>
      <vt:lpstr>Coagulation</vt:lpstr>
      <vt:lpstr>The Role of Thrombin in Coagulation</vt:lpstr>
      <vt:lpstr>The clotting cascade</vt:lpstr>
      <vt:lpstr>Pathogenesis of a thrombus Virchow’s triad</vt:lpstr>
      <vt:lpstr>Virchow’s triad  </vt:lpstr>
      <vt:lpstr>Indications for anticoagulation</vt:lpstr>
      <vt:lpstr>Atrial fibrillation</vt:lpstr>
      <vt:lpstr>Incidence of AF</vt:lpstr>
      <vt:lpstr>AF and strokes</vt:lpstr>
      <vt:lpstr>CHA²DS²-VASc score</vt:lpstr>
      <vt:lpstr>Stroke or other TE event at one year</vt:lpstr>
      <vt:lpstr>Who should receive OAC?</vt:lpstr>
      <vt:lpstr>Bleeding Risk</vt:lpstr>
      <vt:lpstr>Anticoagulate</vt:lpstr>
      <vt:lpstr>PowerPoint Presentation</vt:lpstr>
      <vt:lpstr>Evidence</vt:lpstr>
      <vt:lpstr>DOAC</vt:lpstr>
      <vt:lpstr>How they work</vt:lpstr>
      <vt:lpstr>The clotting cascade</vt:lpstr>
      <vt:lpstr>Story of Warfarin</vt:lpstr>
      <vt:lpstr>PowerPoint Presentation</vt:lpstr>
      <vt:lpstr>Benefits of warfarin</vt:lpstr>
      <vt:lpstr>Contraindications - interactions with warfarin </vt:lpstr>
      <vt:lpstr>PowerPoint Presentation</vt:lpstr>
      <vt:lpstr>Narrow therapeutic range with VKA</vt:lpstr>
      <vt:lpstr>PowerPoint Presentation</vt:lpstr>
      <vt:lpstr>Direct anticoagulants (DOAC’s)</vt:lpstr>
      <vt:lpstr>SPAF trials versus Warfarin</vt:lpstr>
      <vt:lpstr>Pharmacokinetics of NOAC’s</vt:lpstr>
      <vt:lpstr>Efficacy and Safety of DOACs vs Warfarin</vt:lpstr>
      <vt:lpstr>Decisions…</vt:lpstr>
      <vt:lpstr>Under utilisation of anticoagulation…</vt:lpstr>
      <vt:lpstr>Other preparations</vt:lpstr>
      <vt:lpstr>  Patient Safety</vt:lpstr>
      <vt:lpstr>Facts or fiction?</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Earth</dc:title>
  <dc:creator>PresenterMedia.com</dc:creator>
  <cp:lastModifiedBy>Angela Hall</cp:lastModifiedBy>
  <cp:revision>242</cp:revision>
  <dcterms:created xsi:type="dcterms:W3CDTF">2010-11-24T18:19:10Z</dcterms:created>
  <dcterms:modified xsi:type="dcterms:W3CDTF">2017-10-11T09:48:41Z</dcterms:modified>
</cp:coreProperties>
</file>