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62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B998-429D-4E4A-BB61-29061905F8C3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0E482-6BC0-4FD9-B7A3-5526FFFE75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E482-6BC0-4FD9-B7A3-5526FFFE75E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968E9-D54C-4AA8-A3BF-57CF753AE504}" type="datetimeFigureOut">
              <a:rPr lang="en-GB" smtClean="0"/>
              <a:pPr/>
              <a:t>14/09/2018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920D21-4091-46BA-BB59-38AB9C0E855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1828800"/>
          </a:xfrm>
        </p:spPr>
        <p:txBody>
          <a:bodyPr/>
          <a:lstStyle/>
          <a:p>
            <a:pPr algn="l"/>
            <a:r>
              <a:rPr lang="en-GB" dirty="0">
                <a:latin typeface="Andalus" pitchFamily="2" charset="-78"/>
                <a:cs typeface="Andalus" pitchFamily="2" charset="-78"/>
              </a:rPr>
              <a:t>Arrhythmias &amp; Coping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48544" cy="1752600"/>
          </a:xfrm>
        </p:spPr>
        <p:txBody>
          <a:bodyPr>
            <a:normAutofit fontScale="92500" lnSpcReduction="10000"/>
          </a:bodyPr>
          <a:lstStyle/>
          <a:p>
            <a:endParaRPr lang="en-GB" dirty="0">
              <a:latin typeface="Andalus" pitchFamily="2" charset="-78"/>
              <a:cs typeface="Andalus" pitchFamily="2" charset="-78"/>
            </a:endParaRP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Helen Eftekhari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Arrhythmia Nurse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University Hospitals Coventry &amp; Warwickshire</a:t>
            </a:r>
          </a:p>
        </p:txBody>
      </p:sp>
      <p:pic>
        <p:nvPicPr>
          <p:cNvPr id="4" name="Picture 3" descr="heart out of rhyth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1" y="2636912"/>
            <a:ext cx="2037619" cy="17994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ndalus" pitchFamily="2" charset="-78"/>
                <a:cs typeface="Andalus" pitchFamily="2" charset="-78"/>
              </a:rPr>
              <a:t>What’s Normal?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latin typeface="Andalus" pitchFamily="2" charset="-78"/>
                <a:cs typeface="Andalus" pitchFamily="2" charset="-78"/>
              </a:rPr>
              <a:t>Odd sensations lasting second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Extra beat / jumped</a:t>
            </a:r>
          </a:p>
          <a:p>
            <a:r>
              <a:rPr lang="en-GB" dirty="0" err="1">
                <a:latin typeface="Andalus" pitchFamily="2" charset="-78"/>
                <a:cs typeface="Andalus" pitchFamily="2" charset="-78"/>
              </a:rPr>
              <a:t>Nighttime</a:t>
            </a:r>
            <a:r>
              <a:rPr lang="en-GB" dirty="0">
                <a:latin typeface="Andalus" pitchFamily="2" charset="-78"/>
                <a:cs typeface="Andalus" pitchFamily="2" charset="-78"/>
              </a:rPr>
              <a:t> </a:t>
            </a:r>
            <a:r>
              <a:rPr lang="en-GB" dirty="0" err="1">
                <a:latin typeface="Andalus" pitchFamily="2" charset="-78"/>
                <a:cs typeface="Andalus" pitchFamily="2" charset="-78"/>
              </a:rPr>
              <a:t>heightend</a:t>
            </a:r>
            <a:r>
              <a:rPr lang="en-GB" dirty="0">
                <a:latin typeface="Andalus" pitchFamily="2" charset="-78"/>
                <a:cs typeface="Andalus" pitchFamily="2" charset="-78"/>
              </a:rPr>
              <a:t> sense of awareness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Feeling the apex heart beat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Raised heart rate &amp; short of breath during exercise</a:t>
            </a:r>
          </a:p>
          <a:p>
            <a:pPr>
              <a:buNone/>
            </a:pPr>
            <a:endParaRPr lang="en-GB" dirty="0">
              <a:latin typeface="Andalus" pitchFamily="2" charset="-78"/>
              <a:cs typeface="Andalus" pitchFamily="2" charset="-78"/>
            </a:endParaRP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Life Event – time to reflect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Life adjustments to changes in health</a:t>
            </a:r>
          </a:p>
          <a:p>
            <a:r>
              <a:rPr lang="en-GB" dirty="0">
                <a:latin typeface="Andalus" pitchFamily="2" charset="-78"/>
                <a:cs typeface="Andalus" pitchFamily="2" charset="-78"/>
              </a:rPr>
              <a:t>Anxiety &amp; Depression</a:t>
            </a:r>
          </a:p>
          <a:p>
            <a:pPr>
              <a:buNone/>
            </a:pPr>
            <a:endParaRPr lang="en-GB" dirty="0">
              <a:latin typeface="Andalus" pitchFamily="2" charset="-78"/>
              <a:cs typeface="Andalus" pitchFamily="2" charset="-78"/>
            </a:endParaRPr>
          </a:p>
          <a:p>
            <a:endParaRPr lang="en-GB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7" name="Content Placeholder 6" descr="imagesCAGZQOW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95937" y="2276872"/>
            <a:ext cx="2932509" cy="293250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>
                <a:latin typeface="Andalus" pitchFamily="2" charset="-78"/>
                <a:cs typeface="Andalus" pitchFamily="2" charset="-78"/>
              </a:rPr>
              <a:t>Remember</a:t>
            </a:r>
          </a:p>
        </p:txBody>
      </p:sp>
      <p:pic>
        <p:nvPicPr>
          <p:cNvPr id="5" name="Content Placeholder 4" descr="nobody lives 3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420888"/>
            <a:ext cx="4316296" cy="28618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38600" cy="4434840"/>
          </a:xfrm>
        </p:spPr>
        <p:txBody>
          <a:bodyPr/>
          <a:lstStyle/>
          <a:p>
            <a:r>
              <a:rPr lang="en-GB" dirty="0"/>
              <a:t>Modern medicine helps us live longer with health conditions</a:t>
            </a:r>
          </a:p>
          <a:p>
            <a:endParaRPr lang="en-GB" dirty="0"/>
          </a:p>
          <a:p>
            <a:r>
              <a:rPr lang="en-GB" dirty="0"/>
              <a:t>Medications &amp; treatments have an important role</a:t>
            </a:r>
          </a:p>
          <a:p>
            <a:endParaRPr lang="en-GB" dirty="0"/>
          </a:p>
          <a:p>
            <a:r>
              <a:rPr lang="en-GB" dirty="0"/>
              <a:t>Aim of treatment is to improve our lives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Andalus" pitchFamily="2" charset="-78"/>
                <a:cs typeface="Andalus" pitchFamily="2" charset="-78"/>
              </a:rPr>
              <a:t> Psychology &amp; Hearts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02832" cy="4434840"/>
          </a:xfrm>
        </p:spPr>
        <p:txBody>
          <a:bodyPr/>
          <a:lstStyle/>
          <a:p>
            <a:r>
              <a:rPr lang="en-GB" dirty="0"/>
              <a:t>Relation between heart condition &amp; quality of life mismatch</a:t>
            </a:r>
          </a:p>
          <a:p>
            <a:endParaRPr lang="en-GB" dirty="0"/>
          </a:p>
          <a:p>
            <a:r>
              <a:rPr lang="en-GB" dirty="0"/>
              <a:t>Coping important</a:t>
            </a:r>
          </a:p>
          <a:p>
            <a:endParaRPr lang="en-GB" dirty="0"/>
          </a:p>
          <a:p>
            <a:r>
              <a:rPr lang="en-GB" dirty="0"/>
              <a:t>Relation between anxiety &amp; depression with health outcomes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Content Placeholder 4" descr="body &amp; min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708921"/>
            <a:ext cx="2808312" cy="20882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ndalus" pitchFamily="2" charset="-78"/>
                <a:cs typeface="Andalus" pitchFamily="2" charset="-78"/>
              </a:rPr>
              <a:t>Understanding Anxiety</a:t>
            </a:r>
            <a:br>
              <a:rPr lang="en-GB" dirty="0">
                <a:latin typeface="Andalus" pitchFamily="2" charset="-78"/>
                <a:cs typeface="Andalus" pitchFamily="2" charset="-78"/>
              </a:rPr>
            </a:br>
            <a:r>
              <a:rPr lang="en-GB" dirty="0">
                <a:latin typeface="Andalus" pitchFamily="2" charset="-78"/>
                <a:cs typeface="Andalus" pitchFamily="2" charset="-78"/>
              </a:rPr>
              <a:t>Fight &amp; Flight</a:t>
            </a:r>
          </a:p>
        </p:txBody>
      </p:sp>
      <p:pic>
        <p:nvPicPr>
          <p:cNvPr id="6" name="Content Placeholder 5" descr="fight or flight caveman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060848"/>
            <a:ext cx="3888432" cy="3672408"/>
          </a:xfrm>
        </p:spPr>
      </p:pic>
      <p:pic>
        <p:nvPicPr>
          <p:cNvPr id="9" name="Content Placeholder 8" descr="fight or flight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292080" y="2564904"/>
            <a:ext cx="2537538" cy="29523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nxiety-panic-attacks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420735" y="764704"/>
            <a:ext cx="6007525" cy="52565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latin typeface="Andalus" pitchFamily="2" charset="-78"/>
                <a:cs typeface="Andalus" pitchFamily="2" charset="-78"/>
              </a:rPr>
              <a:t>Avoidance Behaviours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920085"/>
            <a:ext cx="4244280" cy="443484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Maintains locus of control</a:t>
            </a:r>
          </a:p>
          <a:p>
            <a:endParaRPr lang="en-GB" sz="2400" dirty="0"/>
          </a:p>
          <a:p>
            <a:r>
              <a:rPr lang="en-GB" sz="2400" dirty="0"/>
              <a:t>Avoid activity / situation believed responsible for unpleasantness</a:t>
            </a:r>
          </a:p>
          <a:p>
            <a:endParaRPr lang="en-GB" sz="2400" dirty="0"/>
          </a:p>
          <a:p>
            <a:r>
              <a:rPr lang="en-GB" sz="2400" dirty="0"/>
              <a:t>Exercise avoidance common</a:t>
            </a:r>
          </a:p>
          <a:p>
            <a:endParaRPr lang="en-GB" sz="2400" dirty="0"/>
          </a:p>
          <a:p>
            <a:r>
              <a:rPr lang="en-GB" sz="2400" dirty="0"/>
              <a:t>Spreading of avoidances detrimental 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 err="1"/>
              <a:t>Catastrophizing</a:t>
            </a:r>
            <a:r>
              <a:rPr lang="en-GB" sz="2400" dirty="0"/>
              <a:t>   </a:t>
            </a:r>
          </a:p>
        </p:txBody>
      </p:sp>
      <p:pic>
        <p:nvPicPr>
          <p:cNvPr id="5" name="Content Placeholder 4" descr="toon_28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412777"/>
            <a:ext cx="3174504" cy="2880320"/>
          </a:xfrm>
        </p:spPr>
      </p:pic>
      <p:pic>
        <p:nvPicPr>
          <p:cNvPr id="8" name="Picture 7" descr="catastroh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437112"/>
            <a:ext cx="3168352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latin typeface="Andalus" pitchFamily="2" charset="-78"/>
                <a:cs typeface="Andalus" pitchFamily="2" charset="-78"/>
              </a:rPr>
              <a:t>Basic Coping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4398640" cy="5374197"/>
          </a:xfrm>
        </p:spPr>
        <p:txBody>
          <a:bodyPr>
            <a:normAutofit/>
          </a:bodyPr>
          <a:lstStyle/>
          <a:p>
            <a:r>
              <a:rPr lang="en-GB" sz="2800" dirty="0"/>
              <a:t>Recognise triggers</a:t>
            </a:r>
          </a:p>
          <a:p>
            <a:r>
              <a:rPr lang="en-GB" sz="2800" dirty="0"/>
              <a:t>Reasoning</a:t>
            </a:r>
          </a:p>
          <a:p>
            <a:r>
              <a:rPr lang="en-GB" sz="2800" dirty="0"/>
              <a:t>Distraction </a:t>
            </a:r>
          </a:p>
          <a:p>
            <a:r>
              <a:rPr lang="en-GB" sz="2800" dirty="0"/>
              <a:t>No </a:t>
            </a:r>
            <a:r>
              <a:rPr lang="en-GB" sz="2800" dirty="0" err="1"/>
              <a:t>hypervigilance</a:t>
            </a:r>
            <a:endParaRPr lang="en-GB" sz="2800" dirty="0"/>
          </a:p>
          <a:p>
            <a:r>
              <a:rPr lang="en-GB" sz="2800" dirty="0"/>
              <a:t>Diaphragmatic Breathing</a:t>
            </a:r>
          </a:p>
          <a:p>
            <a:r>
              <a:rPr lang="en-GB" sz="2800" dirty="0"/>
              <a:t>Relaxation techniques</a:t>
            </a:r>
          </a:p>
          <a:p>
            <a:r>
              <a:rPr lang="en-GB" sz="2800" dirty="0"/>
              <a:t>Goal setting</a:t>
            </a:r>
          </a:p>
          <a:p>
            <a:r>
              <a:rPr lang="en-GB" sz="2800" dirty="0"/>
              <a:t>Gradual Exposure</a:t>
            </a:r>
          </a:p>
          <a:p>
            <a:r>
              <a:rPr lang="en-GB" sz="2800" dirty="0"/>
              <a:t>Expert help if persists</a:t>
            </a:r>
          </a:p>
        </p:txBody>
      </p:sp>
      <p:pic>
        <p:nvPicPr>
          <p:cNvPr id="6" name="Content Placeholder 5" descr="imagesCAJB6FAW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628800"/>
            <a:ext cx="2428875" cy="1885950"/>
          </a:xfrm>
        </p:spPr>
      </p:pic>
      <p:pic>
        <p:nvPicPr>
          <p:cNvPr id="7" name="Picture 6" descr="imagesCADH49T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901634"/>
            <a:ext cx="2448272" cy="24718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Enjoy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r>
              <a:rPr lang="en-GB" dirty="0"/>
              <a:t>Pace yourself – Be realistic</a:t>
            </a:r>
          </a:p>
          <a:p>
            <a:r>
              <a:rPr lang="en-GB" dirty="0"/>
              <a:t>Listen to those around us</a:t>
            </a:r>
          </a:p>
          <a:p>
            <a:r>
              <a:rPr lang="en-GB" dirty="0"/>
              <a:t>Give &amp; Take</a:t>
            </a:r>
          </a:p>
          <a:p>
            <a:r>
              <a:rPr lang="en-GB" dirty="0"/>
              <a:t>Exercise Regularly</a:t>
            </a:r>
          </a:p>
          <a:p>
            <a:r>
              <a:rPr lang="en-GB" dirty="0"/>
              <a:t>Support Groups –Your not alone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8" name="Content Placeholder 7" descr="suppor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56176" y="1484784"/>
            <a:ext cx="2143125" cy="2133600"/>
          </a:xfrm>
        </p:spPr>
      </p:pic>
      <p:pic>
        <p:nvPicPr>
          <p:cNvPr id="9" name="Picture 8" descr="imagesCALVI2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14908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182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Calibri</vt:lpstr>
      <vt:lpstr>Constantia</vt:lpstr>
      <vt:lpstr>Wingdings 2</vt:lpstr>
      <vt:lpstr>Flow</vt:lpstr>
      <vt:lpstr>Arrhythmias &amp; Coping</vt:lpstr>
      <vt:lpstr>What’s Normal?</vt:lpstr>
      <vt:lpstr>Remember</vt:lpstr>
      <vt:lpstr> Psychology &amp; Hearts</vt:lpstr>
      <vt:lpstr>Understanding Anxiety Fight &amp; Flight</vt:lpstr>
      <vt:lpstr>PowerPoint Presentation</vt:lpstr>
      <vt:lpstr>Avoidance Behaviours</vt:lpstr>
      <vt:lpstr>Basic Coping Strategies</vt:lpstr>
      <vt:lpstr>Enjoy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Arrhythmias &amp; Coping</dc:title>
  <dc:creator>Abish</dc:creator>
  <cp:lastModifiedBy>Daisy McCluskey</cp:lastModifiedBy>
  <cp:revision>21</cp:revision>
  <dcterms:created xsi:type="dcterms:W3CDTF">2012-09-10T20:00:51Z</dcterms:created>
  <dcterms:modified xsi:type="dcterms:W3CDTF">2018-09-14T10:43:12Z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