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257" r:id="rId3"/>
    <p:sldId id="270" r:id="rId4"/>
    <p:sldId id="259" r:id="rId5"/>
    <p:sldId id="275" r:id="rId6"/>
    <p:sldId id="272" r:id="rId7"/>
    <p:sldId id="271" r:id="rId8"/>
    <p:sldId id="273" r:id="rId9"/>
    <p:sldId id="274" r:id="rId10"/>
    <p:sldId id="277" r:id="rId11"/>
    <p:sldId id="269" r:id="rId12"/>
    <p:sldId id="278" r:id="rId13"/>
    <p:sldId id="260" r:id="rId14"/>
    <p:sldId id="280" r:id="rId15"/>
    <p:sldId id="261" r:id="rId16"/>
    <p:sldId id="282" r:id="rId17"/>
    <p:sldId id="263" r:id="rId18"/>
    <p:sldId id="283" r:id="rId19"/>
    <p:sldId id="262" r:id="rId20"/>
    <p:sldId id="281" r:id="rId21"/>
    <p:sldId id="284" r:id="rId22"/>
    <p:sldId id="285" r:id="rId23"/>
    <p:sldId id="286" r:id="rId24"/>
    <p:sldId id="264" r:id="rId25"/>
    <p:sldId id="296" r:id="rId26"/>
    <p:sldId id="292" r:id="rId27"/>
    <p:sldId id="293" r:id="rId28"/>
    <p:sldId id="294" r:id="rId29"/>
    <p:sldId id="295" r:id="rId30"/>
    <p:sldId id="299" r:id="rId31"/>
    <p:sldId id="301" r:id="rId32"/>
    <p:sldId id="302" r:id="rId33"/>
    <p:sldId id="300" r:id="rId34"/>
    <p:sldId id="276" r:id="rId35"/>
    <p:sldId id="265" r:id="rId36"/>
    <p:sldId id="287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8130" autoAdjust="0"/>
  </p:normalViewPr>
  <p:slideViewPr>
    <p:cSldViewPr>
      <p:cViewPr varScale="1">
        <p:scale>
          <a:sx n="56" d="100"/>
          <a:sy n="56" d="100"/>
        </p:scale>
        <p:origin x="18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C683C-4861-4D19-9CFB-1511B7D3C37E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509D2-3649-4DD5-AE18-BF028E281A3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28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509D2-3649-4DD5-AE18-BF028E281A3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92C19A-FDA8-4007-AC7A-4E1775191636}" type="datetimeFigureOut">
              <a:rPr lang="en-GB" smtClean="0"/>
              <a:pPr/>
              <a:t>14/09/2018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23AEEF-A500-4B48-964B-8BD2C0F489FB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len.eftekhari@uhcw.nhs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4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jpeg"/><Relationship Id="rId5" Type="http://schemas.openxmlformats.org/officeDocument/2006/relationships/image" Target="../media/image29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9.jpeg"/><Relationship Id="rId5" Type="http://schemas.openxmlformats.org/officeDocument/2006/relationships/image" Target="../media/image31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2808312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ECG </a:t>
            </a:r>
            <a:br>
              <a:rPr lang="en-GB" dirty="0"/>
            </a:br>
            <a:r>
              <a:rPr lang="en-GB" dirty="0"/>
              <a:t>Electrocardiogram: tracing of the Heart’s electrical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7854696" cy="1752600"/>
          </a:xfrm>
        </p:spPr>
        <p:txBody>
          <a:bodyPr>
            <a:normAutofit fontScale="70000" lnSpcReduction="20000"/>
          </a:bodyPr>
          <a:lstStyle/>
          <a:p>
            <a:endParaRPr lang="en-GB" dirty="0"/>
          </a:p>
          <a:p>
            <a:r>
              <a:rPr lang="en-GB" dirty="0"/>
              <a:t>Helen  Eftekhari</a:t>
            </a:r>
          </a:p>
          <a:p>
            <a:r>
              <a:rPr lang="en-GB" dirty="0"/>
              <a:t>Arrhythmia Nurse Specialist</a:t>
            </a:r>
          </a:p>
          <a:p>
            <a:r>
              <a:rPr lang="en-GB" dirty="0"/>
              <a:t>University Hospitals Coventry &amp; Warwickshire</a:t>
            </a:r>
          </a:p>
          <a:p>
            <a:r>
              <a:rPr lang="en-GB" dirty="0">
                <a:hlinkClick r:id="rId3"/>
              </a:rPr>
              <a:t>helen.eftekhari@uhcw.nhs.uk</a:t>
            </a:r>
            <a:endParaRPr lang="en-GB" dirty="0"/>
          </a:p>
          <a:p>
            <a:r>
              <a:rPr lang="en-GB" dirty="0"/>
              <a:t>024 7696 4794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/>
              <a:t>Elements of the trace</a:t>
            </a:r>
            <a:br>
              <a:rPr lang="en-GB" dirty="0"/>
            </a:br>
            <a:r>
              <a:rPr lang="en-GB" sz="2400" dirty="0"/>
              <a:t>PR interval 120ms-200ms (3-5 small squares)</a:t>
            </a:r>
            <a:br>
              <a:rPr lang="en-GB" sz="2400" dirty="0"/>
            </a:br>
            <a:r>
              <a:rPr lang="en-GB" sz="2400" dirty="0"/>
              <a:t>QRS below 120ms (3 small squares)</a:t>
            </a:r>
            <a:endParaRPr lang="en-GB" dirty="0"/>
          </a:p>
        </p:txBody>
      </p:sp>
      <p:pic>
        <p:nvPicPr>
          <p:cNvPr id="4" name="Content Placeholder 3" descr="qr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80255" y="2780928"/>
            <a:ext cx="3919937" cy="252028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stage approach   (ALS)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: Is there any electrical activity</a:t>
            </a:r>
          </a:p>
          <a:p>
            <a:r>
              <a:rPr lang="en-GB" dirty="0"/>
              <a:t>2: what is the ventricular (QRS) rate</a:t>
            </a:r>
          </a:p>
          <a:p>
            <a:r>
              <a:rPr lang="en-GB" dirty="0"/>
              <a:t>3. is the QRS rhythm regular or irregular</a:t>
            </a:r>
          </a:p>
          <a:p>
            <a:r>
              <a:rPr lang="en-GB" dirty="0"/>
              <a:t>4. is the width of the QRS normal (narrow) or  prolonged (broad)</a:t>
            </a:r>
          </a:p>
          <a:p>
            <a:r>
              <a:rPr lang="en-GB" dirty="0"/>
              <a:t>5: is </a:t>
            </a:r>
            <a:r>
              <a:rPr lang="en-GB" dirty="0" err="1"/>
              <a:t>atrial</a:t>
            </a:r>
            <a:r>
              <a:rPr lang="en-GB" dirty="0"/>
              <a:t> activity present</a:t>
            </a:r>
          </a:p>
          <a:p>
            <a:r>
              <a:rPr lang="en-GB" dirty="0"/>
              <a:t>6: is the </a:t>
            </a:r>
            <a:r>
              <a:rPr lang="en-GB" dirty="0" err="1"/>
              <a:t>atrial</a:t>
            </a:r>
            <a:r>
              <a:rPr lang="en-GB" dirty="0"/>
              <a:t> activity related to ventricular activity? If so how?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1162050"/>
          </a:xfrm>
        </p:spPr>
        <p:txBody>
          <a:bodyPr/>
          <a:lstStyle/>
          <a:p>
            <a:pPr algn="ctr"/>
            <a:r>
              <a:rPr lang="en-GB" sz="4400" dirty="0"/>
              <a:t>Is there electrical activity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2800" dirty="0"/>
              <a:t>Check electrode position</a:t>
            </a:r>
          </a:p>
          <a:p>
            <a:endParaRPr lang="en-GB" sz="2800" dirty="0"/>
          </a:p>
          <a:p>
            <a:r>
              <a:rPr lang="en-GB" sz="2800" dirty="0"/>
              <a:t>Check the patient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Content Placeholder 6" descr="ecg lin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143634" y="1988840"/>
            <a:ext cx="4632267" cy="345638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7558608" cy="538384"/>
          </a:xfrm>
        </p:spPr>
        <p:txBody>
          <a:bodyPr/>
          <a:lstStyle/>
          <a:p>
            <a:pPr algn="ctr"/>
            <a:br>
              <a:rPr lang="en-GB" dirty="0"/>
            </a:br>
            <a:r>
              <a:rPr lang="en-GB" dirty="0"/>
              <a:t>Heart Rate</a:t>
            </a:r>
            <a:br>
              <a:rPr lang="en-GB" dirty="0"/>
            </a:br>
            <a:r>
              <a:rPr lang="en-GB" dirty="0"/>
              <a:t>What is the Ventricular (QRS ) rate?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23528" y="980728"/>
            <a:ext cx="3816424" cy="5267672"/>
          </a:xfrm>
        </p:spPr>
        <p:txBody>
          <a:bodyPr>
            <a:normAutofit/>
          </a:bodyPr>
          <a:lstStyle/>
          <a:p>
            <a:r>
              <a:rPr lang="en-GB" sz="1600" dirty="0"/>
              <a:t>Normal Heart rate 60-100 beats per minute</a:t>
            </a:r>
          </a:p>
          <a:p>
            <a:r>
              <a:rPr lang="en-GB" sz="1600" dirty="0"/>
              <a:t>Slower than 60 beats per minute = Brady </a:t>
            </a:r>
            <a:r>
              <a:rPr lang="en-GB" sz="1600" dirty="0" err="1"/>
              <a:t>cardia</a:t>
            </a:r>
            <a:endParaRPr lang="en-GB" sz="1600" dirty="0"/>
          </a:p>
          <a:p>
            <a:r>
              <a:rPr lang="en-GB" sz="1600" dirty="0"/>
              <a:t>Faster than 100 beats per minute = Tachycardia</a:t>
            </a:r>
          </a:p>
          <a:p>
            <a:endParaRPr lang="en-GB" sz="1600" dirty="0"/>
          </a:p>
          <a:p>
            <a:r>
              <a:rPr lang="en-GB" sz="1600" dirty="0"/>
              <a:t>Calculate the heart rate</a:t>
            </a:r>
          </a:p>
          <a:p>
            <a:r>
              <a:rPr lang="en-GB" sz="1600" dirty="0"/>
              <a:t>Standard ECG speed 25mms-1 </a:t>
            </a:r>
          </a:p>
          <a:p>
            <a:r>
              <a:rPr lang="en-GB" sz="1600" dirty="0"/>
              <a:t>      1 second = 5 large square (25 small squares)</a:t>
            </a:r>
          </a:p>
          <a:p>
            <a:r>
              <a:rPr lang="en-GB" sz="1600" dirty="0"/>
              <a:t>Heart rate = cardiac cycles in 6 seconds  (30 large squares) x 10</a:t>
            </a:r>
          </a:p>
          <a:p>
            <a:r>
              <a:rPr lang="en-GB" sz="1600" dirty="0"/>
              <a:t>(even when irregular good method)</a:t>
            </a:r>
          </a:p>
          <a:p>
            <a:endParaRPr lang="en-GB" sz="1600" dirty="0"/>
          </a:p>
          <a:p>
            <a:r>
              <a:rPr lang="en-GB" sz="1600" dirty="0"/>
              <a:t>Short rhythm strip?  Cycles in 3 seconds (15 large squares ) x 20</a:t>
            </a:r>
          </a:p>
          <a:p>
            <a:endParaRPr lang="en-GB" sz="1600" dirty="0"/>
          </a:p>
        </p:txBody>
      </p:sp>
      <p:pic>
        <p:nvPicPr>
          <p:cNvPr id="6" name="Content Placeholder 5" descr="ecg rate calculated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052736"/>
            <a:ext cx="3800475" cy="1200150"/>
          </a:xfrm>
        </p:spPr>
      </p:pic>
      <p:pic>
        <p:nvPicPr>
          <p:cNvPr id="7" name="Picture 6" descr="s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348880"/>
            <a:ext cx="4032448" cy="885825"/>
          </a:xfrm>
          <a:prstGeom prst="rect">
            <a:avLst/>
          </a:prstGeom>
        </p:spPr>
      </p:pic>
      <p:pic>
        <p:nvPicPr>
          <p:cNvPr id="8" name="Picture 7" descr="sr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56992"/>
            <a:ext cx="3733800" cy="1123950"/>
          </a:xfrm>
          <a:prstGeom prst="rect">
            <a:avLst/>
          </a:prstGeom>
        </p:spPr>
      </p:pic>
      <p:pic>
        <p:nvPicPr>
          <p:cNvPr id="9" name="Picture 8" descr="sr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4008" y="4581128"/>
            <a:ext cx="4086225" cy="1114425"/>
          </a:xfrm>
          <a:prstGeom prst="rect">
            <a:avLst/>
          </a:prstGeom>
        </p:spPr>
      </p:pic>
      <p:pic>
        <p:nvPicPr>
          <p:cNvPr id="28674" name="Picture 2" descr="https://encrypted-tbn2.gstatic.com/images?q=tbn:ANd9GcQJXw8yIJw7J0OewF6VD2P3exKYfvKLVlkqnbwMzca6mCbY8zu21GWLfUP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774266"/>
            <a:ext cx="1728192" cy="108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stage approach   (ALS)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b="1" dirty="0"/>
              <a:t>1 : Is there any electrical activity</a:t>
            </a:r>
          </a:p>
          <a:p>
            <a:r>
              <a:rPr lang="en-GB" sz="3200" b="1" dirty="0"/>
              <a:t>2: what is the ventricular (QRS) rate</a:t>
            </a:r>
          </a:p>
          <a:p>
            <a:r>
              <a:rPr lang="en-GB" sz="3200" b="1" i="1" u="sng" dirty="0"/>
              <a:t>3. is the QRS rhythm regular or irregular</a:t>
            </a:r>
          </a:p>
          <a:p>
            <a:endParaRPr lang="en-GB" dirty="0"/>
          </a:p>
          <a:p>
            <a:r>
              <a:rPr lang="en-GB" sz="2000" dirty="0"/>
              <a:t>4. is the width of the QRS normal (narrow) or  prolonged (broad)</a:t>
            </a:r>
          </a:p>
          <a:p>
            <a:r>
              <a:rPr lang="en-GB" sz="2000" dirty="0"/>
              <a:t>5: is </a:t>
            </a:r>
            <a:r>
              <a:rPr lang="en-GB" sz="2000" dirty="0" err="1"/>
              <a:t>atrial</a:t>
            </a:r>
            <a:r>
              <a:rPr lang="en-GB" sz="2000" dirty="0"/>
              <a:t> activity present</a:t>
            </a:r>
          </a:p>
          <a:p>
            <a:r>
              <a:rPr lang="en-GB" sz="2000" dirty="0"/>
              <a:t>6: is the </a:t>
            </a:r>
            <a:r>
              <a:rPr lang="en-GB" sz="2000" dirty="0" err="1"/>
              <a:t>atrial</a:t>
            </a:r>
            <a:r>
              <a:rPr lang="en-GB" sz="2000" dirty="0"/>
              <a:t> activity related to ventricular activity? If so how?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20880" cy="754408"/>
          </a:xfrm>
        </p:spPr>
        <p:txBody>
          <a:bodyPr/>
          <a:lstStyle/>
          <a:p>
            <a:pPr algn="ctr"/>
            <a:r>
              <a:rPr lang="en-GB" dirty="0"/>
              <a:t>Rhythm</a:t>
            </a:r>
            <a:br>
              <a:rPr lang="en-GB" dirty="0"/>
            </a:br>
            <a:r>
              <a:rPr lang="en-GB" dirty="0"/>
              <a:t>Is the QRS rhythm regular or irregular?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105472" cy="45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Not always obvious: difficult at high heart rates.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Requires an adequate length of rhythm strip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Mark R-R interval with strip of paper and compare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If irregular decide on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1) Totally irregular  (irregularly irregular)?  </a:t>
            </a:r>
            <a:r>
              <a:rPr lang="en-GB" dirty="0" err="1"/>
              <a:t>Atrial</a:t>
            </a:r>
            <a:r>
              <a:rPr lang="en-GB" dirty="0"/>
              <a:t> Fibrillation likely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2) Basically regular with intermittent irregularity (</a:t>
            </a:r>
            <a:r>
              <a:rPr lang="en-GB" dirty="0" err="1"/>
              <a:t>ie</a:t>
            </a:r>
            <a:r>
              <a:rPr lang="en-GB" dirty="0"/>
              <a:t>: extra beats / </a:t>
            </a:r>
            <a:r>
              <a:rPr lang="en-GB" dirty="0" err="1"/>
              <a:t>ectopics</a:t>
            </a:r>
            <a:r>
              <a:rPr lang="en-GB" dirty="0"/>
              <a:t>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/>
              <a:t>3) Cyclical variation in R-R interval?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(</a:t>
            </a:r>
            <a:r>
              <a:rPr lang="en-GB" dirty="0" err="1"/>
              <a:t>ie</a:t>
            </a:r>
            <a:r>
              <a:rPr lang="en-GB" dirty="0"/>
              <a:t>: after long pause escape beat)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1026" name="Picture 2" descr="C:\Users\Abish\Documents\irregular a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3133725" cy="1457325"/>
          </a:xfrm>
          <a:prstGeom prst="rect">
            <a:avLst/>
          </a:prstGeom>
          <a:noFill/>
        </p:spPr>
      </p:pic>
      <p:pic>
        <p:nvPicPr>
          <p:cNvPr id="7" name="Picture 6" descr="reg broad comple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645024"/>
            <a:ext cx="3888432" cy="934219"/>
          </a:xfrm>
          <a:prstGeom prst="rect">
            <a:avLst/>
          </a:prstGeom>
        </p:spPr>
      </p:pic>
      <p:pic>
        <p:nvPicPr>
          <p:cNvPr id="9" name="Picture 8" descr="af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2708920"/>
            <a:ext cx="5534025" cy="828675"/>
          </a:xfrm>
          <a:prstGeom prst="rect">
            <a:avLst/>
          </a:prstGeom>
        </p:spPr>
      </p:pic>
      <p:pic>
        <p:nvPicPr>
          <p:cNvPr id="10" name="Picture 9" descr="af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5762625"/>
            <a:ext cx="4181475" cy="1095375"/>
          </a:xfrm>
          <a:prstGeom prst="rect">
            <a:avLst/>
          </a:prstGeom>
        </p:spPr>
      </p:pic>
      <p:pic>
        <p:nvPicPr>
          <p:cNvPr id="13" name="Picture 12" descr="escape pvv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352" y="1124744"/>
            <a:ext cx="1187624" cy="1469685"/>
          </a:xfrm>
          <a:prstGeom prst="rect">
            <a:avLst/>
          </a:prstGeom>
        </p:spPr>
      </p:pic>
      <p:pic>
        <p:nvPicPr>
          <p:cNvPr id="14" name="Picture 13" descr="vf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11960" y="4725144"/>
            <a:ext cx="479107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stage approach   (ALS)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38912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1 : Is there any electrical activity</a:t>
            </a:r>
          </a:p>
          <a:p>
            <a:r>
              <a:rPr lang="en-GB" sz="3200" dirty="0"/>
              <a:t>2: what is the ventricular (QRS) rate</a:t>
            </a:r>
          </a:p>
          <a:p>
            <a:r>
              <a:rPr lang="en-GB" sz="3200" dirty="0"/>
              <a:t>3. is the QRS rhythm regular or irregular</a:t>
            </a:r>
          </a:p>
          <a:p>
            <a:endParaRPr lang="en-GB" dirty="0"/>
          </a:p>
          <a:p>
            <a:r>
              <a:rPr lang="en-GB" sz="3200" b="1" i="1" u="sng" dirty="0"/>
              <a:t>4. is the width of the QRS normal (narrow) or  prolonged (broad)</a:t>
            </a:r>
          </a:p>
          <a:p>
            <a:endParaRPr lang="en-GB" sz="3200" b="1" i="1" u="sng" dirty="0"/>
          </a:p>
          <a:p>
            <a:r>
              <a:rPr lang="en-GB" sz="2000" dirty="0"/>
              <a:t>5: is </a:t>
            </a:r>
            <a:r>
              <a:rPr lang="en-GB" sz="2000" dirty="0" err="1"/>
              <a:t>atrial</a:t>
            </a:r>
            <a:r>
              <a:rPr lang="en-GB" sz="2000" dirty="0"/>
              <a:t> activity present</a:t>
            </a:r>
          </a:p>
          <a:p>
            <a:r>
              <a:rPr lang="en-GB" sz="2000" dirty="0"/>
              <a:t>6: is the </a:t>
            </a:r>
            <a:r>
              <a:rPr lang="en-GB" sz="2000" dirty="0" err="1"/>
              <a:t>atrial</a:t>
            </a:r>
            <a:r>
              <a:rPr lang="en-GB" sz="2000" dirty="0"/>
              <a:t> activity related to ventricular activity? If so how?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04856" cy="824433"/>
          </a:xfrm>
        </p:spPr>
        <p:txBody>
          <a:bodyPr/>
          <a:lstStyle/>
          <a:p>
            <a:pPr algn="ctr"/>
            <a:r>
              <a:rPr lang="en-GB" dirty="0"/>
              <a:t>Is the QRS width Complex normal (narrow) or broad (prolonged)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249488" cy="4572000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QRS width is 0.12 seconds / 120 milliseconds / 3 small squares</a:t>
            </a:r>
          </a:p>
          <a:p>
            <a:endParaRPr lang="en-GB" sz="1600" dirty="0"/>
          </a:p>
          <a:p>
            <a:r>
              <a:rPr lang="en-GB" sz="1600" dirty="0"/>
              <a:t>If QRS less than 120 ms = narrow</a:t>
            </a:r>
          </a:p>
          <a:p>
            <a:endParaRPr lang="en-GB" sz="1600" dirty="0"/>
          </a:p>
          <a:p>
            <a:r>
              <a:rPr lang="en-GB" sz="1600" dirty="0"/>
              <a:t>If QRS greater than 120ms = broad</a:t>
            </a:r>
          </a:p>
        </p:txBody>
      </p:sp>
      <p:pic>
        <p:nvPicPr>
          <p:cNvPr id="6" name="Content Placeholder 5" descr="v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412776"/>
            <a:ext cx="4248150" cy="1076325"/>
          </a:xfrm>
        </p:spPr>
      </p:pic>
      <p:pic>
        <p:nvPicPr>
          <p:cNvPr id="8" name="Picture 7" descr="narr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36912"/>
            <a:ext cx="4352925" cy="1047750"/>
          </a:xfrm>
          <a:prstGeom prst="rect">
            <a:avLst/>
          </a:prstGeom>
        </p:spPr>
      </p:pic>
      <p:pic>
        <p:nvPicPr>
          <p:cNvPr id="9" name="Picture 8" descr="qrs widt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1196752"/>
            <a:ext cx="2219325" cy="2057400"/>
          </a:xfrm>
          <a:prstGeom prst="rect">
            <a:avLst/>
          </a:prstGeom>
        </p:spPr>
      </p:pic>
      <p:pic>
        <p:nvPicPr>
          <p:cNvPr id="10" name="Picture 9" descr="right bund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1775" y="4077072"/>
            <a:ext cx="2562225" cy="1790700"/>
          </a:xfrm>
          <a:prstGeom prst="rect">
            <a:avLst/>
          </a:prstGeom>
        </p:spPr>
      </p:pic>
      <p:pic>
        <p:nvPicPr>
          <p:cNvPr id="11" name="Picture 10" descr="lbb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47864" y="5085184"/>
            <a:ext cx="3133725" cy="1457325"/>
          </a:xfrm>
          <a:prstGeom prst="rect">
            <a:avLst/>
          </a:prstGeom>
        </p:spPr>
      </p:pic>
      <p:pic>
        <p:nvPicPr>
          <p:cNvPr id="12" name="Picture 11" descr="af bbb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1127" y="4077072"/>
            <a:ext cx="2950273" cy="5760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stage approach   (ALS)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38912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1 : Is there any electrical activity</a:t>
            </a:r>
          </a:p>
          <a:p>
            <a:r>
              <a:rPr lang="en-GB" sz="3200" dirty="0"/>
              <a:t>2: what is the ventricular (QRS) rate</a:t>
            </a:r>
          </a:p>
          <a:p>
            <a:r>
              <a:rPr lang="en-GB" sz="3200" dirty="0"/>
              <a:t>3. is the QRS rhythm regular or irregular</a:t>
            </a:r>
            <a:endParaRPr lang="en-GB" dirty="0"/>
          </a:p>
          <a:p>
            <a:r>
              <a:rPr lang="en-GB" sz="3200" dirty="0"/>
              <a:t>4. is the width of the QRS normal (narrow) or  prolonged (broad)</a:t>
            </a:r>
          </a:p>
          <a:p>
            <a:endParaRPr lang="en-GB" sz="3200" b="1" i="1" u="sng" dirty="0"/>
          </a:p>
          <a:p>
            <a:r>
              <a:rPr lang="en-GB" sz="3600" b="1" i="1" u="sng" dirty="0"/>
              <a:t>5: is </a:t>
            </a:r>
            <a:r>
              <a:rPr lang="en-GB" sz="3600" b="1" i="1" u="sng" dirty="0" err="1"/>
              <a:t>atrial</a:t>
            </a:r>
            <a:r>
              <a:rPr lang="en-GB" sz="3600" b="1" i="1" u="sng" dirty="0"/>
              <a:t> activity present</a:t>
            </a:r>
          </a:p>
          <a:p>
            <a:r>
              <a:rPr lang="en-GB" sz="2000" dirty="0"/>
              <a:t>6: is the </a:t>
            </a:r>
            <a:r>
              <a:rPr lang="en-GB" sz="2000" dirty="0" err="1"/>
              <a:t>atrial</a:t>
            </a:r>
            <a:r>
              <a:rPr lang="en-GB" sz="2000" dirty="0"/>
              <a:t> activity related to ventricular activity? If so how?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58608" cy="1162050"/>
          </a:xfrm>
        </p:spPr>
        <p:txBody>
          <a:bodyPr>
            <a:normAutofit/>
          </a:bodyPr>
          <a:lstStyle/>
          <a:p>
            <a:r>
              <a:rPr lang="en-GB" sz="4000" i="1" u="sng" dirty="0"/>
              <a:t>is </a:t>
            </a:r>
            <a:r>
              <a:rPr lang="en-GB" sz="4000" i="1" u="sng" dirty="0" err="1"/>
              <a:t>atrial</a:t>
            </a:r>
            <a:r>
              <a:rPr lang="en-GB" sz="4000" i="1" u="sng" dirty="0"/>
              <a:t> activity present ?</a:t>
            </a:r>
            <a:br>
              <a:rPr lang="en-GB" sz="5400" b="1" i="1" u="sng" dirty="0"/>
            </a:b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672408" cy="4907632"/>
          </a:xfrm>
        </p:spPr>
        <p:txBody>
          <a:bodyPr/>
          <a:lstStyle/>
          <a:p>
            <a:endParaRPr lang="en-GB" dirty="0"/>
          </a:p>
          <a:p>
            <a:r>
              <a:rPr lang="en-GB" sz="2400" dirty="0"/>
              <a:t>Not </a:t>
            </a:r>
            <a:r>
              <a:rPr lang="en-GB" sz="2400"/>
              <a:t>always present </a:t>
            </a:r>
            <a:endParaRPr lang="en-GB" sz="2400" dirty="0"/>
          </a:p>
        </p:txBody>
      </p:sp>
      <p:pic>
        <p:nvPicPr>
          <p:cNvPr id="7" name="Content Placeholder 6" descr="sr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276872"/>
            <a:ext cx="4086225" cy="1114425"/>
          </a:xfrm>
        </p:spPr>
      </p:pic>
      <p:pic>
        <p:nvPicPr>
          <p:cNvPr id="6" name="Content Placeholder 3" descr="q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"/>
            <a:ext cx="2555776" cy="1643208"/>
          </a:xfrm>
          <a:prstGeom prst="rect">
            <a:avLst/>
          </a:prstGeom>
        </p:spPr>
      </p:pic>
      <p:pic>
        <p:nvPicPr>
          <p:cNvPr id="8" name="Picture 7" descr="af 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573016"/>
            <a:ext cx="4123241" cy="1080120"/>
          </a:xfrm>
          <a:prstGeom prst="rect">
            <a:avLst/>
          </a:prstGeom>
        </p:spPr>
      </p:pic>
      <p:pic>
        <p:nvPicPr>
          <p:cNvPr id="9" name="Picture 8" descr="bradycardia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2780928"/>
            <a:ext cx="3352800" cy="790575"/>
          </a:xfrm>
          <a:prstGeom prst="rect">
            <a:avLst/>
          </a:prstGeom>
        </p:spPr>
      </p:pic>
      <p:pic>
        <p:nvPicPr>
          <p:cNvPr id="25602" name="Picture 2" descr="https://encrypted-tbn2.gstatic.com/images?q=tbn:ANd9GcSd9Usm0cgg3jq1yKQA7iQWGpvHmcykE6oTm_9_TzD2XfOTBZ8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77072"/>
            <a:ext cx="3352800" cy="1228726"/>
          </a:xfrm>
          <a:prstGeom prst="rect">
            <a:avLst/>
          </a:prstGeom>
          <a:noFill/>
        </p:spPr>
      </p:pic>
      <p:pic>
        <p:nvPicPr>
          <p:cNvPr id="25604" name="Picture 4" descr="https://encrypted-tbn2.gstatic.com/images?q=tbn:ANd9GcQX4N_i9SgHHpaOilBU5fIK1QDiOKir0Zs5E8uLekYtuv0rptoO8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5013176"/>
            <a:ext cx="4333875" cy="1057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4032448" cy="4572000"/>
          </a:xfrm>
        </p:spPr>
        <p:txBody>
          <a:bodyPr>
            <a:normAutofit lnSpcReduction="10000"/>
          </a:bodyPr>
          <a:lstStyle/>
          <a:p>
            <a:endParaRPr lang="en-GB" sz="2000" dirty="0"/>
          </a:p>
          <a:p>
            <a:r>
              <a:rPr lang="en-GB" sz="2000" dirty="0"/>
              <a:t>1842: Italian </a:t>
            </a:r>
            <a:r>
              <a:rPr lang="en-GB" sz="2000" dirty="0" err="1"/>
              <a:t>Matteucci</a:t>
            </a:r>
            <a:r>
              <a:rPr lang="en-GB" sz="2000" dirty="0"/>
              <a:t> associates electricity with heart beat</a:t>
            </a:r>
          </a:p>
          <a:p>
            <a:endParaRPr lang="en-GB" sz="2000" dirty="0"/>
          </a:p>
          <a:p>
            <a:r>
              <a:rPr lang="en-GB" sz="2000" dirty="0"/>
              <a:t>1895: William Einthoven credited for inventing  ECG</a:t>
            </a:r>
          </a:p>
          <a:p>
            <a:endParaRPr lang="en-GB" sz="2000" dirty="0"/>
          </a:p>
          <a:p>
            <a:r>
              <a:rPr lang="en-GB" sz="2000" dirty="0"/>
              <a:t>1906: 1</a:t>
            </a:r>
            <a:r>
              <a:rPr lang="en-GB" sz="2000" baseline="30000" dirty="0"/>
              <a:t>st</a:t>
            </a:r>
            <a:r>
              <a:rPr lang="en-GB" sz="2000" dirty="0"/>
              <a:t> diagnosis of arrhythmias</a:t>
            </a:r>
          </a:p>
          <a:p>
            <a:endParaRPr lang="en-GB" sz="2000" dirty="0"/>
          </a:p>
          <a:p>
            <a:r>
              <a:rPr lang="en-GB" sz="2000" dirty="0"/>
              <a:t>1924: Einthoven receives Nobel Prize </a:t>
            </a:r>
          </a:p>
          <a:p>
            <a:r>
              <a:rPr lang="en-GB" sz="2000" dirty="0"/>
              <a:t>for ECG work</a:t>
            </a:r>
          </a:p>
          <a:p>
            <a:endParaRPr lang="en-GB" sz="2000" dirty="0"/>
          </a:p>
          <a:p>
            <a:r>
              <a:rPr lang="en-GB" sz="2000" dirty="0"/>
              <a:t>1938 AHA &amp; Cardiac Society define chest leads</a:t>
            </a:r>
          </a:p>
        </p:txBody>
      </p:sp>
      <p:pic>
        <p:nvPicPr>
          <p:cNvPr id="8" name="Content Placeholder 7" descr="ec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4801789" cy="3888432"/>
          </a:xfr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62664" cy="1152128"/>
          </a:xfrm>
        </p:spPr>
        <p:txBody>
          <a:bodyPr/>
          <a:lstStyle/>
          <a:p>
            <a:pPr algn="ctr"/>
            <a:r>
              <a:rPr lang="en-GB" sz="2400" dirty="0"/>
              <a:t>The complete electrocardiograph showing the manner in which the electrodes are attached to the patient: the hands and one foot being immersed in jars of salt solution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20080"/>
          </a:xfrm>
        </p:spPr>
        <p:txBody>
          <a:bodyPr>
            <a:normAutofit fontScale="90000"/>
          </a:bodyPr>
          <a:lstStyle/>
          <a:p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br>
              <a:rPr lang="en-GB" sz="3600" dirty="0"/>
            </a:br>
            <a:r>
              <a:rPr lang="en-GB" sz="3100" b="1" i="1" u="sng" dirty="0" err="1"/>
              <a:t>Atrial</a:t>
            </a:r>
            <a:r>
              <a:rPr lang="en-GB" sz="3100" b="1" i="1" u="sng" dirty="0"/>
              <a:t> fibrillation</a:t>
            </a:r>
            <a:br>
              <a:rPr lang="en-GB" sz="3100" dirty="0"/>
            </a:br>
            <a:br>
              <a:rPr lang="en-GB" sz="3100" dirty="0"/>
            </a:br>
            <a:endParaRPr lang="en-GB" sz="3100" dirty="0"/>
          </a:p>
        </p:txBody>
      </p:sp>
      <p:pic>
        <p:nvPicPr>
          <p:cNvPr id="12290" name="Picture 2" descr="http://upload.wikimedia.org/wikipedia/commons/thumb/6/64/Afib_ecg.jpg/400px-Afib_ec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268760"/>
            <a:ext cx="3810000" cy="2016224"/>
          </a:xfrm>
          <a:prstGeom prst="rect">
            <a:avLst/>
          </a:prstGeom>
          <a:noFill/>
        </p:spPr>
      </p:pic>
      <p:pic>
        <p:nvPicPr>
          <p:cNvPr id="12292" name="Picture 4" descr="https://encrypted-tbn2.gstatic.com/images?q=tbn:ANd9GcRpX9Cdc9JN-TumIDiIg07c4QWpkK-OeXdLK5FJz5V-swQks7P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398207"/>
            <a:ext cx="4392488" cy="2459793"/>
          </a:xfrm>
          <a:prstGeom prst="rect">
            <a:avLst/>
          </a:prstGeom>
          <a:noFill/>
        </p:spPr>
      </p:pic>
      <p:pic>
        <p:nvPicPr>
          <p:cNvPr id="9" name="Content Placeholder 8" descr="af pic.gif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1268760"/>
            <a:ext cx="5724128" cy="2060686"/>
          </a:xfrm>
        </p:spPr>
      </p:pic>
      <p:pic>
        <p:nvPicPr>
          <p:cNvPr id="12" name="Picture 11" descr="af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3501008"/>
            <a:ext cx="553402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stage approach   (ALS)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712968" cy="438912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1 : Is there any electrical activity</a:t>
            </a:r>
          </a:p>
          <a:p>
            <a:r>
              <a:rPr lang="en-GB" sz="3200" dirty="0"/>
              <a:t>2: what is the ventricular (QRS) rate</a:t>
            </a:r>
          </a:p>
          <a:p>
            <a:r>
              <a:rPr lang="en-GB" sz="3200" dirty="0"/>
              <a:t>3. is the QRS rhythm regular or irregular</a:t>
            </a:r>
            <a:endParaRPr lang="en-GB" dirty="0"/>
          </a:p>
          <a:p>
            <a:r>
              <a:rPr lang="en-GB" sz="3200" dirty="0"/>
              <a:t>4. is the width of the QRS normal (narrow) or  prolonged (broad)</a:t>
            </a:r>
          </a:p>
          <a:p>
            <a:r>
              <a:rPr lang="en-GB" sz="3200" dirty="0"/>
              <a:t>5: is </a:t>
            </a:r>
            <a:r>
              <a:rPr lang="en-GB" sz="3200" dirty="0" err="1"/>
              <a:t>atrial</a:t>
            </a:r>
            <a:r>
              <a:rPr lang="en-GB" sz="3200" dirty="0"/>
              <a:t> activity present</a:t>
            </a:r>
          </a:p>
          <a:p>
            <a:endParaRPr lang="en-GB" sz="3200" dirty="0"/>
          </a:p>
          <a:p>
            <a:r>
              <a:rPr lang="en-GB" sz="3600" b="1" i="1" u="sng" dirty="0"/>
              <a:t>6: is the </a:t>
            </a:r>
            <a:r>
              <a:rPr lang="en-GB" sz="3600" b="1" i="1" u="sng" dirty="0" err="1"/>
              <a:t>atrial</a:t>
            </a:r>
            <a:r>
              <a:rPr lang="en-GB" sz="3600" b="1" i="1" u="sng" dirty="0"/>
              <a:t> activity related to ventricular activity? If so how?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pPr algn="ctr"/>
            <a:r>
              <a:rPr lang="en-GB" sz="2800" b="1" i="1" u="sng" dirty="0"/>
              <a:t>6: is the </a:t>
            </a:r>
            <a:r>
              <a:rPr lang="en-GB" sz="2800" b="1" i="1" u="sng" dirty="0" err="1"/>
              <a:t>atrial</a:t>
            </a:r>
            <a:r>
              <a:rPr lang="en-GB" sz="2800" b="1" i="1" u="sng" dirty="0"/>
              <a:t> activity related to ventricular activity? If so how?</a:t>
            </a:r>
            <a:br>
              <a:rPr lang="en-GB" sz="2800" b="1" i="1" u="sng" dirty="0"/>
            </a:b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179512" y="1676400"/>
            <a:ext cx="3456384" cy="5181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/>
              <a:t>Is there a consistent interval between each P wave and the following QRS?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Known as the P-R interval.</a:t>
            </a:r>
          </a:p>
          <a:p>
            <a:r>
              <a:rPr lang="en-GB" dirty="0"/>
              <a:t>     normal 120milliseconds – 200 ms</a:t>
            </a:r>
          </a:p>
          <a:p>
            <a:r>
              <a:rPr lang="en-GB" dirty="0"/>
              <a:t>      (or 3-5 small squares)</a:t>
            </a:r>
          </a:p>
          <a:p>
            <a:endParaRPr lang="en-GB" dirty="0"/>
          </a:p>
          <a:p>
            <a:r>
              <a:rPr lang="en-GB" dirty="0"/>
              <a:t>Depending on the P and QRS relation gives different types of heart block</a:t>
            </a:r>
          </a:p>
          <a:p>
            <a:endParaRPr lang="en-GB" dirty="0"/>
          </a:p>
          <a:p>
            <a:r>
              <a:rPr lang="en-GB" dirty="0"/>
              <a:t>1) 1</a:t>
            </a:r>
            <a:r>
              <a:rPr lang="en-GB" baseline="30000" dirty="0"/>
              <a:t>st</a:t>
            </a:r>
            <a:r>
              <a:rPr lang="en-GB" dirty="0"/>
              <a:t> degree heart block is P-R interval greater than 200ms (5 small </a:t>
            </a:r>
            <a:r>
              <a:rPr lang="en-GB" dirty="0" err="1"/>
              <a:t>quares</a:t>
            </a:r>
            <a:r>
              <a:rPr lang="en-GB" dirty="0"/>
              <a:t>) &amp; constant</a:t>
            </a:r>
          </a:p>
          <a:p>
            <a:r>
              <a:rPr lang="en-GB" dirty="0"/>
              <a:t>2) If there is no relation or variation on above these are 2</a:t>
            </a:r>
            <a:r>
              <a:rPr lang="en-GB" baseline="30000" dirty="0"/>
              <a:t>nd</a:t>
            </a:r>
            <a:r>
              <a:rPr lang="en-GB" dirty="0"/>
              <a:t> &amp; 3</a:t>
            </a:r>
            <a:r>
              <a:rPr lang="en-GB" baseline="30000" dirty="0"/>
              <a:t>rd</a:t>
            </a:r>
            <a:r>
              <a:rPr lang="en-GB" dirty="0"/>
              <a:t> degree heart block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Atrial</a:t>
            </a:r>
            <a:r>
              <a:rPr lang="en-GB" dirty="0"/>
              <a:t> Flutter</a:t>
            </a:r>
          </a:p>
          <a:p>
            <a:r>
              <a:rPr lang="en-GB" dirty="0"/>
              <a:t>Flutter waves circulate the atria at rates of 300 – known as “saw-tooth”</a:t>
            </a:r>
          </a:p>
          <a:p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pic>
        <p:nvPicPr>
          <p:cNvPr id="9" name="Content Placeholder 8" descr="1st degree hb.jpg 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1484784"/>
            <a:ext cx="4832109" cy="1153117"/>
          </a:xfrm>
        </p:spPr>
      </p:pic>
      <p:pic>
        <p:nvPicPr>
          <p:cNvPr id="10" name="Picture 9" descr="2nd degree.jpg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708920"/>
            <a:ext cx="4984769" cy="1224136"/>
          </a:xfrm>
          <a:prstGeom prst="rect">
            <a:avLst/>
          </a:prstGeom>
        </p:spPr>
      </p:pic>
      <p:pic>
        <p:nvPicPr>
          <p:cNvPr id="12" name="Picture 11" descr="3rd degre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4149080"/>
            <a:ext cx="5436096" cy="1080120"/>
          </a:xfrm>
          <a:prstGeom prst="rect">
            <a:avLst/>
          </a:prstGeom>
        </p:spPr>
      </p:pic>
      <p:pic>
        <p:nvPicPr>
          <p:cNvPr id="2050" name="Picture 2" descr="https://encrypted-tbn2.gstatic.com/images?q=tbn:ANd9GcTO9IIU1-3QHPwcv2XB9jnM-dLlprlkfsOmrZdlDZurZKHqxbv1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5686425"/>
            <a:ext cx="3886200" cy="117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682400"/>
          </a:xfrm>
        </p:spPr>
        <p:txBody>
          <a:bodyPr/>
          <a:lstStyle/>
          <a:p>
            <a:r>
              <a:rPr lang="en-GB" dirty="0"/>
              <a:t>Dangerous Arrhythmias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 flipV="1">
            <a:off x="685800" y="6248400"/>
            <a:ext cx="69776" cy="60920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pic>
        <p:nvPicPr>
          <p:cNvPr id="7" name="Content Placeholder 6" descr="VT tachy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389647" cy="1172716"/>
          </a:xfrm>
        </p:spPr>
      </p:pic>
      <p:pic>
        <p:nvPicPr>
          <p:cNvPr id="8" name="Picture 7" descr="v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924945"/>
            <a:ext cx="8352928" cy="1224135"/>
          </a:xfrm>
          <a:prstGeom prst="rect">
            <a:avLst/>
          </a:prstGeom>
        </p:spPr>
      </p:pic>
      <p:pic>
        <p:nvPicPr>
          <p:cNvPr id="9" name="Picture 8" descr="v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365104"/>
            <a:ext cx="8280920" cy="952500"/>
          </a:xfrm>
          <a:prstGeom prst="rect">
            <a:avLst/>
          </a:prstGeom>
        </p:spPr>
      </p:pic>
      <p:sp>
        <p:nvSpPr>
          <p:cNvPr id="72706" name="AutoShape 2" descr="data:image/jpeg;base64,/9j/4AAQSkZJRgABAQAAAQABAAD/2wCEAAkGBxMTEhUUExQWFhQXGSAYFxgYGB8dHBwYGhsdHBoaGhweHCggIB0lHBoXITEhKCkrLi4uGB8zODMsNygtLisBCgoKBQUFDgUFDisZExkrKysrKysrKysrKysrKysrKysrKysrKysrKysrKysrKysrKysrKysrKysrKysrKysrK//AABEIAG0BzQMBIgACEQEDEQH/xAAbAAACAwEBAQAAAAAAAAAAAAADBAECBQYAB//EAEsQAAEBBQMIBggDBgQGAgMAAAECAAMRIUEEMVESEyIjMkJSYQVxgZGh8AYzQ1NiscHxcpLRFGOCoqPhFSVz0hYkNYOT00TiVZTC/8QAFAEBAAAAAAAAAAAAAAAAAAAAAP/EABQRAQAAAAAAAAAAAAAAAAAAAAD/2gAMAwEAAhEDEQA/APrLmzJgqRM1XqXRUhLt/uxHtjRAwBF88pdBLz8284fIgrTA0lb8LzKvj+rFfP3cDppuMsrEXQiwCcWVJSJEmW8uqQWHaLKmAgCJo3l3KUAR3f3gx7NaEZKdMXCWXdKGPgw7VancBppM0bwNyxE3+LBY2ZHCa7y6GDDfWVOUmAIGUoHSXMBJPzYxtTuetTX2mJj57mE+tbrKTrEbRnl3RQrnJgKbIiWiZkby8IsF3ZU5wyMMlJAylyiVR+Q7qMc2t3H1iLx7Tl5kwXdsdZw6xOwmeWJwKqxnewENkRgfzLxg1HdkRORM1HaXQ3MT9rdQ9an/AMnOLDcWt2crWJvVvjETv8WCH9lRkrkRAKnlLoJHz4tZNlRwn8y+GPn9ZNL+1O8lesSZKgMvEeZN5NqdwEXiRL3kN2HnvYBPrKmKYAjSEdJdxSTBiiyolo3w3l1B/RhWi1u9DWJOmN8GEAebGTbHUtaiUI6zke+nkMAUWdOXcYFKZZS6qUI/K/wvY37Kg7p/MvGDBTanec9YnYTPOXwUqUYxP92aQ+RCOWPz84sCjmzpgqRMCveXRRAEhd49d7WtVmTkLgCDkqgcpd4Hn6RalmtTuCtYkRUv2mTeuIMie9r2q1uyhcHiDorlnIxiJS8wYCizIwMviXQRYdosqdGRGkkbS5g08+DEFsd+8ROfrKQh572pabSiCdNO2jejcRz8WC37MjhNw3l1MGAuzpy0yMMlcRlLnAphTr75RZlVpdy1iae05x84so/tbsPE6adlc85dEphO8fSDA4LOjA3w2l4RYTuyoyjIw0YDKXKMWuLa7j61F59ryw+na0ItLvKOmm5M8sUjWM2C5dphcaVXjBg2Z0mCognSXVZkFS8GMH6J6xP/AJOcWVs9sdwXrEA5TwQLzJvXI176MF7XZkhCyAQQFQOUuUBf58WKHKALj3romPn9WE9tjopWM6gxCoAPI3iUvoxTaXcPWJH/AHIXphjLq7WAVocJyncI7U9Jcxm1H5wPmDFFndykaVXURZa0W11lO9Y7kv3glq1CPKfzY4t7qI1runteU/HvYKO7KjOGRgUpgMpciSqPy8GumzovyTTeeVMGE7tzrOHWO9lETnBOBVERr/djC1u/eop7XAxYPWV2nJnGMVVUblkBo6RSM28hEHIURDKvAlNhWa2OoHWIGkv2gHtCbh3xavSFtdl28GcdmKFiGcE4iQhd+jA28dInI1qugjRhPXCcpEIjSnpLnoE/OHdjJpVbXc9aivtcR4fRh2i2uwpEXiNv3gloKHZNgaQ7TKRpx162EUjOC+GRGEVX5QEYNCbc6lrXdPa4X+asE291nBrHcci/ODiEo3sDmaRORlHjownKAVPAYnTlNUtBJ7PNWj9tdmOtRX2uN3V9GDZra6y3usQNOMc4BHVpnfj8mBt25RKRpVdeth2RIyYmMYm/KO+Q0JtzsQi9d09rhf5qy9htzrIk8diapZwCeWo0xE4sDdrSMhUL8lREAQZc/MWut0icjWq6CLKWzpB0XawXjsxSqQeDsl1R6mMq2up61Ffa8v17r2CtodAKdwiNOBmu7IJhznD7sbNIMJGlV1EWStVudRd6xB04+sBhoKEeXZ11Y4t7qWtd09ryMev6sEWdAzqpSyEERiZkrjCJiLheGYQ6TgJw3SKsi4t7rOqOcd7CInOChXWE/ryZkdIu/eOqe15zph+jBFkSMkkx2lcRkFkCvg0W9IDtRAmEqhJUdE4x+7BstudZJg8djSV7QC9ZNPn929b+kHWbXrXeyr2g7LxC7uumwOqcJwTXdJ6q/dlrTZkhTuCU7ZGzTIUYERnMAsb9tQY6bs3+06oUl9O1g2u2ICkaaNvjHAoTMJTYGUWdIIglH5OWMWE69YRTIQbjCJUsXRlcGkdIu5ax1T2gwPey6OkXWcOsd7CJ5wcS4iMIn6sDpSmF38pxgytms4OcilJgtUIpjhCt07pNf/EHZlnXUf8AVrHqw/Rh2K0oOdgpBGWrf5DAeMyGA6rIjgRXcpDrxq09Guhm0GAmhJuns1MSD3tYvEwvTjtHCHzowui3ycy7ioerRvfCGD1kMMu8aa8BUTmPHvY70yUImspcPKf1ZJw9VFegs6S91JvI+PlcxXloMCc2sCZ2UiUIX5fiwFsStWiZEkylwiWP1atvVFInHSdmh9oJy+0mFZHqshGrXcndFBDj8WHbHxyRq1iaBspEwsGEl1uAYNHL+I1qnFhWgjKRXTPZoK8zYReq92uu4mpjx/dhv7QcpGrWIqO6J6CvjmfowaBVdPCowZdBGeVPcTP+JVbmrnzLVrlDdTQQ4mXdvznToLkhMRkjiVOGXIYMGllfF4jFgODtTI0lfSc/sw8+r3a/yJxjxsNxaCco5te0rdBw+PlcwM2sxQuZOirDDlNpcq0RM3CUuG77sraX5CFxdruVPJTh+NpcvlQGrXTdTww4/HCTBa2mJd3nWJ5wkZyHzZxKxKeFRzbLtT5Wr1a9tO6BcDgtmUv1S1a5Q3E0j8bBKV64zOwmf8Sq3fViqVO896eLz92RS9OdOgqIQndEdpRuy/M2YL1Xu1/kTjHj83sHrCYBc4abw3w3zOY8bmJbFaCxGOiqURh1RZSyvzBUHaprXclJhFRkdO8VDXtr85terWNFV6RUVOUwOu1c/EYRZfpCYRedY7wO8JyaqHph6teOwnCHF5EmFbH5AToL20boFyh8XgwOhUhpG4VTj5+7LvTrnczsPJ4TRWEO9vZ1UtWu4biaGPH9r2XevjnUaCtl5LJETEpplwMK9YYNQrnfXEYMBCtNUzPIwnteZNGdPu13x2U4Q4mA7fnLOguWTLJFI/FKLA2Fy2j3px8j+7L2BUAu8abyoG/fMeNzXiYbBpuDGPF5vZaxvCQvQVNbzdBvVzV4MD1pVoqnRVeTeCpXnvHDz89jK2q0kJUS7WBBUylIAkZk5XixA9JGwr8qcIcXm5gm0L0nczt4/u1Xw+rMBf0qGzrU+OW7ihW3LRE4O1XaUz+jMpfH3S6bqf8AcwWdKOcN+wmsr19ncxVL5mlRj5DIO7Qc6dWuSExGSmN6/iu/QsUPVe7XTcTQx4mC9iXomZGku8/vDObR0gvVvIHcXvcuU/0YdjWSDonaXug+0Jqqje6RJDt5EHYXPJxFYGMq4sDpXzh2jBgWojKdzJ0+7Vqw+reW8MNhX5Qbx+JlrS9OU70FTXwicEK+LyAwPpXdPCo8/qyxeHOpmfVk3y201u+rEQoy0TKG6KfxfZlyTnhL2Z3Rxp+KEJMDpXfPGoZayHTe3jWDt1SMRPswa+UTHQVOO4K/xMCzKOW+OSTrBIJn6pIqq/qYHgu6eFRXz2sl0cpWQb9pe9D2isZsd2s8CqbqRd/F9mB0aTkQyTtLuAqtRqWAluJDtd+yve5Sun+jMZfPGowYHSMc0uR2VXgQmKwMYNYqPAr8owhxMFLWrSdTPrP/AOFXwu7WZC7p4VGBZC1LMXWioayqfgUKK7ZsxlEQ0FUuSKA/FL6MFHROWZ7iK81R5H+zMJJ+W9z8/JlbOsl6uREEIoAb19kP7s3E4K/lx62BewqOSq/bXWHtDj9m90gTm1wJ2V1/Sf6NTo9RyVSJ013JxWTU30aekyc08kZpUJgQnjAxgwHMZ313uQ7vo1H5MUzO3j8B7mKCcFfy4Dmy9rWcp2Mk7dQOBWBl2sDIjEX03uR882VdrOdInDIRvVy1xncac2bSTwn+X9WVQDnlGHs0C6e0s9UGAxUYV/N8Xn5MByqbyJ3l70JQT5jRmTGFy/5cfIZWyExeQCttV2TfACuEOfawHCudYbQO75l2tTos6t3OJzaI6Xw+Z1YhJ4V/yYQhf2st0Y9IcuoIWRm0iWRDZExEjzgwXdiIVEby90mWUMOyVexivU3y4t04Y+Ysq5WsZfq4ZSr1Eb07h1d7XfPXmSoaq47yqCdMGA1n2U9m6eEc/HsaloTIQFXe6Rvjn4Uq1LMt5kp9XcN5XD1YMO1reFI9VtIhpHjGTeLosDZu79xXFhH73iTDfjSTLeVuq4Dzn11o3itf7qu8rGdMWA/W8ykSdbR3jfkKju4MD0JjrG6cDzkwXYOWZSyUbpxXzl9Kt7KeYOqQ0lYSpgwHanmdV6vYTvHFUN2OLA2bv/oeLCPm9qJ3pcW6rEc/CtGqVPMHUPxKx/DiwrOp4MqTraVU4zuT1MB3w0V9St04dfjWjSPOgrgxj49l7L2lbzIX6q5UdJWE6NdCnkB6r8yuHqwYJe3plHTTuqG6ec/pcZsZAu7N1Qoecvp2slalPIo9VtjePCYbuDMBbyXqqQ0lc4UwiwVQDl3bqJ5CuJUoRl9KscdX8iuLr83skhS86fV7Cd48SoUjfFmMt5+6/MrHqxYBuphcRV5uKO+cL+qtJMS1DRXKcF7isMY/ejK2YrgqOa2lkxURLLMbhj2sS2qXm1xDrZVvHCd4YGwL+s7iuEc59fZewn+7LfRukfX7VaAV4OvzKvh1YQYVqU80YB3to3jjKjAzC7qG4ri6/teZMBe2mW683FcSaRn9aMQvFyjmqbysZUxZR8VZ1Hq9he8YXpyqR7mDRr/Edw8OMfG6l7URtGXDunA85fSrVGXg7v4lXw6sGE6U8y1Sd3J3lc4UYDj9PZq4uv7X3MJxGCut5uKO/wBfhWjFiqEsj8xx6mVsYVkqk7mtcZniMbgwHtQiheMF7qhTGPjWjXiYd+4o7nXPrrdey1qWtKFyd3KjpHCd4Y6Ssiebu4lYdWDBS0Rynct/hVLVq5+br2OmMR2bhwNYy+l1WTtJXlO5ImuWkb82r4cGOAvB3TeVhKmDB53HOfwo3TivnL6NYCX5fZq4uv7XmTLO85nDJ3JKN4wvXCGjGN7GStf7qm8rGVMWCbMTk9q9xR9oefm+4NHSMS7eQ4F3JV84/elzVsWUUmSdpdT7wxuGLR0mk5p5JOwqpwnQjwLAw8N/8Xs1GnIz663BhvY5SfxcKvdq5z8i9rKCpyRWqsJ0wYFoK8t3sbfEfdq5YMDTsmX8O4ofWX0qwjHOD8HCYbYpFroBlJFITPZRgkHOgQTDIxPEIUjfzYGFKM+pW4rHrn1VYTgnKefj4VH2aecPML2uEqnJFaq7aMCzg5T2GTHLqT7tPLDrYGUKu/h3FYHnL6VYNijkGVTek8auc/Jua7tKpSRS5SuyjBsSDkbt6qnjVgBVgLbU6tcBuruSY9hj92Is39u4TQc5/W5g2xOrXdsqxrfeCGIrKnJFYzVhOmDAK0kxRL2nCr3Z5z8i8MdJmOzcVgaxl9LqspasrKdxyNuhN+QrEYdTMZKpQCKbysJUwYBOBrVS3He7zXcIy+jNIRyFNyFevzeylnBzqowkhEIRIvXCEmYSnkKQ2sZeLAKyRyT+Jd6SfaK53cu1o6QGrX+Fe6RXGP3vaLIDkmSdpVTxnACret4g7XdsqujG/SpiwNqRfIV3ernXxZe1IGU7lDTMoSOrVfixFJvjCsZK5R+jAtMcp3hlmMle7V3yYGw7EQYCm7yx8+LLO0aw3bCN0wktdIy+jGSJi6MoaKsDDwiwHadYfwIhfxLhTFgYIPL8hx6/N7LWVA1so6a6A3gS/tVmCiVw/mx/VlbKDrPxqvCjKAjCDA0UDCvCOG/+/Yweh/VO/wDSRQ8OJM/o11RpD8qr4deDB6LSrNO4Q9WiirskQ+rBzrv01dgK/wCWt5mv/wCK+G9Ebv27WI99OHU/+Wt4E5myPsPw/Zt+ypVBekrbXdkUN0xefpRivkKgrSXceCF3Vcwcy49PrIEjKFqSZbVmtHCMHZrTtaj705cqADtxbVzRs2V9DbEb0jvN7dPY0KyEaa9kcELuq6jDt7pWSNNe0i/IqsfDeO5gwP8Ait8Rq+jLab9pTtG98T2PhK5qv/SC2gpP+GP4RMk2h0TsmW2AIX9jdRmle8ef0/8Ab2sF+4VlO9YvaN4RHYVdosGEPSl/KPRltjK5Tk0P76fV2sJHpW9CzldG24aKJQdm4qnovTf4wbqS5V7x53I/2Mu7cKzqtYvYTREdpXwsGAr00AE7F0gDdDMLM48QkOvsbzv0qfHKyejLcZqhEu0VFFPojrhJunzK/ePP6f8AsYFmcqGVrF7Srgjl8N7BgL6ftqkKh0Y9Agdq0ugRLAKNzX/xm3kS6OI/Fa3Y3cByn4tvWp0rIXpr2VX5ELvwxazpyrJTrF3C4IwvmnsYOZe9JdKRTCxORpDathNDLRQYSYqelOlBCNhcqu2bZfI8Tsc+7k2zbXKtXrF+sTfm6g3aN7NCzq9687nf+xg5lPTVuC/+nLOim61u6KMDGM43djHT03bv/wAav/8AbdY9ba6XKs6dYuOQmehHaV8FzMhKhLKWeehj1drByjvpXpKCoWFA0l7dsCYDK5JN10Q13/S3SQSrLsLoiCvV2wEiU5KQm7wbdsLlUFaxY013ZE4KOKbzexLW4VkL1qzoqvzcLq6DBz49KLSNvoy2RnsPHKhs/wCqPM2h/wClNoIGT0Zbo5Sb1Ov/AHV+7dMhyr3jz+nhfsMG3ulQTpq9Yi/I4hdo3hgwk+kFtN3Rb8XQy7S6TWVyz/dgvOkulMsEWSzgZK5KtiowimMw7IEPCNG6nNrlpvKe7/29rKvnKs871i9hfu4yKLtGECwYp9KbQgwfdHWm8xLl47epjk3ABYVzhDm0J9MYq0bF0grZlmFJnOM1kA/VumzCvevP6eH4GG7dKy1aa7k8Ea36LBzyPSS1K2OjLVDF4+dIr/qE+YNRz05bYK/y5d6//luhDSnWhlFuoCFcTzq1eMOHtZWwuVwXrFjWLuzcNs4pMywYj/pu3FKx/hy7lXWp0YGGEaYN556QWxI0ujH8JzRaXR3cCsdcO1ugf2dQSqL1ZkZHNzlyQxEulQ219mRhzTcwcs+9Kn2Uj/LbaNKYi6MdWqQ1/b2RYg9LHsR/ltupvOcDTP8A3vo25abOrKd615tfu5aCpjV9jMBwr3zz+n/62DmHfpW+y/8Ap1tuRARc4qrn5x+jWHpLazs9F2qEpqfuRX/UPVzubfdOFZw61cclPu4wir93d+rHzK/ePD/48fwMHLu/SG2pE+jXxmrZtLrjNCuhk1Lb6U2jNvAro21p0FzDxyoDEkB8JDw7W6SxuFZJ1qxpLuzcNs/B2tHSDpWbeRerIyFRBzcJCurYMJfpY+n/AJbbq7zkU/1pfS9qPfSm0FScno22RyrlLcgbBrnjCU+yN7dRmFe9ef08PwMC1OF5TvWL2/3fAq7Q7GDCT0z0jH/p6N3J/wCdRzgFSvPKILCPSXSeWFfsdnAyYQNsmdIVDvGXa3UBwv3rz+nX/tsuXSs6Na8jkGer4gPdwqwYiunrckHK6NWozjm7W7PXeRCHgwnHpU/Cl5XRlsjl3BTmWrTL108e2N7dSXCp615/Tp/AytjcKy3utXti4O4+rRfoX07mDFT6WvZf5bbt3ec4H9/OPiwbL6VvQkx6OtpmZguRvn9/2R5N1X7Or3zwXe7/ANjJdHoVkGD1clK93xqB9n2sGJavSx6UKA6NtuyoTLmHOIz9PBrvPSm0zh0Xa63vnIoP3sseV7blsdKza4vVwyVS1dByd/ZmMwr3rz+nh+Bg5d76Q21RRDo18IL3rQ64DKIXKU/GrH/xrpAkZPR4F21bUYGFwN4iecG2LXZ15TvWvDp1zctBUxq76Mz+zrlrnv8AS/2MHKuekuk84pQsVmmlEv2zSIiqEDm5xneYSY49L3jv19gtaIQ0nZS/F8iM2sqmZbM7m2HTpWcVrXkclETq6lf7uHdizIdrPtl/06mHu2Dl7N6bOgkg2e3bSjKyvRIvCRTnCPY3rZ6auVO1pFmtxJSu+zPIX1iAJc7rm6GxulZJg+eDSX7uiyKu+1o6RdKzS9a8IyVe7p/22DGPpkucOj7dCc4OxdCMi9yhCVJR5sN/6YjKQVWK2jJUT6mPszcQozgYypNumyVT1iq3l3QD4OfYwrS7USjWL25QyOAmOx2TYMT/AI5cxEbPb4yl+yPcOSZ+cGXR6auc4SLPbjFKAB+yvYmClwnCYn1FuoDpfvnlPd4f6bLIdqzp1ryOQg3u7ipY931sGIr0yiNGw29X8ITvfE8TWXgw3HpU9Gc/y22TUomGZEDARjr78TSLdMHa78886ou8Ye7YdjSRnBlqOmozKRMAXaIlzYMP/jBW90fbUz4Er3fhWe7Bq9FemToO0A2a3CDtAgLK9hs0gIQ5i9uniYbRwvThHC+kGB0Y7JdOwFrTq0GGjVIlsxYJs424A7S90nDH5V7GOsbV9d2G7j9exgObMkl5oIOmbwOFMLucb5sY2FHA7h+GkP18GClj2EX3J3fh5z7Wpa45Avvd7pHtBh8mrYrAjNo1aNlNBhO6TRbLA7Ds6t3GVBxDGTA3OFbjufF5672o/jlIv2zQ+7Vhf2tKrCijt1XdHZTvYNosaIo1bvb4RMZCseeDA3OV943eXgyyCc6b45CaHiVS4fNrixolq3VNwdtGX/ZEZ31bvYO6OIdtzA7Od/5efn5sJzeu+9VCcMfk0KsaJ6Duu73eDLWfo11FerRtm8DhTC76sDVoByF33K3YUx+tWlzcL6bsdzEzPX2NRVgdgGDt3Wguhz5+DesroF2jRRspp8Iwlf2MA7V7OMfWI3SN04X9shczSCZX3Dd6+76MpaLI7OSSh3HKRPJFTzFzFFjRLVu6R0ec6MFExztdhNDxqpcOu9jFM7j+T4vPzZUWBGdGg7jkUA4u+6tzMPOj0qE0IOEYmsvBgrZRJd+0vdJ3ufyua9sjkLv2V7sKYifbVk7J0Y6i81buSzCIGCYXUjFjvejHeSrVu7jTlz5sDCCYV/L8I7+vsYNrmExjtuzcRvDD5N6yWNOQnQRcPly5tFts4yRFKdpFBxiO192AoF19w3Pi8Oql7Ae+tRfHJe7pxRS49t7MGyiqHfPRrH9GUtNhd5xGrd726OGUa34MDxjGt/D8PmfYwkjTN+5HR/FSnXRqjot17p3+Xl+rBR0a7Czq0bKaSvVHmwMhMjf+T4j58WBZBJcI7bzdKt7n8rixv2BHAju5/oy1l6NdReatG2r6YdZYG7THJXGNyt3lj9WkiVfyx3fPXcyzzolzA6pFacm9ZOi3WSk5tEckThy5c2C1ojlO79vhI9mvC/tuZpKT8t3r88mz7b0Y6IRF2jbT853scdFOaOnf5WCzv1pv2E0PEvsDEMedNz4vPVeyZ6Pd5z1bvZ4U8Xfd2MUdGO56tHYDjLwYPWUSN+083Sfamp+X6N7pD1by/YXuw8RP9WFZOjXWSoZtO2u8HiLWtHRTnJVqkXHd5MDiowrXd5eeu5l7SdJ3GO3gR7NWF/bJg2XopzkJJdImkbvL9Wi1dFOdCDtG2mnXG9gdRS/d3Ovu+jLqGuTf6s7p400u+tWsOjHfundN3nPwYD3o13nEat3sqlkiG0iHO6LA8qM767nmP1Zay+sfX+sFCfYoxkOyVL4tf/DXfunfLR7vqy1n6Md5x5q0Q0aDhnCExS9g0EA893dh5+jLdFiKDedJdMHisWn/AAtz7pFN1l7L0S4gdUjaXux3ywN9IjVPJQ0F05cpsQg867vw+P1uZO0dFOMhWqTcrd5NZ10S5gDmkXCnJgtawYu7/WYEezVhf2swmMRfTc5Hu+jZ9s6LdDI1aNtNwFTAgx+7MPbAhUMtCVQAAkTDGGAuYLOfWKGCEShCE1syEyuh2DFsgdGOc7DNphkDdVCOWRdjz+jNjotx7pFd04wYL9HjRVftvLwfeKx+ze6Sk6eHBC6MpZeiXWnqkbaoREayu+TTbuiXObXqkbKrknAw+7Bp5N8saDAMC1iBd814fArBlnfRbmA1afyHhjf9ey9g2joxzoapO2jcUL/PYwa4RMSwp1so7GuUMHaJQ+NdLvqwU9FuZatFPZmt9ZfSt7B/w5znRq07B3FUWBdjPr7GDUUmR0T3Jx6+3+7LWaJLy86SrsnBPj5LQbE7EdESjuKp2/ejBstnRnHohILAuX7pBlOAmT8r2B/IOBvwTw39Xj2MHokHNO7/AFaKDh62gWN2b0g3bqhSNT9rmS6K6MdZpEXYuqFGpqZsDbq0Ji80k7R34biWMLSiO2i8e05YfRhuk6Ty/bNR7tOLMJvreKpw7/ODAr0e+Tm0aSdlO/OXJotz5ObVpD88d4MWxxyU37KcPv1+DCt51Kr7sRxciwNKeI4sd4189jBtLwRQYiGXxUyFcsWMtX4t6qfPVhVhP9pN8ngqPdq8z+TBc2lIhFSKe07+v6sqbWjOjTRDII9ZXLHLBm8q6/dqmvntowFHWi+OQqo4084MBDaUGOmitzznyu+jBsr5BLzS3zvGqU+YswoyN+9VNDT+91WXsitJ7M+sVcQNxH9u+cmBha0wOlfHeOEPIYFltSA7d6aBopveQ3f1ozEb7+8cPfDxjyYdjTq3cjspw4e9gBaLe7gNY72ke0BrP7/JiotzuWsd09qMZ+exrvkyEjejDi5fZrpBlJVOHGrAn+0JzoGUnYPtPjFfODNF4g7wrc8OMfOFzBKTnAdLYNRHbT2fWDHWTParVPEPPVfNgXs60ReaRms7xF6U3Q6r6TYrx87yTpY7xwh5DDs5gp7tbSriBuox+2NGO8VIzNap4Y+R9GClmeoyUnKoN44QuualqWkJE95G8TcseedWtYlaCJm5NRDZ8/Rh21erEyZu7yk+0GBv8MGBnKRxfzHGLAtC05buYvVvHh8GKV3TVXeTxD7f3YNpVrHcztLqODw7WBjOJ4h+c4Q897LJfuwsxVDRTU3gqreWaSZ1vFU8Pn7MBCtOMTsIqniVW7zJgv8AtDrj8VVMWFZrQ7OcGVvmpF4HmLNZc7zWoxZezERez31XEcKfG5gKp6ji/mODDsr1GQnSoKnhgxirmb8RwsGxK0ETOymqeHz9mClqtDsBOlctNSbjWJYofO5QXOUNJVJ+cWHalRCJnbd3kGvLyaMxl3TNN5OJ886MAUvEl5JW7xHijf8ARoL1ESCsV9oeKNLvpc1SrWiZ2DUe8HODFWq+arjVPF5vpK9gXs1odQVFUNNdSL1HDwLFfWl3AnLoamowuatkeQC5nbeVA3vP1Y71UQRE3Go4cO1gXsb91kJ0jGA3lX5MMfDFptL5GjBVyk1Ju6zzva1jXq0QJuTVPAPP9mi0KjkTO0ioNeXnBgOCjiw3zQx843XMo/tDvOIGVurnE4prGLMpVITVu1TxeY8pCbLv1613NUcl5VMZKRW5gMbS64/5lVl5wZez2l3nHmldkVNE9c2cK5maq7ycB2+ZyZayr1ryZ9nVPCb8fMGAwfuuOg3lXAsGz2t3A6e8qpF6ifJZpLzmbhvJx8/dhuFQBnvLN4ovz9WCj61uslUFxkak3jzJvWd+7KUnKoKkUhcxX6tFczcqow8y72HY16CJm5NU8EfP6MArU9RBEFR00bxNxv8A1Yqn7tMIrw3ybvPaw7WYhESdt2ZlJ3uXnBjJe3TNyd5NSR29l9JsCbu1us7HKlkQjE8ZMIxj2M3+1OePxVUxajp6M7GI2IXjjIZpT4TnjvChgwJWe0u9PShpKqRIwuh2TabZaXWQvT3VVJvGEYdjTZV+tmZLVVPw+Z9rEta9Bc6KF44T5+bBRzbHMBp0FThC65h2q2OtGC4wWnE3G+ZZqzvBkpnQVHBHz33MO0vAQie+ioN5l57mCRbXPH4mjLqtjrPDSlkERnxJMI3s/nbp3wqKnxZVTwZ4aXs1VHGlgIbc64/E1ZazWx1lvSV3rGIjq0jGdzPqeAR0sd4U/TwZeyr1j2Y2xUe7Seu5gsm2uePxNGW6PtboO0jLhCMpipoItoIeXTwqKjz1spYHurTMV3gN48mAdmfkqe6C9vBPAnn2sznj7t5fgnq4mOizJBJvKjExxgBLsDXzQw8hgQsL0lCTkr2RRNO1q29ZzSpKEr4JxjQtou3IAAFJdzQ9cJUkpNxwMGBdSzwrrupr2sJ+8MU6K9uUk8JEJHtZ/Nhqrcgw5GPbCHyLAAZUpKpRNO2rBUTnUyVHIVQcSD1eLP5sYeQ1S4TEHAEcpkG7sDACeCpxomvawLIo5TySts0EjkJl5iObaGbDUTZkgkwvMT2gD5BgA9WQDoqPYnCGPay9hfHNo0FnRTupomEptpZA89zVduEgAAXQh2SDAg/fmWrXemiaH8TED4+6X+VOP4maVZ0/L+WYaQ4Th5Bj82DNW/OdGguOQqUE8STHa8xZgv1e7eV3U4/iY5sicoGdxEKTIPfENcuE4Y+JifFgzbM/JLyCF7ZomRKU3zYy3pgYoeC8zSnCFFdrNJsqQSeIkmPMAHwAaxcpw8wh8mBGxvTkI0VkZKaJhs4xjO9qW14QiYXeiibwsYGtzaDqzpSAALoDuEA0PbMlQhddd8JiPFgAVK4V/lTUxxYFoWct3JV6pQHCR/ebaOZTh5jFqrsySQagkjrIgY9jAIKPCruThDFgJUcsiCo5CaJopVIwbQCA1A4EY8gOwGI+bAuSZ6KrsE1McaMCyvCS80VbZ4ZaKcTTtbSyAw3dnSMr4jExxIAl2AMAcpXCr+XDrYdkJyESVsiieHmYs6UDBoduQkAC4ADuEGBG1EwTEK2kUAuUMMWOCcFUomh62MtyDDkQe6Ya2bGDBnEnOCStk0HEDddyY6iZyX+VOMcWPmExjCcId5j8w1lOhgwZ1jeE5UEr21i5N5PM0ZhcYGSq0ThCk2O7s6RHmSZ4m9rl2MGDPsizm0yWZCieECp7WranpGTFK9pFBOfI1bQduEpAAEhAdwh8m8twDDkQb8LmBYLPCum6mhjiyz94c67ksHJXRNSjnCX1bUzQw8xj82ouzJJBwBHKcIy7GAGWY7K/ypqOtlrOo515JW5QUB7J8vBtPNjBqIs6QSamFZSugKMAIqFFU3U49bDs6jOAVtKomqo1NLmezQwaqHKRTE95iWBV88VBWiq48GHIxaljUShBgrZBuTwwxjzmzynKSDK+Me29qubOlIAAuAAxkICfUwJWpRATJW0iiaHka93UxF5QA0VG6iKHrrczS3CTAQhAgy+ExHY0qdDDyLmDIdv15z1Tw6H7vjjHbhyxZrOL928F/usY8fYzIsaI3C6EKX5V2MZsTMJ4RWmJie8zYM2zPFEvNFe0eE3hOKqYXMS0rVkK0F3K4Kg4KjLvZxFmSMqW0STGd8AfkGl5Z0kEECcfEQPgwIWZ6vJSc28uB9nwjFUebUtr1QSnQXto4OIYKr3Nou7OkACAlDrkIX4wk0PLIkwEIQIMpbJiGBXOrlq3lPdU/jZZT1eeGreerVwcafjyeWPi2tmE8IldLC5hmyIysqE4EQpAkEy6wwLKer928r7qv8dGBZ368t5qnm0Ko4Eiq4Uo2mbOnhFaCt/e0JsyQSYTJj3CEuxgVS+X7p5T3X/sZawv15A1TytXfEcVxbUFnSN0UoKXdzURZEAQyQYYgVJOHMs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 descr="EKG_Asysto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323528" y="5609557"/>
            <a:ext cx="8280920" cy="10598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162050"/>
          </a:xfrm>
        </p:spPr>
        <p:txBody>
          <a:bodyPr>
            <a:normAutofit/>
          </a:bodyPr>
          <a:lstStyle/>
          <a:p>
            <a:pPr algn="ctr"/>
            <a:r>
              <a:rPr lang="en-GB" sz="3200" dirty="0"/>
              <a:t>Distance between Q wave &amp; end of T wave is known as QT interval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51520" y="1556792"/>
            <a:ext cx="3312368" cy="4691608"/>
          </a:xfrm>
        </p:spPr>
        <p:txBody>
          <a:bodyPr/>
          <a:lstStyle/>
          <a:p>
            <a:r>
              <a:rPr lang="en-GB" dirty="0"/>
              <a:t>QT interval varies depending on age, gender, heart rate.</a:t>
            </a:r>
          </a:p>
          <a:p>
            <a:r>
              <a:rPr lang="en-GB" dirty="0"/>
              <a:t>The faster the heart rate the shorter the QT interval. </a:t>
            </a:r>
          </a:p>
          <a:p>
            <a:r>
              <a:rPr lang="en-GB" dirty="0"/>
              <a:t>Prolongation of QT interval predisposes to ventricular arrhythmias.</a:t>
            </a:r>
          </a:p>
          <a:p>
            <a:r>
              <a:rPr lang="en-GB" dirty="0"/>
              <a:t>QT can be influenced by medications</a:t>
            </a:r>
          </a:p>
          <a:p>
            <a:r>
              <a:rPr lang="en-GB" dirty="0"/>
              <a:t>QT prolonging drugs:</a:t>
            </a:r>
          </a:p>
          <a:p>
            <a:pPr marL="342900" indent="-342900"/>
            <a:r>
              <a:rPr lang="en-GB" dirty="0"/>
              <a:t>1)anti-depressants  </a:t>
            </a:r>
          </a:p>
          <a:p>
            <a:pPr marL="342900" indent="-342900"/>
            <a:r>
              <a:rPr lang="en-GB" dirty="0"/>
              <a:t>2) anti-psychotics</a:t>
            </a:r>
          </a:p>
          <a:p>
            <a:pPr marL="342900" indent="-342900"/>
            <a:r>
              <a:rPr lang="en-GB" dirty="0"/>
              <a:t>3) Antibiotics</a:t>
            </a:r>
          </a:p>
          <a:p>
            <a:pPr marL="342900" indent="-342900"/>
            <a:r>
              <a:rPr lang="en-GB" dirty="0"/>
              <a:t>Long-list: www.sads.org/living-with-sads/</a:t>
            </a:r>
            <a:r>
              <a:rPr lang="en-GB" b="1" dirty="0"/>
              <a:t>drugs</a:t>
            </a:r>
            <a:r>
              <a:rPr lang="en-GB" dirty="0"/>
              <a:t>-to-avoid‎</a:t>
            </a:r>
          </a:p>
          <a:p>
            <a:pPr marL="342900" indent="-342900"/>
            <a:endParaRPr lang="en-GB" dirty="0"/>
          </a:p>
          <a:p>
            <a:pPr marL="342900" indent="-342900"/>
            <a:r>
              <a:rPr lang="en-GB" sz="1800" b="1" dirty="0"/>
              <a:t>Electrolyte disturbances</a:t>
            </a:r>
          </a:p>
          <a:p>
            <a:pPr marL="342900" indent="-342900"/>
            <a:endParaRPr lang="en-GB" dirty="0"/>
          </a:p>
        </p:txBody>
      </p:sp>
      <p:pic>
        <p:nvPicPr>
          <p:cNvPr id="6" name="Content Placeholder 5" descr="qt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660232" y="1772816"/>
            <a:ext cx="2286000" cy="1590675"/>
          </a:xfrm>
        </p:spPr>
      </p:pic>
      <p:pic>
        <p:nvPicPr>
          <p:cNvPr id="9" name="Picture 8" descr="Page_28-_Normal_vs_Long_QT_F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63984" y="1772816"/>
            <a:ext cx="2998208" cy="1584176"/>
          </a:xfrm>
          <a:prstGeom prst="rect">
            <a:avLst/>
          </a:prstGeom>
        </p:spPr>
      </p:pic>
      <p:pic>
        <p:nvPicPr>
          <p:cNvPr id="10" name="Picture 9" descr="ecg changes hyperkalem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533608"/>
            <a:ext cx="4864348" cy="22021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/>
              <a:t>What do the following ECG’s show?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Normal_ECG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491521" cy="59130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trialFibrillation-RV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908720"/>
            <a:ext cx="8295401" cy="461086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Sinus_rhythm_with_3-to-2_and_2-to-1_Type_II_A-V_block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08720"/>
            <a:ext cx="6584156" cy="4389437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 descr="Flutter-4-1-bloc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268760"/>
            <a:ext cx="8480768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Modern ECG monitoring</a:t>
            </a:r>
          </a:p>
        </p:txBody>
      </p:sp>
      <p:pic>
        <p:nvPicPr>
          <p:cNvPr id="8" name="Content Placeholder 7" descr="ecg 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248472" cy="3312368"/>
          </a:xfrm>
        </p:spPr>
      </p:pic>
      <p:pic>
        <p:nvPicPr>
          <p:cNvPr id="9" name="Content Placeholder 8" descr="ett 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3816424" cy="2304256"/>
          </a:xfrm>
        </p:spPr>
      </p:pic>
      <p:pic>
        <p:nvPicPr>
          <p:cNvPr id="10" name="Picture 9" descr="holte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4365104"/>
            <a:ext cx="1905000" cy="2333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sv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124744"/>
            <a:ext cx="6984776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paced rhythm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052736"/>
            <a:ext cx="6762104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lbbb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268760"/>
            <a:ext cx="6696744" cy="403244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Abish\Documents\sr to vf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8064896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249289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/>
              <a:t>ST segment</a:t>
            </a:r>
            <a:br>
              <a:rPr lang="en-GB" sz="3600" dirty="0"/>
            </a:br>
            <a:r>
              <a:rPr lang="en-GB" sz="3600" dirty="0"/>
              <a:t>Myocardial Infarction deprives the heart muscle of vital nutrients causing muscle damage: when this occurs the ability of the myocardial to relax (repolarise) is affected. </a:t>
            </a:r>
          </a:p>
        </p:txBody>
      </p:sp>
      <p:pic>
        <p:nvPicPr>
          <p:cNvPr id="5" name="Content Placeholder 4" descr="Localization of coronary artery territories EC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474827" y="3356992"/>
            <a:ext cx="4669173" cy="3240360"/>
          </a:xfrm>
        </p:spPr>
      </p:pic>
      <p:pic>
        <p:nvPicPr>
          <p:cNvPr id="8" name="Content Placeholder 7" descr="Coronary arteries labeled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07504" y="3356992"/>
            <a:ext cx="4432610" cy="324036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data:image/jpeg;base64,/9j/4AAQSkZJRgABAQAAAQABAAD/2wCEAAkGBhQRERMUEBQWFRUWFhcVFhUXGRgUFRUXFhgYFRcVFBQXGyceFxkjGRYUHy8gJCcpLiwsFR4xNTAqNSYrLCkBCQoKDgwOGg8PGi0cHBwsKSwpKSkpKSkpKSwpKikpKSksLCksKSkpKSkpKSksKSwpLCwpLCwsKSksLCwsKSwsLP/AABEIAKYBMAMBIgACEQEDEQH/xAAaAAACAwEBAAAAAAAAAAAAAAADBAABBQIG/8QAQhAAAgEDAgMHAgMGBQIFBQEAAQIRAAMhEjEEQVEFEyJhcYGhMpEUwfAjQlJisdEVcoKi4TPCQ5Kys8MGY3ODozT/xAAXAQEBAQEAAAAAAAAAAAAAAAAAAQQC/8QAFxEBAQEBAAAAAAAAAAAAAAAAABEBIf/aAAwDAQACEQMRAD8A9+eMZj+zJGpl0l7V4JpIEDNsKDIOZzPtR3tcVMhrWRtBIG8Z055fb2pj/wAGz62f6rTdy4FyxAGBJMCSQAPUkge9Gqs97N9kABVSdWoxBifDEAwY+TXF2zxAY92begkkBtRI2AE6doBPqfetC3xaszKrIWEyoILD1G4onT2orN/D3yBqZJDydMrKw407dSh9jUv8Pf7xmtsmgiArAkKcSds5B6c+o06TPEkwABJJwAOpNci8JKyuoTKzkeo3oMlrXFA6vA2FGkbTOWggDYn7DamEs3irBymqVIKggaQVLLMSCRrE+YrRM4qmeJJgACSegE5oM5ODuYljh2JyfEnj0rEbiUB66SecVokDGOfSh/il+nUuoidMiYMwY3jB+1FMyPWgoATty6etUQIOOvL1rj8SChdSrLo1BgZBEEggjBFL9mcWz8NbuXIBa2rOdhJWWPkJmgcYDGOfTyNQATtyHL1rm1eDhWXIO246gyDkHfBrucnbb+9BzAg468vWrIGMfFJdkca13hrdx4BZAzcgCRJpqzxAcBlyCT1G0jY5oO4E7chy9aqBBx15etdCZ+350l2PxjXbAdoktcHstx1HwBQOEDGPipAnbpyodjiluCUIImOY5Tz5EEEHmCK7FzxESJABInIBmCR0MH7GgkCDjryqyB0+Kygg/FG5zzY3MRo77baZnNaxoKAHT4rg3FkLjURIHMgHJA6UQVlX7QN9bkCUKW55gMtwxPIFnt+sCg1CBO3xUAGcfFWZmoJzQcwIGOnKrIE7deVZfaVsm7ZaWHdaWgMwU9462/GoMMNOvBmN9xWqd/vQUAM4+KHduKqam2ABOJ6cgM12boBAJALGFBMajGqB1MAmOgPSsrjb2vibFmWGlfxBg4cKwRUbG2ohvYedBpWrytsDiQQQQQcGCD5EfeiADOPj0oCmL7DHiQN7qSpP2KfamF5/rpQcEgLJ8pxXFjiUc+EHA2KlTmIMMAYPXyPSs3tu9rfh+Gll74liyx9NnSzIZGzTp9J5xT74vrt4rbg/6GQr/wCt6BhQM459PIVQAgY6cq6Xn6/kKxf/AKi4jHDWCCRxF5bZKkqVCI17VI2/6YH+qhWjw/GK5wpErqEgeJScMIJx6wcjFMADOOfSl7w03LJEDDpHkRqH/t0yJk+tAC5w021VTGnRBOfpiJGJ2pPieBN8aGvBgCGIQAEFTKEGTBDhW5/TtT72wywRgiDywcHIrizwaIfCsY8/6USJ+CXQEyAv0mfEpH7wJ5/1kzvXAtXsftE5fuGf/XTIjOPipjGOnKikeM7PuXUZHuKVYQ4CESpPiAOvEiR70W32cot6WJYyTrMa9UzqkAQfTamcTt8VMRt15UIW7q9jxofMoZ94cCa4v8HddWU3FhhDDQcqcMPr3iYNOGMY+KmJ2+KEK8P2aqWtBJfqWiSRgHAEEAKBHQV13V0QA6kTgsp1e8MAT549KOYg468vWumjGOfShGH2J2U6cMlnvRi2tu6JNzSwGlwjavDzgGY6cqY4VdQNknFqdY6jUe7U/wApUAkc5A6in7PDqpbSI1HUdzkzO9daBDGBJ3MZMTE0IFc4Zw023ADGSGUsJjJEMIn+tDeze8Q1K2pdz4NBMjwgA6htgmfPo20Yxz6eRqCJ25Dl60Rl8LbEGwMLb16xz06ptr6MpM/5SOtPXOFOqUcrqMsAFIJAicjBgAe1di2viOkScExkgEwCfKT9zXZjGPiiwp+DuAkpdMsBOsas5goAQFxy2wOckqcNa0luGBIUam8zbMACeUuXHXwH1rWxO3IcqrSIOM5zHmaAV3hMgo7IcAxpIIExIIPXlH9KStcC68Rcbvo1paAnSWLIbkjTyWGXA881pmMY+KFxHCq8yM6SoI3GoQYokI9n2zdtuWMP3hMjGl1VUJX3Bx0JBo1riGuwobQVH7QiCQ8kaV1Aj91jkbFetc8EluyGtlxqa5cuQYB/au9wADnGR7U/pHT4oADgzJ/a3I6eE56yVx6CBSfZY7xb4ck/tShOxOhUWcbHE451piOnxSHDm3aZ0LDVcfvNJwf2kgAdf+m32oRdlnc6NTLokOwAljMLBKkZUaj6rRjwbSdN1x1+lvSJWB9ulMmJ2+KoRnHxQjN4OXe8lw6tK20PKQS7CQOelloqXX191J1KSS5E+DGk9NRnTP8AI1D127Fxy7ZvFWVYMwioh2GwwSeQPlWirAwRkESCMgg8xQZPaHCstzh7jXh3du8Wua9CgBrNy2ulgBB1uozMg0Xh+HV+IN5WDRbW0IIIy2s5HtT72lYMrCQdx9q4scOEBiTqbUSepjG23Kih8YdD27hMKA6sSYCq0HUT01Ko96i9qWuVxW81OsAdWKzpHmYFNYnbryqA74/WKIyQEvcTbdHDG1bMgENHemBMbfQftTvFiHtNOzFSfJlIA920UeBAMZxmP11P3qXLathlBBBBBGDtRYq7fVJLsFE7kgcp/v8Aasu41u/f4cpcVu6D3PCytBIW2JjaQzfatHh+DtoSURVPMhQDy3O9d6RgxnAmMx0mgFx6HSCskqQ8DJIBGoAcyV1CuW7SQSRrYbkhWgDEksRAgZ3mmTE7culWNzjn0ohBAwt2m1MSTbmTg6onHvTt26FyxAGBJxliFA9SSB70pcGmzb1GNJtTnaCs+tIdvcZbuWgqOC3eW30z4v2TreaV3EBDgig3BzquntSaXnuAvbZdMnQInXGJLThTGCBtB8q6XtO0QPGAcSpPjHkV3mimbt0KCzEAASSdgBkk11yPvWR21xKXbFy2G8VxdAQyr+M6foaG5nlTHD32uglHCoMAxqLGASZmIBJWImVOaB88q5uXNILGAAJJ6ASTSq9qWxAuOqPzRmAIO2JyR0POhcdxiPbuLJBZCgBDKSXBUQCOciiH1aVkbEEj0NdNy9ay+AZ7loAOUCoqmANRcDxDxgiAcbbg9KZTtBRC3nVHBggsFnlqUE/Sdx6xuDRTfP2/vVHY+/51jdj9r3LvDW7jIS9y0jK1vxIxdZBn9zJ54HU0zwnEFeGTWS9zTo3y9xZU/IJJ5CTyoNFuXr+RqDf2H50r+JZIFwMxn6kUlTj+EEkHyqj2ko1SHUxKhgQX3jSOvkYPlRDXI+/51Z5VncDfZOGXvTquAFDnL3FJUgepB/rRhduLAdDcP8SFANsgh2EZnacUWm+fsPzquR9/zpQccwJ12nH8IEOTvhtOEM+ZEEZmQBcBxBSyReaXV3UgGSWJLqqjn4GWPSg0Tyqc/tSa3bqxrUvOfAVGkxlTrYSByI36DnzwfGM9+6rKVCpaZQSC3iNwEnSSP3Bif60Sh2+AR7vEOwksq2jJJGkLrgCYGXORk46Cm+Ccm2hbeIb/ADDDfINccGM3j/8Ac/oiCr4L99f4bj/7jr/76Bkb0iOFVr1xmVSe7S3JGdJLMV9Mj7U8KU4X673kyj/+aH86KJwLkosmSupCepQlCfuKOOdLcHhrq9LhI9GVX/qzfamRzohNrQN9GIEpbMGMjWyzB5TorvgcF1/huP8AZouAe2uPaqT/AKreVu18tc/tXVvF5x/EqtvuRKt8BPvRTC86St8aTfa1AhbVp55yzupH2Ufepx3FFHsAERcvaGnp3N18dDqRazuJeeK0KDNy2qMwMaUQozGd5i7Ajmw9aI3FugsQCCRggGY236V0vP8AXSlGtC3dt6RCkNbgYE/Wu3o/u3nTJcL9RiTAkxJ6DzoE7vHkX7VnSIe1cuFpyDba0oWOc94xn+Udad7zxRIkCSOYB2kVhdqXyvE2dAJc2zbWCMG4dWoydgLLE+mJrRu8Ots2iuACVY8yHhZJ5kv3ZJPSgdXc+v5CkuJ4tlu8OgiHL6v9KyI96ba4FksYEgSTAzHM1j9rXyLvDG3DN4gAWgS4AEkAwIBO3Kitb8SuvTI1Qcfb5yMUQbn1pG9YFtEjPdkMTzI+l2PU6WYmjvxqA/VJnCqdTH0UZ96I7uzo8I8UY9aITnakrXaBISbTqG0wx7uPFESFuE/FO86Kg9KqcD2qxOarkPagufKq5HHWr51OR96CTtUnO1Q8qnOgo7HHX86snb1qjsff86tuXrQILauLK21REEKgAGFDAbRjw6sfyjrRbPBBWuPvq2ECF/iI/wAxAJ9KaG/t/eq5H3/OgtuWOf5GoDk45D86jcvX8jUG/sPzoFLfBBbj3OoMLH0k/WZ/m02//KetNnliq5H3/OrblQTntyFLDgx3jXMyVKxiNz4vWIHoKZzPsPzquR9/zoLPLFI8b3isXtIjeHxAyGYidIlVJiSfuaeM4qCZ+1Ah2TfFy2XAIDszZ3HKD9qNe4dtWq2QpP1Bl1AxgEAMCDGN+QrPs8G/e3ktnRaCiNJz3jF3OOnik8jIHKtThrxdEYwCygkdCRkfegELd6frt+ndmPb9pj5oXZV3WtxiIJfIGQCqIjCecFSKfFYydmsOIfQ2i0baswUsG7xrl5yR5EuSf8oERRGle4aW1KxQkQYCkECSJDA7SdutcDh7gmLpP+ZFP206fzonCXCyKWjVEN/mGG+QaMJzQZ3ZvEa2u6gNSFbTQMSssDB2lXUx/NTt/hwxEggiYIJUj3HLyrO4vgC9+3GkJoc3Vj/qEm0Fnr9A35CKc4EmCpP0M6+06kHsjKKAPFdnlhiHgyFuAOsxEgkSpgsJzhjiicHwyqJFtVIJAIULIlc4A30r9vQ02Jz+ulDF4TpkagFYjnBJAP3U/aiurtpWwygggyCJB25UG1wFtdUW1zg+EZBiR6eVMZn71FnP66UC9rgbawVtqpxlVA8uXkT96M6g4IkEEEESCPMVweIUFULDWwLKv7xVCgZgOgLoD/mFFMyPQ/lQL2eAtqSVtqDtMbCBgdK6ThUABCKDjIUD9bn7mjLufX8hQ2vAaFJALfSOsCT8UBDvtyqkQCYAGeQAqzM+1QTn1oEcdzZ9bPPzWue3OLa1bDIYPeWV6+FryK/+wtTN+0ptgGVA05ECIjmdvWs3iNDxbN4kTCgrqOog6Jf94AmevhyTBokal/iVtiWMZPUnqcDkBk9IomIGenOl+EtnxO6gOxP80LsFB6QAfU1S8FAAV7iriFGiAOgJUmPeih9uX2Th7zWzDi22kzs0QvzFMXeJVVkznYDJJ6Ac6C3ZoOC1zRg6CVIMGcsQXic/V8VOB4QpqLwzfSGAzoUAAeUkMxHVucUDNu4rBWUyDBGeRFB7Rci1dKmGFtiM89Jj5irPCZ8JdQTJAiJOSQCDEnpXI7PUYBcLglJBB9SwLZjOcyepojm1xYFlGYkllEAGWYkTgc/1NM2rocKROT1yCJBB6EGR7UtwXBd2GnMAImMhFmAfPJ9YHsW5wuZVnSTJ06YmN4YEA+lFVwXH27yC5acMhAMg++ZyD5GjYg+/P1rI7J7Os90ll1W61q2ltiU+rR4ee4kHFGs2mCvZVSqLMPEAWzsqciw8S+QAPQENFLitBVgRO4M9eldYn2HP1pe72faJWbSmMA6RIAGADXB7LtnUNJAIhgCyhpmdQB8XqaBrkffn60NOKRvpdTBgwwMHODmkbVtlD2UXSgkq8QEtn9xeRYHWB/CAJG0uvwiEKCikLgSoMCIgTQdrdUloYGImDtzz0xURwVkGQZIIMgjOxoT9nWjg2kIAgDSIAM49KWSw6NcS0oVG8eqBCEyHCqOZIDZ5sxztQODikJgOpIMEahIPmJqJxKF2QNLKFLCdg2qM/wCk1X4RNKqUBCiBqAbl586Vt27dm+58Kh0QBQAoHdm4WYkY/fH2ogvCfVf/AM/XpbSuuCIgjo9wb/zEj4IrngNrpje4/wDtOj/tqlui3ccOQoch1mAD4QrATzBUH/UKKcET/wA0rw5Gu76oN/5Qf+6u14+3JGtJ6aln+tD4Jc3jG9z+iIv5UF8FANxf4bj8/wCKLn/fTQjP96Ta8tq6+uFV4YEwAWA0sJOJ0qnrnpXa9p2s+NP/ADLHLnNEUo/anytpz6s/9quwALt0ddL79V0f/HXPDkG5cYD920sjMganH/uH711fJS4H0krpKtpGoiDKnSMkZYY6iiiXOIVSoYwXbQu+W0F48vCjH2rPUheKuMTA7i2CScDQ7MSemHqu0bqXDaOtrfd3e8nQQxHdvahdaxvcBODAB23BE7MBKubjtkFgQni+iFMKIAKDAg7zQNWuMDOBDCQxUnAaImBMjcbgTypgRn+/pQuIs6iN1IkqwiQdtjgggke/vQxwzmZuN5aVRemTIM+m1AjfQfjbB6WLo3/jeyf/AI/ink45S6gaiDID/ukxMAzJwCZiMb0td7JLEM1xphVPhQSniBUQMTr38qe4iyGAGRGQREggggigIsSfXr5Csvjf/wDRwv8A+07/AMgH500LN0zNwATutsBuXNmYfH2pe92a7FGNyGXYhAIBw3Pc4zyigZPHLqAElZ0658IbpvnIiRzIHWGREn160JuGXSEiFCgCOWmNMHqIH2oS8ESTquXGHTwLO3O2qt9jQMxge1DHCKIhVxt4RjM496TQEJabvXJJtyCVg6onZfOnrjhQSTgAk56ZoOxOf1+dTMD2/W9J9lcW120Gup3bmQya9ekgxGqBPXbnTeMZ6c6C8z+v71Mwff8AW9Vid/mk+zOP75GJUpDEAFpkQGVsdVYGOVA6ZxUzP6/vVGMZ+amJ3+aCGYPv+fnXTTj1/XOs/s7jjdF3UoXS7BIctqSSA5EDSSQ2M7DNPGMZ59aDm3YAYkBQTuQIJyTmujMH3/PzqCJ35dfWkOB4p2e+HK6QZt6dQOmXQhyTBbWjHEYI9aDQacev5HzqCZ9h+fnVNGM8+vlUxO/Ic/WgmYPv+dWZx+vzpLhuO1vdTSVCfSxYEXJnVpAMiCIzThjGfmgvM+w/Pzqswff86mJ35Dn60la44m9ctlQFUeF9RJZhpLArGABctwZM+LaMg8ZxQeI4FLki4qtiMiTHQHcUUxjPzUETv050C3Z3CG1aCFtRGqWO5liZOfOmXWd4PtSQ449+bekaNBOvWZ1z9GiNtJBmfanTHX5oK7kbQsdIx9qV7M4M2rekkHxORAIAUudA33CaR7U2I6/NZ97i3F9EBXuysNvr1sHZSGmAALRkQZ1jaMhokZqR6faqMTv81BGc/NAtwXAi0H0nDv3kR9MhQQPKQT702Zn7/rekeL4/Q9pNJYP9TaoCZUAkbmWYDFOmJ3686CtMyDBHQjyrizYCr4cSdR33JBJ3rsRnPzSXaPGm33WhQ2pl1y5XSkjU4AB1ESMY33oHjM/eooOf1086hid+vOqWM5+fSgmYHt+VWZkeh/LzpLtTjTatBkUO0r4SxUR9TGYOyhiBGSAMbhyRIzyPP0oOlnPr+Q865EwParWJOefXyFJ9pMws/sWVbhKqjMC6qWYCSsiQJ2kUDhmfb9c6sTJ9f1zoHC3w6I/8SBtzzAP50YRJzz60CV0MLNuELFe6JUROCsxJ9aH2jx4NtxpdSyMqkqVklTtOxiTmNqduhtHhI1Ridp5Tnasrt1n7pZHiF/h1wDkPctoxHlFxh7UTmNBH0XGBGLjEqcbhRKesKW+/TNHtFeQcx/DbdhjoQsGi8Tw+sEaipmQw3BHMTjy967t29KqFgAAADoBgc6Bb/FLZHhdTIxkZPQeflQeDHdBQR4WRFnGHA059RpAPUelT/wCogfw16NwmoeqnV18qcu8PqQqTHmNwRkEeYIB9qDh+OEwFdiDB0rInpq2n3rlO1EkfUJgZRgASYgtEAzjfejWLGhVUGY58yTkk+ZJJ96D2tPcXiMkW2IA3kAkRnqBQKdnHQltyMXLVtScYfxET6l49QOtPXeNAbSFZiDkKsgYmCxwDBBiedcW+Gnhwhx+zC+YxuM4IOfajWLBQAFpJJLGIktJJicDMAcgAKAP+JASWt3AAPESoAWJkkzkc5EileGbRbS5GCG17YDOWD+gJM+RnlT3GWiyXF6ow+4I60v2WhbhbYf8AetLqBHVcg/c0B7vGANpCsxBzpAMSJAJJAmMx5iuB2monUtxYGZRiFid2AIjnM0Xh+G0ADUWMyWP1MY3Mew9q7u29QYHmsfeR1oM+02kC5Hhm8G2wHuatfmBpPsx6U5e4xVIBDE7wqlomYnSDGx3pTsNWbhLXeDLWwWBGZYSwI9zTXC8J3YjUWJMljuYGkTHRQo9qDle00kyGBG4Knw8/FAgYzmlLbQGvASBcu6o5p9BI6x3an2NaoBn2H5+dZvYFhk4ZVfcG5M//AJHI59IoG73GAECGYnMKNWORMbD16VwO0RJlbgIjGhmPr4Qcf2NXwvBd3gGZwJ5KBCoPID+ppkTO/T9b0GSj6tV1JYC5qxkshshcDn9QMeXWn7vGqNJydQlQo1EjGQF5ZGdsilOw1It3JGn9teABHJXZFO+xCg+9McLwRQk6p5KIjSoJIXfOWOegHSgi8cZI7q5OOS5HWdUe0z5UrabvO8ZBlXQqDA+lFlT0PiYeRNaYmd/196zux7TKL8877kY5HTEUDJ48QhAYlgSFAGqBEyJxEgHzNc/4hBIa3cHTwap6/QTHvG9d2eDCOzA/VODssksQvqxJP/Ao4Bzn9fegzGfvS2jdUtEAgr4hcYwZyM2wNqc/HLAYgiSViJbUN10rJJEHbpO1Kdnoe+4n/NaAxy7sNjPVmpteCi6XnefDyBIUFh5kKo+/U0HA7TUGCHE7SjCYiQBEk849ehpXiSLxCqf/AAriyRBVmNuCVOQdjWos5z+sedZ1m234lzHh7q0Q0YLFmDDfcBE+4oGhxwjUwIIOll3IYxAAG8yI6yK5/wAQA3t3ACd9E8p2Hi5dP6103BzdDzsCdPLVBUN66WI+3SjrOc/rHnQZ16+t1rSwZBJIKlTBtukw0SDqP2pjhuIhRrwUWHmAMAeKf4TvP9jSl4N+MswDpNi4S0GAUe0FBOwMXHgeRpviOCLXFbUAIAYR9QVgyCZxDT7MaCDtDmLdwid9Mch+6xDH7c6Bd4vU1pSjKdYaG05AVjIgnmB8VoqDJzz/ACHnWbxdljf4ZhsBckxtKrE0BbN7ugUfZFLA9UnGOq7fbrA6/GPk9y0TnKauWwBM+k0TiODDspb93IjnkGD1Eqp/0ijgGTnn+udAjb7QBCSjqG0wxKR4oiYcn4pzE7/NJz+xs452enVa47e4trdoMkg95YE4+lryBx7oWHvQp8R1+aqRjPTnXPEcUEBLA7xAEknyAyeZ9jXYeQI8ulFTE7/NViDnrzpLt+8y8NfKSH7ttJGCGIhSPcimbvE6U1QTOwESSdgPegKSMZ+amJ3+a5s39aqwBz1iR1B8wZHtQe0bpFm6V37t4ON4MZ9aA5iDnrz9asxjPPrStni44dHIJlF6SxYCB6kn5o9niNYBggyQRjBEgj7g0HYInfl19aokQc9efrVX7ulXMHCk8uQJpPsvij+EtvdJnulZ2Mb6fET7zQPMRjPPr5VBE78hz9a4s8RrAIBGSCDAIIkEHO8iiF4nHLy86DnEHPXn61ZjGfmkOxuMZuEt3Lu5thnbG8HUf603Y4rWAQCIJBBgEGJgicYIPoRQExO/Ic/WqkQc9efrXYOdunTzrO7F4xn4cO/M3TOPpFx9P+0CgfMYz81MTv050LhuMFwSFYQdiADBEgxOxBH9NxRgc7dOlBziDnrzqzHX5rP7GvMUu65JF68BPJdZKjfbSRTXDcaLhMKREETHiVp0uM7GD9qFGETv81UiN/mugfL+lZ/ZPFM/fzJ032VfIBUwPeaB8xO/zUEZz80KxxodmAB8PWMiSNS5yJVh7elGDb4/pQc4gZ6c6uRO/XnSXB8YWu30MwhtRtjUgY/NMJxoNwoAZE5xBiNQBnMSJ9fI0BRGc/NViBnpz9K6Db4/p5Vn277fiWXOnubZA5ag7SQOsFfigfxO/XnUWM5+fSg/jh3oTSeY1YjXGrR66c0cNvj+nlQc4gZ6c6sxIzyPP0rMv3n/ABdgAnR3N3UuILF7OgkdQFuR/mNO3eNC3FUg5GTiF1GFnPMggf8ANCjAjOefXyFUIgZ6c67U5OOfl0FIcVxTLd4dRsxfVtkKkj5igdMTvy61BEnPPrQr/GBWUEGW8hAyACekkgepo4bfHPyoFuJsjuoYlVGnImQFjYjP50rf7Pa5bgXNS6S1sEHVMHRqYtJAJByJwJPV9lUrBggxIJkfarVVEAQABAAMAAchQhXgbvfE3QZUEhB0jDEifq1al8gPM10Oz4ACu6jkoMADoOg/pyimEVRMQMnYxvk/NTGM9OdAqOyh9IYi2IPdgDRgz0mJzE0LsxGYE3Jm3+zUEYJVYa4uczMA9AepnQxO/wA1WI3686EBucACZllkydLOonmYDQD5iuF7LUGFJVcEoMIY6jfkJgiee5poxjPzUxO/zQZ3Z/Dt4gwMWv2aSDB3OtcwfAyLPIhh1pu7wQLapZSTnSzLMCJIBgmIExyHSiyIOevP1qyRIzz60IT/AMJAlUYorDxqIIefqLFpMkbmZPrmg8IhJa021nMRhizM1s750qB7+grSBE78uvrVGIOevP1oQK9wh1SrlJOYCkExEkMDmABjpQzwT+IC6fEsEsNRBMglIYBfSIxtvLTEYzz6+VQETvyHP1oRmcMss1nZbWpivIh2Jtc8rAcEdVp69wktOplJ30kiYGJExPnRMQc9efrVkjGfmhCg7LgtodkLDxkQS5z4mLT4gMT0AGwELWeHIdrMRbE3MTpKmFCE8/ELhI6RO9akid+nP1qpEHPXn60IHf4QMQZIO0qSpIyQDBzz36nrQx2YAxKsysY1ODLN0DFpmOXTlEmmTGM/NTE79OdBl/gyH7oA90w1neCEUWzbZp5+BoJzB3E1oX+FDESSCJgqSpg7iQdtseQrvEb9edWSOvzQKjswA6lZlfYvOpiP4TrkR5csxuZUNk23FpSYu+IsPq8I/aEkbFv2eR/E0RFaoI6/NVIjf5oQO7wc6dJ0FQQpUDAx4YMiMDlyoa8E8z3rFh/EBpiMgoukHfffApkkTv8ANQRnPzQjJuo1ph4pa+VXUBHiBnAJO1otG/8A060W4IQq7BZIIJDA8zqBmTJnrJmiYgZ6c6skTv150IV/wtSZltQ+lyxZk2nSWJiefUYOKV4zhnthWQszMe7LRLA3NCq8KIhSq8oEknnWoCM5+fSqkQM9OfpQjg8GsaI8OTzmZnVqmdU51TM5oJ7LUzqLNBxqZ20nHiWWww67j3prE79edQRnPz6UGbxlhrSi6C1xlIJkAsVhlCgKBgF9W3KnLfBALpbMiWJmWbHimcHAiNoERFFxAz05+lWSJGeR5+lCFj2dqkNcdhOASBBjBkAGRuJO4BpbiuHKBbzvq7uDkAaU/fONzpz/AKa0lIzn58hVYgZ6c6ELcNw+pNVzLXFBaeQOQgzgLJ95O5q/wLGQbzkT/Kp5fvKAaZMTvy61ARJzz60CCW4t2WGqZtZ1MZmJmWzU7d41rVsMmCblheR8L3kV/wDaWotxCtq3JHh7ucE/SRsBkms/t7jEa2BqGGDkEFSotzdJYHKxo50ctsHfB+KmrAweXSku5N5WYkqDq7sQV08luRMk8xOwjFdJ2jgBlcNiQLVwgHmA4GkjzmKK47d4trfD3nTDLbYqcYaDB+8U6HxsefSsvtS8bttrei4GeBBtsQAWEy6ym0n6qNwym8stqCbKpDWy2BLMDDDxagBtgHMigfLbYPxQOPvlbV1lB1LbZhtuFJHzQrXGFVVbmvUIBIt3GDRjUCoIM7wNpoXG8UWRk0XAzjSB3bkeI6ZLpKgQZycc4oG+FulrSkzJUE7bkTRmbbB38qy+zla7ZXVqVFRVKkFCzAeKZhtIOMQDB3FMWuK0ALdaGUxLA+ICdLatiSsT5zQ4ZvXdIYwcKTy5AmluyOIZ+GtM+Wa2rMcCWKyTHrNccbxwNu4BMlGCgo66iQQANQG5ge9A7MBeyqKSERdJIlSzAkFQ3ICBJHWJwaHGszbYO/l0NUXicHby86UTixbhbrgFSQC0jUudJknxYifMGqv9ojS+nUTpMRbuGcGNOMjzGKHHPYXFNc4Wy7yWa2CxxkkZ+afZtsH4rJ7MsMbQtnUqWwynBXWQzCATnSABkb6t8GmVv914WDwGOgqj3PCcgHQDESVg8gKB4HOx5dPOkOxuNa7YDsMlro5bLcdR8AURu0QDJW5sCItXGn2UEr6MAaz+xrL9yLXiTRr1mCpJZiwVWPUEkldsbUG0W2wfioGzseXSk1ud0SrTpmUIV3ABGVJExDTvyIjauv8AERM6bkYgi1caf9KgsPUgA8iaHA+yeMa4lwuMi7eQbfStxgv+2KeLeR+KxuzC5DoAySzXGYoRAcKwVSwjUSWneNJmCRTqv3LFWJ0HKsdTAGIZS0mMgHJzqPShTgbOx+KR7N41rnfT+5dZBtsAv5k0UdorO5I/iCOV9NQEVmdlu03UQwXvNcJ0nwoyghs4k4AB6kxihxuFs7H4qBt8H4pLX3LEO0IRIZySA2zKWJxPhIHm0bURe0knDg+YDFRtgsMA+RM0OBcHxZa7fUzCG0AMY1IGPzNPk52PPpWHwrMbt4pqHem2Q+kwFSUZpbE+EQDvIMETT5td0+oSVIOuAztqGQxAkmcjA/h5DAOBt8H48qQt8Yx4hredIs2nAx9RdwT9gtHXjeiuRzOhhGOatDH2BrPa4/fakVpdQisUYAQUOppiANTnMTpIFBs6s7Hn0qlbfB+PKk3sG2yuCzYYXDBZiDBDaV3IIAgDZjiuxx++lbh6/s3WBjPjifQSfKgXvca44qzbH0NZuuwgSWV7AQgzgQ1zHmOlaJORg7Hp5Vh8RxJ75LipcMJ3azbuLLPLRkCB4FljgTvWhd4dkKvqZ2H1b5U4IVByE6gBk6ec0Dqtk4O/l0FIcVxbLd4dBs5fVtnSkj5ow7QXMEnOwRydhuAMVncZxf7Ww4DkJqB/ZvMuIUAESdj+dDjZ1Z2O3lVhsnB38qQfhXhXPiuiGjlH71tMxEEjO5gk4wb8WTOhGJnmpQct2ePiaAt20SkKSCRg5weRofC6vEGzpMTJz5mpUol0wE3/ALmq0be3M1KlC6vRn/k1WjB9+ZqVKF1Cm39zV6M/8mpUoXVFMH35nzqym3r1NSpQuoEz7dT51yUwffmfOrqULqym3r1PQ1AmT6DmfOpUoXVaMH35nzqym39zUqULqaM+w5nzqtGD78z51KlC6spt/c1AmftzNSpQuq0Y+/M1ZT9SalShdQJn/k1WjH/JqVKF1ejP/JqBN/7mpUoXVaMD25mr0Z+/M1KlC6gTf+58qrRge3M+VSpRbq9GR78zUVN/7nyqVKJdc6MD25nyropkeh5nyqVKF1FTf16noKoJge3M1KlC6spn26moEyfXqalShd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 descr="st depres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950" y="1870074"/>
            <a:ext cx="8928100" cy="36471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 wave invers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772816"/>
            <a:ext cx="5064677" cy="284570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36058"/>
            <a:ext cx="9144000" cy="438588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ything 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1458" y="2060848"/>
            <a:ext cx="7040554" cy="2808311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terior 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628800"/>
            <a:ext cx="5817030" cy="31764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977280"/>
          </a:xfrm>
        </p:spPr>
        <p:txBody>
          <a:bodyPr/>
          <a:lstStyle/>
          <a:p>
            <a:pPr algn="ctr"/>
            <a:r>
              <a:rPr lang="en-GB" dirty="0"/>
              <a:t>Taking an ECG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33400" y="1484784"/>
            <a:ext cx="8287072" cy="5373216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dirty="0"/>
              <a:t>Lay patient down - relax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Expose chest, wrists, ankles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Clean electrode sites (shave)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Apply 10 electrodes on total (single electrical contacts)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Attach wires </a:t>
            </a:r>
            <a:r>
              <a:rPr lang="en-GB" b="1" dirty="0"/>
              <a:t>correctly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Turn on machine : calibrate 10mm/</a:t>
            </a:r>
            <a:r>
              <a:rPr lang="en-GB" dirty="0" err="1"/>
              <a:t>mv</a:t>
            </a:r>
            <a:endParaRPr lang="en-GB" dirty="0"/>
          </a:p>
          <a:p>
            <a:pPr algn="l"/>
            <a:r>
              <a:rPr lang="en-GB" dirty="0"/>
              <a:t>                                  rate at 25mm/s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Record &amp; print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Label tracing (name, DOB, hospital #, or NHS #)</a:t>
            </a:r>
          </a:p>
          <a:p>
            <a:pPr algn="l"/>
            <a:r>
              <a:rPr lang="en-GB" dirty="0"/>
              <a:t>                           reason for recording)</a:t>
            </a:r>
          </a:p>
          <a:p>
            <a:pPr algn="l">
              <a:buFont typeface="Arial" pitchFamily="34" charset="0"/>
              <a:buChar char="•"/>
            </a:pPr>
            <a:r>
              <a:rPr lang="en-GB" dirty="0"/>
              <a:t>Compare to previous ECG’s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What is the ECG?</a:t>
            </a:r>
          </a:p>
        </p:txBody>
      </p:sp>
      <p:pic>
        <p:nvPicPr>
          <p:cNvPr id="5" name="Content Placeholder 4" descr="heart anatomy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276872"/>
            <a:ext cx="4244280" cy="3672408"/>
          </a:xfrm>
        </p:spPr>
      </p:pic>
      <p:pic>
        <p:nvPicPr>
          <p:cNvPr id="6" name="Content Placeholder 3" descr="shotexampl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199" y="2348880"/>
            <a:ext cx="4476553" cy="36004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7488832" cy="764704"/>
          </a:xfrm>
        </p:spPr>
        <p:txBody>
          <a:bodyPr/>
          <a:lstStyle/>
          <a:p>
            <a:pPr algn="ctr"/>
            <a:r>
              <a:rPr lang="en-GB" dirty="0"/>
              <a:t>Normal ECG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95536" y="1196752"/>
            <a:ext cx="4392488" cy="5051648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/>
              <a:t>ECG is  the electrical recording of the cardiac cycle</a:t>
            </a:r>
          </a:p>
          <a:p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/>
              <a:t>There are distinct waveforms for each part of the cardiac cycle.</a:t>
            </a:r>
          </a:p>
          <a:p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/>
              <a:t>Studying the waveform identifies  how the heart in beating &amp; areas of damage.</a:t>
            </a:r>
          </a:p>
          <a:p>
            <a:pPr>
              <a:buFont typeface="Arial" pitchFamily="34" charset="0"/>
              <a:buChar char="•"/>
            </a:pPr>
            <a:r>
              <a:rPr lang="en-GB" sz="1600" dirty="0"/>
              <a:t>Electrolyte disturbances, drug toxicity &amp; more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b="1" dirty="0"/>
              <a:t>DEPOLARIZATION</a:t>
            </a:r>
          </a:p>
          <a:p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/>
              <a:t>Contraction of any muscle  is associated with electrical changes called </a:t>
            </a:r>
            <a:r>
              <a:rPr lang="en-GB" sz="1600" dirty="0" err="1"/>
              <a:t>depolaization</a:t>
            </a:r>
            <a:endParaRPr lang="en-GB" sz="1600" dirty="0"/>
          </a:p>
          <a:p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/>
              <a:t>This is detected by the electrodes</a:t>
            </a:r>
          </a:p>
          <a:p>
            <a:pPr>
              <a:buFont typeface="Arial" pitchFamily="34" charset="0"/>
              <a:buChar char="•"/>
            </a:pPr>
            <a:endParaRPr lang="en-GB" sz="1600" dirty="0"/>
          </a:p>
          <a:p>
            <a:pPr>
              <a:buFont typeface="Arial" pitchFamily="34" charset="0"/>
              <a:buChar char="•"/>
            </a:pPr>
            <a:r>
              <a:rPr lang="en-GB" sz="1600" dirty="0"/>
              <a:t>Electrical impulse travels towards the electrode produce and upright “positive” deflection</a:t>
            </a:r>
          </a:p>
        </p:txBody>
      </p:sp>
      <p:pic>
        <p:nvPicPr>
          <p:cNvPr id="4" name="Content Placeholder 3" descr="Normal_ECG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800824" y="3284984"/>
            <a:ext cx="4343176" cy="3024336"/>
          </a:xfrm>
        </p:spPr>
      </p:pic>
      <p:pic>
        <p:nvPicPr>
          <p:cNvPr id="6" name="Picture 5" descr="camera angl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88640"/>
            <a:ext cx="2579363" cy="2708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0616" cy="754408"/>
          </a:xfrm>
        </p:spPr>
        <p:txBody>
          <a:bodyPr/>
          <a:lstStyle/>
          <a:p>
            <a:pPr algn="ctr"/>
            <a:r>
              <a:rPr lang="en-GB" sz="4000" dirty="0"/>
              <a:t>Electrode Placement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83568" y="1268760"/>
            <a:ext cx="4248472" cy="497964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1800" dirty="0"/>
              <a:t>4 are limb electrodes</a:t>
            </a:r>
          </a:p>
          <a:p>
            <a:endParaRPr lang="en-GB" sz="1800" dirty="0"/>
          </a:p>
          <a:p>
            <a:r>
              <a:rPr lang="en-GB" sz="1800" b="1" dirty="0">
                <a:solidFill>
                  <a:srgbClr val="FF0000"/>
                </a:solidFill>
              </a:rPr>
              <a:t>Right arm                Ride</a:t>
            </a:r>
          </a:p>
          <a:p>
            <a:r>
              <a:rPr lang="en-GB" sz="1800" dirty="0"/>
              <a:t>􀂃</a:t>
            </a:r>
          </a:p>
          <a:p>
            <a:r>
              <a:rPr lang="en-GB" sz="1800" b="1" dirty="0">
                <a:solidFill>
                  <a:srgbClr val="FFFF00"/>
                </a:solidFill>
              </a:rPr>
              <a:t>Left arm                   Your </a:t>
            </a:r>
          </a:p>
          <a:p>
            <a:r>
              <a:rPr lang="en-GB" sz="1800" dirty="0"/>
              <a:t>􀂃</a:t>
            </a:r>
          </a:p>
          <a:p>
            <a:r>
              <a:rPr lang="en-GB" sz="1800" b="1" dirty="0">
                <a:solidFill>
                  <a:srgbClr val="00B050"/>
                </a:solidFill>
              </a:rPr>
              <a:t>Left leg                     Green </a:t>
            </a:r>
          </a:p>
          <a:p>
            <a:r>
              <a:rPr lang="en-GB" sz="1800" dirty="0"/>
              <a:t>􀂃</a:t>
            </a:r>
          </a:p>
          <a:p>
            <a:r>
              <a:rPr lang="en-GB" sz="1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Right leg                  Bike</a:t>
            </a:r>
          </a:p>
          <a:p>
            <a:endParaRPr lang="en-GB" dirty="0"/>
          </a:p>
          <a:p>
            <a:r>
              <a:rPr lang="en-GB" dirty="0"/>
              <a:t>Remember:  The right leg electrode</a:t>
            </a:r>
          </a:p>
          <a:p>
            <a:r>
              <a:rPr lang="en-GB" dirty="0"/>
              <a:t>is a neutral or “dummy” !</a:t>
            </a:r>
          </a:p>
          <a:p>
            <a:endParaRPr lang="en-GB" dirty="0"/>
          </a:p>
          <a:p>
            <a:r>
              <a:rPr lang="en-GB" sz="2000" dirty="0" err="1"/>
              <a:t>Einthovens</a:t>
            </a:r>
            <a:r>
              <a:rPr lang="en-GB" sz="2000" dirty="0"/>
              <a:t> Triangle</a:t>
            </a:r>
          </a:p>
          <a:p>
            <a:r>
              <a:rPr lang="en-GB" sz="2000" dirty="0"/>
              <a:t>1</a:t>
            </a:r>
            <a:r>
              <a:rPr lang="en-GB" sz="2000" baseline="30000" dirty="0"/>
              <a:t>st</a:t>
            </a:r>
            <a:r>
              <a:rPr lang="en-GB" sz="2000" dirty="0"/>
              <a:t> 6 views on the left side of ECG</a:t>
            </a:r>
          </a:p>
          <a:p>
            <a:r>
              <a:rPr lang="en-GB" sz="2000" dirty="0"/>
              <a:t>(I, II, III, </a:t>
            </a:r>
            <a:r>
              <a:rPr lang="en-GB" sz="2000" dirty="0" err="1"/>
              <a:t>Avr</a:t>
            </a:r>
            <a:r>
              <a:rPr lang="en-GB" sz="2000" dirty="0"/>
              <a:t>, </a:t>
            </a:r>
            <a:r>
              <a:rPr lang="en-GB" sz="2000" dirty="0" err="1"/>
              <a:t>Avl</a:t>
            </a:r>
            <a:r>
              <a:rPr lang="en-GB" sz="2000" dirty="0"/>
              <a:t>, </a:t>
            </a:r>
            <a:r>
              <a:rPr lang="en-GB" sz="2000" dirty="0" err="1"/>
              <a:t>Avf</a:t>
            </a:r>
            <a:r>
              <a:rPr lang="en-GB" sz="2000" dirty="0"/>
              <a:t>)</a:t>
            </a:r>
          </a:p>
        </p:txBody>
      </p:sp>
      <p:pic>
        <p:nvPicPr>
          <p:cNvPr id="6" name="Content Placeholder 5" descr="triangle 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732240" y="2132856"/>
            <a:ext cx="1973957" cy="2880320"/>
          </a:xfrm>
        </p:spPr>
      </p:pic>
      <p:pic>
        <p:nvPicPr>
          <p:cNvPr id="8" name="Picture 7" descr="limb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1484784"/>
            <a:ext cx="2181225" cy="2095500"/>
          </a:xfrm>
          <a:prstGeom prst="rect">
            <a:avLst/>
          </a:prstGeom>
        </p:spPr>
      </p:pic>
      <p:pic>
        <p:nvPicPr>
          <p:cNvPr id="9" name="Picture 8" descr="limb-leads-2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4365104"/>
            <a:ext cx="2664295" cy="20751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5400600" cy="576064"/>
          </a:xfrm>
        </p:spPr>
        <p:txBody>
          <a:bodyPr/>
          <a:lstStyle/>
          <a:p>
            <a:pPr algn="ctr"/>
            <a:r>
              <a:rPr lang="en-GB" dirty="0" err="1"/>
              <a:t>Precordial</a:t>
            </a:r>
            <a:r>
              <a:rPr lang="en-GB" dirty="0"/>
              <a:t> / chest leads placement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310136" cy="4572000"/>
          </a:xfrm>
        </p:spPr>
        <p:txBody>
          <a:bodyPr/>
          <a:lstStyle/>
          <a:p>
            <a:r>
              <a:rPr lang="en-GB" sz="2000" dirty="0"/>
              <a:t>6 chest leads  </a:t>
            </a:r>
          </a:p>
          <a:p>
            <a:r>
              <a:rPr lang="en-GB" sz="2000" dirty="0"/>
              <a:t>V1 – V6</a:t>
            </a:r>
          </a:p>
          <a:p>
            <a:r>
              <a:rPr lang="en-GB" sz="2000" dirty="0"/>
              <a:t>Views of the heart</a:t>
            </a:r>
          </a:p>
          <a:p>
            <a:r>
              <a:rPr lang="en-GB" sz="2000" dirty="0"/>
              <a:t>V1 – V2 septum</a:t>
            </a:r>
          </a:p>
          <a:p>
            <a:r>
              <a:rPr lang="en-GB" sz="2000" dirty="0"/>
              <a:t>V3-V4 Anterior surface</a:t>
            </a:r>
          </a:p>
          <a:p>
            <a:r>
              <a:rPr lang="en-GB" sz="2000" dirty="0"/>
              <a:t>V5-V6 lateral</a:t>
            </a:r>
          </a:p>
          <a:p>
            <a:r>
              <a:rPr lang="en-GB" sz="2000" dirty="0"/>
              <a:t>(limb </a:t>
            </a:r>
            <a:r>
              <a:rPr lang="en-GB" sz="2000" dirty="0" err="1"/>
              <a:t>leadsII,III</a:t>
            </a:r>
            <a:r>
              <a:rPr lang="en-GB" sz="2000" dirty="0"/>
              <a:t> &amp; </a:t>
            </a:r>
            <a:r>
              <a:rPr lang="en-GB" sz="2000" dirty="0" err="1"/>
              <a:t>AvF</a:t>
            </a:r>
            <a:r>
              <a:rPr lang="en-GB" sz="2000" dirty="0"/>
              <a:t> inferior)</a:t>
            </a:r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</p:txBody>
      </p:sp>
      <p:pic>
        <p:nvPicPr>
          <p:cNvPr id="6" name="Picture 5" descr="precordial  chest lea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3562712" cy="2448272"/>
          </a:xfrm>
          <a:prstGeom prst="rect">
            <a:avLst/>
          </a:prstGeom>
        </p:spPr>
      </p:pic>
      <p:pic>
        <p:nvPicPr>
          <p:cNvPr id="7" name="Picture 6" descr="precordial ec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4437112"/>
            <a:ext cx="3240360" cy="1704975"/>
          </a:xfrm>
          <a:prstGeom prst="rect">
            <a:avLst/>
          </a:prstGeom>
        </p:spPr>
      </p:pic>
      <p:pic>
        <p:nvPicPr>
          <p:cNvPr id="10" name="Content Placeholder 9" descr="camera_angles 2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539552" y="4797152"/>
            <a:ext cx="3167534" cy="170605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Heart conduction System</a:t>
            </a:r>
          </a:p>
        </p:txBody>
      </p:sp>
      <p:pic>
        <p:nvPicPr>
          <p:cNvPr id="5" name="Content Placeholder 4" descr="intrinsic pac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4606850"/>
            <a:ext cx="4176464" cy="2251150"/>
          </a:xfrm>
        </p:spPr>
      </p:pic>
      <p:pic>
        <p:nvPicPr>
          <p:cNvPr id="7" name="Content Placeholder 6" descr="conductio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395536" y="1484784"/>
            <a:ext cx="4250418" cy="2880320"/>
          </a:xfrm>
        </p:spPr>
      </p:pic>
      <p:pic>
        <p:nvPicPr>
          <p:cNvPr id="6" name="Picture 5" descr="elements explain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3" y="2420888"/>
            <a:ext cx="4017289" cy="288032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</TotalTime>
  <Words>1153</Words>
  <Application>Microsoft Office PowerPoint</Application>
  <PresentationFormat>On-screen Show (4:3)</PresentationFormat>
  <Paragraphs>235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Constantia</vt:lpstr>
      <vt:lpstr>Wingdings 2</vt:lpstr>
      <vt:lpstr>Flow</vt:lpstr>
      <vt:lpstr>ECG  Electrocardiogram: tracing of the Heart’s electrical activity</vt:lpstr>
      <vt:lpstr>The complete electrocardiograph showing the manner in which the electrodes are attached to the patient: the hands and one foot being immersed in jars of salt solution</vt:lpstr>
      <vt:lpstr>Modern ECG monitoring</vt:lpstr>
      <vt:lpstr>Taking an ECG</vt:lpstr>
      <vt:lpstr>What is the ECG?</vt:lpstr>
      <vt:lpstr>Normal ECG</vt:lpstr>
      <vt:lpstr>Electrode Placement</vt:lpstr>
      <vt:lpstr>Precordial / chest leads placement</vt:lpstr>
      <vt:lpstr>Heart conduction System</vt:lpstr>
      <vt:lpstr>Elements of the trace PR interval 120ms-200ms (3-5 small squares) QRS below 120ms (3 small squares)</vt:lpstr>
      <vt:lpstr>6 stage approach   (ALS)</vt:lpstr>
      <vt:lpstr>Is there electrical activity</vt:lpstr>
      <vt:lpstr> Heart Rate What is the Ventricular (QRS ) rate?  </vt:lpstr>
      <vt:lpstr>6 stage approach   (ALS)</vt:lpstr>
      <vt:lpstr>Rhythm Is the QRS rhythm regular or irregular?</vt:lpstr>
      <vt:lpstr>6 stage approach   (ALS)</vt:lpstr>
      <vt:lpstr>Is the QRS width Complex normal (narrow) or broad (prolonged)</vt:lpstr>
      <vt:lpstr>6 stage approach   (ALS)</vt:lpstr>
      <vt:lpstr>is atrial activity present ? </vt:lpstr>
      <vt:lpstr>     Atrial fibrillation  </vt:lpstr>
      <vt:lpstr>6 stage approach   (ALS)</vt:lpstr>
      <vt:lpstr>6: is the atrial activity related to ventricular activity? If so how? </vt:lpstr>
      <vt:lpstr>Dangerous Arrhythmias</vt:lpstr>
      <vt:lpstr>Distance between Q wave &amp; end of T wave is known as QT interval</vt:lpstr>
      <vt:lpstr>What do the following ECG’s show?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 segment Myocardial Infarction deprives the heart muscle of vital nutrients causing muscle damage: when this occurs the ability of the myocardial to relax (repolarise) is affected.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ECG Teaching</dc:title>
  <dc:creator>Abish</dc:creator>
  <cp:lastModifiedBy>Daisy McCluskey</cp:lastModifiedBy>
  <cp:revision>76</cp:revision>
  <dcterms:created xsi:type="dcterms:W3CDTF">2014-02-17T08:15:52Z</dcterms:created>
  <dcterms:modified xsi:type="dcterms:W3CDTF">2018-09-14T10:40:28Z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